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3" r:id="rId2"/>
    <p:sldId id="258" r:id="rId3"/>
    <p:sldId id="272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E85BF-781A-4443-8161-E02F907C32F5}" type="datetimeFigureOut">
              <a:rPr lang="pt-BR" smtClean="0"/>
              <a:t>24/07/2021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FB386-682F-419A-A440-08204A585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27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03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4495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5925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526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626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5038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533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0960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305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24/07/2021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30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24/07/2021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42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24/07/2021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51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24/07/2021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84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24/07/2021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10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24/07/2021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00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24/07/2021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06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24/07/2021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96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24/07/2021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62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24/07/2021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68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24/07/2021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49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643A-035F-42E2-AB97-2D434B388344}" type="datetimeFigureOut">
              <a:rPr lang="pt-BR" smtClean="0"/>
              <a:t>24/07/2021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81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358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5400" b="1" dirty="0"/>
              <a:t>Introdução a Aprendizagem De Máquina </a:t>
            </a:r>
            <a:br>
              <a:rPr lang="pt-BR" sz="5400" b="1" dirty="0"/>
            </a:br>
            <a:br>
              <a:rPr lang="pt-BR" sz="2800" dirty="0"/>
            </a:br>
            <a:r>
              <a:rPr lang="pt-BR" sz="2800" b="1" dirty="0"/>
              <a:t>Pós-graduação em Ciência de Dados e </a:t>
            </a:r>
            <a:r>
              <a:rPr lang="pt-BR" sz="2800" b="1" dirty="0" err="1"/>
              <a:t>Machine</a:t>
            </a:r>
            <a:r>
              <a:rPr lang="pt-BR" sz="2800" b="1" dirty="0"/>
              <a:t> Learning</a:t>
            </a:r>
            <a:br>
              <a:rPr lang="pt-BR" sz="2800" b="1" dirty="0"/>
            </a:br>
            <a:r>
              <a:rPr lang="pt-BR" sz="2800" b="1" dirty="0"/>
              <a:t>Módulo 3 - Data Mining e </a:t>
            </a:r>
            <a:r>
              <a:rPr lang="pt-BR" sz="2800" b="1" dirty="0" err="1"/>
              <a:t>Machine</a:t>
            </a:r>
            <a:r>
              <a:rPr lang="pt-BR" sz="2800" b="1" dirty="0"/>
              <a:t> Learning</a:t>
            </a:r>
            <a:endParaRPr lang="pt-BR" sz="5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02930"/>
            <a:ext cx="9144000" cy="1655762"/>
          </a:xfrm>
        </p:spPr>
        <p:txBody>
          <a:bodyPr/>
          <a:lstStyle/>
          <a:p>
            <a:pPr algn="r"/>
            <a:r>
              <a:rPr lang="pt-BR" dirty="0"/>
              <a:t>Professor André Juan Costa Vieira</a:t>
            </a:r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494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bg2"/>
                </a:solidFill>
              </a:rPr>
              <a:t>Regressão Logística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104" y="1891027"/>
            <a:ext cx="6184991" cy="460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8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/>
              <a:t>Regressão Logística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Conhecendo problemas de classificação</a:t>
            </a:r>
          </a:p>
        </p:txBody>
      </p:sp>
    </p:spTree>
    <p:extLst>
      <p:ext uri="{BB962C8B-B14F-4D97-AF65-F5344CB8AC3E}">
        <p14:creationId xmlns:p14="http://schemas.microsoft.com/office/powerpoint/2010/main" val="348906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bg2"/>
                </a:solidFill>
              </a:rPr>
              <a:t>Regressão Logística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1"/>
                </a:solidFill>
              </a:rPr>
              <a:t>Seção 4 – 4.3 do </a:t>
            </a:r>
            <a:r>
              <a:rPr lang="pt-BR" sz="2400" dirty="0" err="1">
                <a:solidFill>
                  <a:schemeClr val="tx1"/>
                </a:solidFill>
              </a:rPr>
              <a:t>Introduction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to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Statical</a:t>
            </a:r>
            <a:r>
              <a:rPr lang="pt-BR" sz="2400" dirty="0">
                <a:solidFill>
                  <a:schemeClr val="tx1"/>
                </a:solidFill>
              </a:rPr>
              <a:t> Learning de </a:t>
            </a:r>
            <a:r>
              <a:rPr lang="pt-BR" sz="2400" dirty="0" err="1">
                <a:solidFill>
                  <a:schemeClr val="tx1"/>
                </a:solidFill>
              </a:rPr>
              <a:t>Gareth</a:t>
            </a:r>
            <a:r>
              <a:rPr lang="pt-BR" sz="2400" dirty="0">
                <a:solidFill>
                  <a:schemeClr val="tx1"/>
                </a:solidFill>
              </a:rPr>
              <a:t> James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Aprenderemos sobre regressão logística como um método de classificação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Alguns exemplos de problemas de classificação: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Filtros de spam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Modelos </a:t>
            </a:r>
            <a:r>
              <a:rPr lang="pt-BR" sz="1200" dirty="0" err="1">
                <a:solidFill>
                  <a:schemeClr val="tx1"/>
                </a:solidFill>
              </a:rPr>
              <a:t>preditores</a:t>
            </a:r>
            <a:r>
              <a:rPr lang="pt-BR" sz="1200" dirty="0">
                <a:solidFill>
                  <a:schemeClr val="tx1"/>
                </a:solidFill>
              </a:rPr>
              <a:t> de clientes </a:t>
            </a:r>
            <a:r>
              <a:rPr lang="pt-BR" sz="1200" dirty="0" err="1">
                <a:solidFill>
                  <a:schemeClr val="tx1"/>
                </a:solidFill>
              </a:rPr>
              <a:t>indadimplentes</a:t>
            </a:r>
            <a:r>
              <a:rPr lang="pt-BR" sz="1200" dirty="0"/>
              <a:t>. Informar se é um cliente inadimplente ou não</a:t>
            </a:r>
            <a:endParaRPr lang="pt-BR" sz="12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Diagnóstico de doenças. Por exemplo para câncer imputar algumas informações sobre tumor e o modelo poderia informar se o tumor é benigno ou maligno ou se a </a:t>
            </a:r>
            <a:r>
              <a:rPr lang="pt-BR" sz="1200" dirty="0"/>
              <a:t>pessoa tem outro tipo de doença baseada em outras informações.</a:t>
            </a:r>
            <a:endParaRPr lang="pt-BR" sz="1200" dirty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Permite resolver problemas de classificação onde estamos tentando predizer categorias discretas.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Por convenção, classificação binária terão duas classes: 0 e 1</a:t>
            </a:r>
          </a:p>
        </p:txBody>
      </p:sp>
    </p:spTree>
    <p:extLst>
      <p:ext uri="{BB962C8B-B14F-4D97-AF65-F5344CB8AC3E}">
        <p14:creationId xmlns:p14="http://schemas.microsoft.com/office/powerpoint/2010/main" val="53429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bg2"/>
                </a:solidFill>
              </a:rPr>
              <a:t>Regressão Logística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906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1"/>
                </a:solidFill>
              </a:rPr>
              <a:t>É difícil utilizar regressão linear para classificação, pois permitiria </a:t>
            </a:r>
            <a:r>
              <a:rPr lang="pt-BR" sz="2400" dirty="0" err="1">
                <a:solidFill>
                  <a:schemeClr val="tx1"/>
                </a:solidFill>
              </a:rPr>
              <a:t>probabiblidades</a:t>
            </a:r>
            <a:r>
              <a:rPr lang="pt-BR" sz="2400" dirty="0">
                <a:solidFill>
                  <a:schemeClr val="tx1"/>
                </a:solidFill>
              </a:rPr>
              <a:t> acima de 100% ou abaixo de 0%</a:t>
            </a:r>
          </a:p>
          <a:p>
            <a:r>
              <a:rPr lang="pt-BR" sz="2400" dirty="0">
                <a:solidFill>
                  <a:schemeClr val="tx1"/>
                </a:solidFill>
              </a:rPr>
              <a:t>Ao invés disso podemos usar a curva de regressão logística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30" y="3004457"/>
            <a:ext cx="9619706" cy="360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bg2"/>
                </a:solidFill>
              </a:rPr>
              <a:t>Regressão Logística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906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1"/>
                </a:solidFill>
              </a:rPr>
              <a:t>A função logística(também conhecida como sigmoide) só retorna valores entre 0 e 1</a:t>
            </a:r>
          </a:p>
          <a:p>
            <a:r>
              <a:rPr lang="pt-BR" sz="2400" dirty="0">
                <a:solidFill>
                  <a:schemeClr val="tx1"/>
                </a:solidFill>
              </a:rPr>
              <a:t>Os valores de saída da sigmoide são interpretados como a probabilidade da classe ser 0 ou 1.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822" y="3273537"/>
            <a:ext cx="5338082" cy="343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2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bg2"/>
                </a:solidFill>
              </a:rPr>
              <a:t>Regressão Logística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906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1"/>
                </a:solidFill>
              </a:rPr>
              <a:t>Isso significa que podemos pegar nossa regressão linear e coloca-la dentro da regressão logística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817" y="3403790"/>
            <a:ext cx="6335893" cy="316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3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bg2"/>
                </a:solidFill>
              </a:rPr>
              <a:t>Regressão Logística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891105" y="1262398"/>
            <a:ext cx="10406742" cy="553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1"/>
                </a:solidFill>
              </a:rPr>
              <a:t>Após treinarmos o modelo de regressão logística, testamos o mesmo em um conjunto e dados de teste. Porém as métricas de avaliação de desempenho do modelo serão diferentes das vistas anteriormente.</a:t>
            </a:r>
          </a:p>
          <a:p>
            <a:r>
              <a:rPr lang="pt-BR" sz="2400" dirty="0">
                <a:solidFill>
                  <a:schemeClr val="tx1"/>
                </a:solidFill>
              </a:rPr>
              <a:t>A principal forma de avalia-lo será utilizando uma matriz de confusão.</a:t>
            </a:r>
          </a:p>
          <a:p>
            <a:r>
              <a:rPr lang="pt-BR" sz="2400" dirty="0">
                <a:solidFill>
                  <a:schemeClr val="tx1"/>
                </a:solidFill>
              </a:rPr>
              <a:t>Imagine que estamos testando uma doença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Exemplo: Teste para presença de doença.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Não: Falso – 0  				SIM: Verdadeiro - 1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3448595" y="5132977"/>
          <a:ext cx="5878286" cy="138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15886">
                  <a:extLst>
                    <a:ext uri="{9D8B030D-6E8A-4147-A177-3AD203B41FA5}">
                      <a16:colId xmlns:a16="http://schemas.microsoft.com/office/drawing/2014/main" val="27585842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0897996"/>
                    </a:ext>
                  </a:extLst>
                </a:gridCol>
                <a:gridCol w="1829525">
                  <a:extLst>
                    <a:ext uri="{9D8B030D-6E8A-4147-A177-3AD203B41FA5}">
                      <a16:colId xmlns:a16="http://schemas.microsoft.com/office/drawing/2014/main" val="3771562322"/>
                    </a:ext>
                  </a:extLst>
                </a:gridCol>
                <a:gridCol w="1924595">
                  <a:extLst>
                    <a:ext uri="{9D8B030D-6E8A-4147-A177-3AD203B41FA5}">
                      <a16:colId xmlns:a16="http://schemas.microsoft.com/office/drawing/2014/main" val="978505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Predileto:</a:t>
                      </a:r>
                    </a:p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predileto: 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5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Valor correto: 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Valor correto:</a:t>
                      </a:r>
                      <a:r>
                        <a:rPr lang="pt-BR" baseline="0" dirty="0"/>
                        <a:t> Sim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53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78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bg2"/>
                </a:solidFill>
              </a:rPr>
              <a:t>Regressão Logística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891105" y="1262398"/>
            <a:ext cx="10406742" cy="553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1"/>
                </a:solidFill>
              </a:rPr>
              <a:t>Terminologia:</a:t>
            </a:r>
          </a:p>
          <a:p>
            <a:r>
              <a:rPr lang="pt-BR" sz="2400" dirty="0" err="1">
                <a:solidFill>
                  <a:schemeClr val="tx1"/>
                </a:solidFill>
              </a:rPr>
              <a:t>True</a:t>
            </a:r>
            <a:r>
              <a:rPr lang="pt-BR" sz="2400" dirty="0">
                <a:solidFill>
                  <a:schemeClr val="tx1"/>
                </a:solidFill>
              </a:rPr>
              <a:t> Positive TP</a:t>
            </a:r>
          </a:p>
          <a:p>
            <a:r>
              <a:rPr lang="pt-BR" sz="2400" dirty="0" err="1">
                <a:solidFill>
                  <a:schemeClr val="tx1"/>
                </a:solidFill>
              </a:rPr>
              <a:t>True</a:t>
            </a:r>
            <a:r>
              <a:rPr lang="pt-BR" sz="2400" dirty="0">
                <a:solidFill>
                  <a:schemeClr val="tx1"/>
                </a:solidFill>
              </a:rPr>
              <a:t> Negative TN</a:t>
            </a:r>
          </a:p>
          <a:p>
            <a:r>
              <a:rPr lang="pt-BR" sz="2400" dirty="0">
                <a:solidFill>
                  <a:schemeClr val="tx1"/>
                </a:solidFill>
              </a:rPr>
              <a:t>False Positive FP</a:t>
            </a:r>
          </a:p>
          <a:p>
            <a:r>
              <a:rPr lang="pt-BR" sz="2400" dirty="0">
                <a:solidFill>
                  <a:schemeClr val="tx1"/>
                </a:solidFill>
              </a:rPr>
              <a:t>False Negative FN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3448595" y="5132977"/>
          <a:ext cx="5878286" cy="138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15886">
                  <a:extLst>
                    <a:ext uri="{9D8B030D-6E8A-4147-A177-3AD203B41FA5}">
                      <a16:colId xmlns:a16="http://schemas.microsoft.com/office/drawing/2014/main" val="27585842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0897996"/>
                    </a:ext>
                  </a:extLst>
                </a:gridCol>
                <a:gridCol w="1829525">
                  <a:extLst>
                    <a:ext uri="{9D8B030D-6E8A-4147-A177-3AD203B41FA5}">
                      <a16:colId xmlns:a16="http://schemas.microsoft.com/office/drawing/2014/main" val="3771562322"/>
                    </a:ext>
                  </a:extLst>
                </a:gridCol>
                <a:gridCol w="1924595">
                  <a:extLst>
                    <a:ext uri="{9D8B030D-6E8A-4147-A177-3AD203B41FA5}">
                      <a16:colId xmlns:a16="http://schemas.microsoft.com/office/drawing/2014/main" val="978505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Predileto:</a:t>
                      </a:r>
                    </a:p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predileto: 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5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Valor correto: 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 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   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Valor correto:</a:t>
                      </a:r>
                      <a:r>
                        <a:rPr lang="pt-BR" baseline="0" dirty="0"/>
                        <a:t> Sim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    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 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53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02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bg2"/>
                </a:solidFill>
              </a:rPr>
              <a:t>Regressão Logística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891105" y="1262398"/>
            <a:ext cx="10406742" cy="553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1"/>
                </a:solidFill>
              </a:rPr>
              <a:t>Precisão:</a:t>
            </a:r>
          </a:p>
          <a:p>
            <a:r>
              <a:rPr lang="pt-BR" sz="2400" dirty="0">
                <a:solidFill>
                  <a:schemeClr val="tx1"/>
                </a:solidFill>
              </a:rPr>
              <a:t>Quanto em média o modelo acerta</a:t>
            </a:r>
          </a:p>
          <a:p>
            <a:r>
              <a:rPr lang="pt-BR" sz="2400" dirty="0">
                <a:solidFill>
                  <a:schemeClr val="tx1"/>
                </a:solidFill>
              </a:rPr>
              <a:t>(TP + TN) / total = 150 / 165 = 0.91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Classificações Incorretas</a:t>
            </a:r>
          </a:p>
          <a:p>
            <a:r>
              <a:rPr lang="pt-BR" sz="2400" dirty="0">
                <a:solidFill>
                  <a:schemeClr val="tx1"/>
                </a:solidFill>
              </a:rPr>
              <a:t>Quanto em média o modelo erra?</a:t>
            </a:r>
          </a:p>
          <a:p>
            <a:r>
              <a:rPr lang="pt-BR" sz="2400" dirty="0">
                <a:solidFill>
                  <a:schemeClr val="tx1"/>
                </a:solidFill>
              </a:rPr>
              <a:t>(FP+FN)/total = 15 / 165 = 0,09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3448595" y="5132977"/>
          <a:ext cx="5878286" cy="138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15886">
                  <a:extLst>
                    <a:ext uri="{9D8B030D-6E8A-4147-A177-3AD203B41FA5}">
                      <a16:colId xmlns:a16="http://schemas.microsoft.com/office/drawing/2014/main" val="27585842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0897996"/>
                    </a:ext>
                  </a:extLst>
                </a:gridCol>
                <a:gridCol w="1829525">
                  <a:extLst>
                    <a:ext uri="{9D8B030D-6E8A-4147-A177-3AD203B41FA5}">
                      <a16:colId xmlns:a16="http://schemas.microsoft.com/office/drawing/2014/main" val="3771562322"/>
                    </a:ext>
                  </a:extLst>
                </a:gridCol>
                <a:gridCol w="1924595">
                  <a:extLst>
                    <a:ext uri="{9D8B030D-6E8A-4147-A177-3AD203B41FA5}">
                      <a16:colId xmlns:a16="http://schemas.microsoft.com/office/drawing/2014/main" val="978505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Predileto:</a:t>
                      </a:r>
                    </a:p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predileto: 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5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Valor correto: 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 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   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Valor correto:</a:t>
                      </a:r>
                      <a:r>
                        <a:rPr lang="pt-BR" baseline="0" dirty="0"/>
                        <a:t> Sim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    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 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53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000000"/>
      </a:lt2>
      <a:accent1>
        <a:srgbClr val="5B9BD5"/>
      </a:accent1>
      <a:accent2>
        <a:srgbClr val="ED7D31"/>
      </a:accent2>
      <a:accent3>
        <a:srgbClr val="00000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35110</TotalTime>
  <Words>444</Words>
  <Application>Microsoft Office PowerPoint</Application>
  <PresentationFormat>Widescreen</PresentationFormat>
  <Paragraphs>85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Introdução a Aprendizagem De Máquina   Pós-graduação em Ciência de Dados e Machine Learning Módulo 3 - Data Mining e Machine Learning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Aprendizagem de Máquina  Aula 03</dc:title>
  <dc:creator>William Roberto Malvezzi</dc:creator>
  <cp:lastModifiedBy>Andre Vieira</cp:lastModifiedBy>
  <cp:revision>191</cp:revision>
  <dcterms:created xsi:type="dcterms:W3CDTF">2018-07-24T20:25:12Z</dcterms:created>
  <dcterms:modified xsi:type="dcterms:W3CDTF">2021-07-24T20:15:33Z</dcterms:modified>
</cp:coreProperties>
</file>