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7" r:id="rId2"/>
    <p:sldId id="259" r:id="rId3"/>
    <p:sldId id="260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E85BF-781A-4443-8161-E02F907C32F5}" type="datetimeFigureOut">
              <a:rPr lang="pt-BR" smtClean="0"/>
              <a:t>24/07/2021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FB386-682F-419A-A440-08204A585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27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803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8153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249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4442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7437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34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788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24/07/2021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30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24/07/2021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42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24/07/2021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51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24/07/2021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84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24/07/2021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10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24/07/2021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00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24/07/2021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06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24/07/2021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96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24/07/2021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62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24/07/2021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68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24/07/2021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49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643A-035F-42E2-AB97-2D434B388344}" type="datetimeFigureOut">
              <a:rPr lang="pt-BR" smtClean="0"/>
              <a:t>24/07/2021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81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358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5400" b="1" dirty="0"/>
              <a:t>Introdução a Aprendizagem De Máquina </a:t>
            </a:r>
            <a:br>
              <a:rPr lang="pt-BR" sz="5400" b="1" dirty="0"/>
            </a:br>
            <a:br>
              <a:rPr lang="pt-BR" sz="2800" dirty="0"/>
            </a:br>
            <a:r>
              <a:rPr lang="pt-BR" sz="2800" b="1" dirty="0"/>
              <a:t>Pós-graduação em Ciência de Dados e </a:t>
            </a:r>
            <a:r>
              <a:rPr lang="pt-BR" sz="2800" b="1" dirty="0" err="1"/>
              <a:t>Machine</a:t>
            </a:r>
            <a:r>
              <a:rPr lang="pt-BR" sz="2800" b="1" dirty="0"/>
              <a:t> Learning</a:t>
            </a:r>
            <a:br>
              <a:rPr lang="pt-BR" sz="2800" b="1" dirty="0"/>
            </a:br>
            <a:r>
              <a:rPr lang="pt-BR" sz="2800" b="1" dirty="0"/>
              <a:t>Módulo 3 - Data Mining e </a:t>
            </a:r>
            <a:r>
              <a:rPr lang="pt-BR" sz="2800" b="1" dirty="0" err="1"/>
              <a:t>Machine</a:t>
            </a:r>
            <a:r>
              <a:rPr lang="pt-BR" sz="2800" b="1" dirty="0"/>
              <a:t> Learning</a:t>
            </a:r>
            <a:endParaRPr lang="pt-BR" sz="5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02930"/>
            <a:ext cx="9144000" cy="1655762"/>
          </a:xfrm>
        </p:spPr>
        <p:txBody>
          <a:bodyPr/>
          <a:lstStyle/>
          <a:p>
            <a:pPr algn="r"/>
            <a:r>
              <a:rPr lang="pt-BR" dirty="0"/>
              <a:t>Professor André Juan Costa Vieira</a:t>
            </a: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017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 </a:t>
            </a:r>
            <a:r>
              <a:rPr lang="pt-BR" dirty="0" err="1"/>
              <a:t>Nearest</a:t>
            </a:r>
            <a:r>
              <a:rPr lang="pt-BR" dirty="0"/>
              <a:t> </a:t>
            </a:r>
            <a:r>
              <a:rPr lang="pt-BR" dirty="0" err="1"/>
              <a:t>Neighbors</a:t>
            </a:r>
            <a:r>
              <a:rPr lang="pt-BR" dirty="0"/>
              <a:t>  KNN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1"/>
                </a:solidFill>
              </a:rPr>
              <a:t>Seção 4.6 do </a:t>
            </a:r>
            <a:r>
              <a:rPr lang="pt-BR" sz="2400" dirty="0" err="1">
                <a:solidFill>
                  <a:schemeClr val="tx1"/>
                </a:solidFill>
              </a:rPr>
              <a:t>Introduction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to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Statical</a:t>
            </a:r>
            <a:r>
              <a:rPr lang="pt-BR" sz="2400" dirty="0">
                <a:solidFill>
                  <a:schemeClr val="tx1"/>
                </a:solidFill>
              </a:rPr>
              <a:t> Learning de </a:t>
            </a:r>
            <a:r>
              <a:rPr lang="pt-BR" sz="2400" dirty="0" err="1">
                <a:solidFill>
                  <a:schemeClr val="tx1"/>
                </a:solidFill>
              </a:rPr>
              <a:t>Gareth</a:t>
            </a:r>
            <a:r>
              <a:rPr lang="pt-BR" sz="2400" dirty="0">
                <a:solidFill>
                  <a:schemeClr val="tx1"/>
                </a:solidFill>
              </a:rPr>
              <a:t> James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Método dos K vizinhos mais próximos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KNN é um algoritmo de classificação de dados que opera de forma muito simples.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Vamos explicar  seu funcionamento com um exemplo!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Imagine que temos alguns dados imaginários de alturas e pesos de cachorros e cavalos</a:t>
            </a:r>
          </a:p>
        </p:txBody>
      </p:sp>
    </p:spTree>
    <p:extLst>
      <p:ext uri="{BB962C8B-B14F-4D97-AF65-F5344CB8AC3E}">
        <p14:creationId xmlns:p14="http://schemas.microsoft.com/office/powerpoint/2010/main" val="46901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 </a:t>
            </a:r>
            <a:r>
              <a:rPr lang="pt-BR" dirty="0" err="1"/>
              <a:t>Nearest</a:t>
            </a:r>
            <a:r>
              <a:rPr lang="pt-BR" dirty="0"/>
              <a:t> </a:t>
            </a:r>
            <a:r>
              <a:rPr lang="pt-BR" dirty="0" err="1"/>
              <a:t>Neighbors</a:t>
            </a:r>
            <a:r>
              <a:rPr lang="pt-BR" dirty="0"/>
              <a:t>  KNN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239" y="1815316"/>
            <a:ext cx="9711553" cy="504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3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 </a:t>
            </a:r>
            <a:r>
              <a:rPr lang="pt-BR" dirty="0" err="1"/>
              <a:t>Nearest</a:t>
            </a:r>
            <a:r>
              <a:rPr lang="pt-BR" dirty="0"/>
              <a:t> </a:t>
            </a:r>
            <a:r>
              <a:rPr lang="pt-BR" dirty="0" err="1"/>
              <a:t>Neighbors</a:t>
            </a:r>
            <a:r>
              <a:rPr lang="pt-BR" dirty="0"/>
              <a:t> KNN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1"/>
                </a:solidFill>
              </a:rPr>
              <a:t>Algoritmo de treino:</a:t>
            </a: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Guarde os dados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Algoritmo de teste/</a:t>
            </a:r>
            <a:r>
              <a:rPr lang="pt-BR" sz="2400" dirty="0" err="1">
                <a:solidFill>
                  <a:schemeClr val="tx1"/>
                </a:solidFill>
              </a:rPr>
              <a:t>preditor</a:t>
            </a:r>
            <a:r>
              <a:rPr lang="pt-BR" sz="2400" dirty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Calcule as distâncias do x até os demais pontos.</a:t>
            </a: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Organize os dados em ordem crescente de distância.</a:t>
            </a: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Classifique a classe de acordo com a maioria dos primeiros ‘K’ valores </a:t>
            </a:r>
          </a:p>
        </p:txBody>
      </p:sp>
    </p:spTree>
    <p:extLst>
      <p:ext uri="{BB962C8B-B14F-4D97-AF65-F5344CB8AC3E}">
        <p14:creationId xmlns:p14="http://schemas.microsoft.com/office/powerpoint/2010/main" val="160314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 </a:t>
            </a:r>
            <a:r>
              <a:rPr lang="pt-BR" dirty="0" err="1"/>
              <a:t>Nearest</a:t>
            </a:r>
            <a:r>
              <a:rPr lang="pt-BR" dirty="0"/>
              <a:t> </a:t>
            </a:r>
            <a:r>
              <a:rPr lang="pt-BR" dirty="0" err="1"/>
              <a:t>Neighbors</a:t>
            </a:r>
            <a:r>
              <a:rPr lang="pt-BR" dirty="0"/>
              <a:t> KNN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626146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1"/>
                </a:solidFill>
              </a:rPr>
              <a:t>O parâmetro K pode afetar a classificação do mesmo: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069" y="2864504"/>
            <a:ext cx="4697593" cy="351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9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 </a:t>
            </a:r>
            <a:r>
              <a:rPr lang="pt-BR" dirty="0" err="1"/>
              <a:t>Nearest</a:t>
            </a:r>
            <a:r>
              <a:rPr lang="pt-BR" dirty="0"/>
              <a:t> </a:t>
            </a:r>
            <a:r>
              <a:rPr lang="pt-BR" dirty="0" err="1"/>
              <a:t>Neighbors</a:t>
            </a:r>
            <a:r>
              <a:rPr lang="pt-BR" dirty="0"/>
              <a:t> KNN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1347268" cy="1142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1"/>
                </a:solidFill>
              </a:rPr>
              <a:t>O parâmetro K pode afetar a classificação do mesmo: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709" y="2884306"/>
            <a:ext cx="9117874" cy="397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5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 </a:t>
            </a:r>
            <a:r>
              <a:rPr lang="pt-BR" dirty="0" err="1"/>
              <a:t>Nearest</a:t>
            </a:r>
            <a:r>
              <a:rPr lang="pt-BR" dirty="0"/>
              <a:t> </a:t>
            </a:r>
            <a:r>
              <a:rPr lang="pt-BR" dirty="0" err="1"/>
              <a:t>Neighbors</a:t>
            </a:r>
            <a:r>
              <a:rPr lang="pt-BR" dirty="0"/>
              <a:t> KNN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1347268" cy="1142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1"/>
                </a:solidFill>
              </a:rPr>
              <a:t>O parâmetro K pode afetar a classificação do mesmo:</a:t>
            </a:r>
          </a:p>
          <a:p>
            <a:r>
              <a:rPr lang="pt-BR" sz="2400" dirty="0">
                <a:solidFill>
                  <a:schemeClr val="tx1"/>
                </a:solidFill>
              </a:rPr>
              <a:t>Para k=50 temos bias muito maior e variância muito menor.</a:t>
            </a:r>
          </a:p>
          <a:p>
            <a:r>
              <a:rPr lang="pt-BR" sz="2400" dirty="0">
                <a:solidFill>
                  <a:schemeClr val="tx1"/>
                </a:solidFill>
              </a:rPr>
              <a:t>É importante encontrar uma relação onde o K seja estável e faça sentido para nosso modelo.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149" y="3239588"/>
            <a:ext cx="8517186" cy="360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8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 </a:t>
            </a:r>
            <a:r>
              <a:rPr lang="pt-BR" dirty="0" err="1"/>
              <a:t>Nearest</a:t>
            </a:r>
            <a:r>
              <a:rPr lang="pt-BR" dirty="0"/>
              <a:t> </a:t>
            </a:r>
            <a:r>
              <a:rPr lang="pt-BR" dirty="0" err="1"/>
              <a:t>Neighbors</a:t>
            </a:r>
            <a:r>
              <a:rPr lang="pt-BR" dirty="0"/>
              <a:t> KNN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1"/>
                </a:solidFill>
              </a:rPr>
              <a:t>Pros: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Muito simples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Processo de treino é trivial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Funciona muito bem com um grande número de 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Fácil de se adicionar dados.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Poucos parâmetros (K e  métrica de distância).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Contras: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Elevado custo computacional para predição (pior para grandes conjuntos de dados)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Não muito bom em dados com múltiplas dimensões (muitos parâmetros)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Parâmetros categóricos não </a:t>
            </a:r>
            <a:r>
              <a:rPr lang="pt-BR" sz="2400">
                <a:solidFill>
                  <a:schemeClr val="tx1"/>
                </a:solidFill>
              </a:rPr>
              <a:t>funcionam muito bem.</a:t>
            </a:r>
            <a:endParaRPr lang="pt-BR" sz="2400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03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000000"/>
      </a:lt2>
      <a:accent1>
        <a:srgbClr val="5B9BD5"/>
      </a:accent1>
      <a:accent2>
        <a:srgbClr val="ED7D31"/>
      </a:accent2>
      <a:accent3>
        <a:srgbClr val="000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35035</TotalTime>
  <Words>291</Words>
  <Application>Microsoft Office PowerPoint</Application>
  <PresentationFormat>Widescreen</PresentationFormat>
  <Paragraphs>48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Introdução a Aprendizagem De Máquina   Pós-graduação em Ciência de Dados e Machine Learning Módulo 3 - Data Mining e Machine Learning</vt:lpstr>
      <vt:lpstr>K Nearest Neighbors  KNN</vt:lpstr>
      <vt:lpstr>K Nearest Neighbors  KNN</vt:lpstr>
      <vt:lpstr>K Nearest Neighbors KNN</vt:lpstr>
      <vt:lpstr>K Nearest Neighbors KNN</vt:lpstr>
      <vt:lpstr>K Nearest Neighbors KNN</vt:lpstr>
      <vt:lpstr>K Nearest Neighbors KNN</vt:lpstr>
      <vt:lpstr>K Nearest Neighbors KNN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Aprendizagem de Máquina  Aula 03</dc:title>
  <dc:creator>William Roberto Malvezzi</dc:creator>
  <cp:lastModifiedBy>Andre Vieira</cp:lastModifiedBy>
  <cp:revision>179</cp:revision>
  <dcterms:created xsi:type="dcterms:W3CDTF">2018-07-24T20:25:12Z</dcterms:created>
  <dcterms:modified xsi:type="dcterms:W3CDTF">2021-07-24T20:20:54Z</dcterms:modified>
</cp:coreProperties>
</file>