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293" r:id="rId3"/>
    <p:sldId id="292" r:id="rId4"/>
    <p:sldId id="294" r:id="rId5"/>
    <p:sldId id="288" r:id="rId6"/>
    <p:sldId id="289" r:id="rId7"/>
    <p:sldId id="290" r:id="rId8"/>
    <p:sldId id="291" r:id="rId9"/>
    <p:sldId id="302" r:id="rId10"/>
    <p:sldId id="319" r:id="rId11"/>
    <p:sldId id="304" r:id="rId12"/>
    <p:sldId id="305" r:id="rId13"/>
    <p:sldId id="306" r:id="rId14"/>
    <p:sldId id="307" r:id="rId15"/>
    <p:sldId id="318" r:id="rId16"/>
    <p:sldId id="308" r:id="rId17"/>
    <p:sldId id="31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2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5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358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Introdução a Aprendizagem De Máquina </a:t>
            </a:r>
            <a:br>
              <a:rPr lang="pt-BR" sz="5400" b="1" dirty="0"/>
            </a:br>
            <a:br>
              <a:rPr lang="pt-BR" sz="2800" dirty="0"/>
            </a:br>
            <a:r>
              <a:rPr lang="pt-BR" sz="2800" b="1" dirty="0"/>
              <a:t>Pós-graduação em Ciência de Dados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br>
              <a:rPr lang="pt-BR" sz="2800" b="1" dirty="0"/>
            </a:br>
            <a:r>
              <a:rPr lang="pt-BR" sz="2800" b="1" dirty="0"/>
              <a:t>Módulo 3 - Data Mining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02930"/>
            <a:ext cx="9144000" cy="1655762"/>
          </a:xfrm>
        </p:spPr>
        <p:txBody>
          <a:bodyPr/>
          <a:lstStyle/>
          <a:p>
            <a:pPr algn="r"/>
            <a:r>
              <a:rPr lang="pt-BR" dirty="0"/>
              <a:t>Professor André Juan Costa Vieira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964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66" b="1289"/>
          <a:stretch/>
        </p:blipFill>
        <p:spPr>
          <a:xfrm>
            <a:off x="219215" y="676657"/>
            <a:ext cx="10470122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5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98" y="633046"/>
            <a:ext cx="10960871" cy="57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9" b="241"/>
          <a:stretch/>
        </p:blipFill>
        <p:spPr>
          <a:xfrm>
            <a:off x="515115" y="632941"/>
            <a:ext cx="10800585" cy="60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3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746" y="624253"/>
            <a:ext cx="10705092" cy="602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5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92" y="606667"/>
            <a:ext cx="10573261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66" b="1289"/>
          <a:stretch/>
        </p:blipFill>
        <p:spPr>
          <a:xfrm>
            <a:off x="219215" y="676657"/>
            <a:ext cx="10470122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0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" r="298" b="1447"/>
          <a:stretch/>
        </p:blipFill>
        <p:spPr>
          <a:xfrm>
            <a:off x="131886" y="73183"/>
            <a:ext cx="11728937" cy="64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0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x 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Vantagens</a:t>
            </a:r>
          </a:p>
          <a:p>
            <a:pPr lvl="1"/>
            <a:r>
              <a:rPr lang="pt-BR" dirty="0"/>
              <a:t>Rápido</a:t>
            </a:r>
          </a:p>
          <a:p>
            <a:pPr lvl="1"/>
            <a:r>
              <a:rPr lang="pt-BR" dirty="0"/>
              <a:t>Simplicidade de interpretação</a:t>
            </a:r>
          </a:p>
          <a:p>
            <a:pPr lvl="1"/>
            <a:r>
              <a:rPr lang="pt-BR" dirty="0"/>
              <a:t>Trabalha com altas dimensões</a:t>
            </a:r>
          </a:p>
          <a:p>
            <a:pPr lvl="1"/>
            <a:r>
              <a:rPr lang="pt-BR" dirty="0"/>
              <a:t>Boas previsões em bases pequenas</a:t>
            </a:r>
          </a:p>
          <a:p>
            <a:pPr marL="0" indent="0">
              <a:buNone/>
            </a:pPr>
            <a:r>
              <a:rPr lang="pt-BR" dirty="0"/>
              <a:t>Desvantagem</a:t>
            </a:r>
          </a:p>
          <a:p>
            <a:pPr lvl="1"/>
            <a:r>
              <a:rPr lang="pt-BR" dirty="0"/>
              <a:t>Combinação de características (atributos independentes) – cada par de características são independentes – nem sempre é verdade</a:t>
            </a:r>
          </a:p>
        </p:txBody>
      </p:sp>
    </p:spTree>
    <p:extLst>
      <p:ext uri="{BB962C8B-B14F-4D97-AF65-F5344CB8AC3E}">
        <p14:creationId xmlns:p14="http://schemas.microsoft.com/office/powerpoint/2010/main" val="59261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Algoritmos de Aprendizagem de Máquina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“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dirty="0"/>
              <a:t>” é um classificador probabilístico baseado no “</a:t>
            </a:r>
            <a:r>
              <a:rPr lang="pt-BR" b="1" dirty="0"/>
              <a:t>Teorema de </a:t>
            </a:r>
            <a:r>
              <a:rPr lang="pt-BR" b="1" dirty="0" err="1"/>
              <a:t>Bayes</a:t>
            </a:r>
            <a:r>
              <a:rPr lang="pt-BR" dirty="0"/>
              <a:t>”, o qual foi criado por </a:t>
            </a:r>
            <a:r>
              <a:rPr lang="pt-BR" b="1" dirty="0"/>
              <a:t>Thomas </a:t>
            </a:r>
            <a:r>
              <a:rPr lang="pt-BR" b="1" dirty="0" err="1"/>
              <a:t>Bayes</a:t>
            </a:r>
            <a:r>
              <a:rPr lang="pt-BR" dirty="0"/>
              <a:t> (1701 - 1761) para tentar provar a existência de Deus.</a:t>
            </a:r>
          </a:p>
          <a:p>
            <a:r>
              <a:rPr lang="pt-BR" dirty="0"/>
              <a:t>O objetivo da classificação é rotular, automaticamente, novas instâncias da base de dados com uma determinada classe aplicando o modelo ou função “aprendidos”. Este modelo é baseado no valor dos atributos das instâncias de treinamento.</a:t>
            </a:r>
          </a:p>
        </p:txBody>
      </p:sp>
    </p:spTree>
    <p:extLst>
      <p:ext uri="{BB962C8B-B14F-4D97-AF65-F5344CB8AC3E}">
        <p14:creationId xmlns:p14="http://schemas.microsoft.com/office/powerpoint/2010/main" val="359040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Teorema de </a:t>
            </a:r>
            <a:r>
              <a:rPr lang="pt-BR" b="1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fórmula se apresenta assim: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10" name="Imagem 9"/>
          <p:cNvPicPr/>
          <p:nvPr/>
        </p:nvPicPr>
        <p:blipFill rotWithShape="1">
          <a:blip r:embed="rId2"/>
          <a:srcRect l="20602" t="19816" r="15334" b="17475"/>
          <a:stretch/>
        </p:blipFill>
        <p:spPr bwMode="auto">
          <a:xfrm>
            <a:off x="2508069" y="2107474"/>
            <a:ext cx="7045233" cy="45458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196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Teorema de </a:t>
            </a:r>
            <a:r>
              <a:rPr lang="pt-BR" b="1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pt-BR" i="1" dirty="0"/>
              <a:t>P(</a:t>
            </a:r>
            <a:r>
              <a:rPr lang="pt-BR" i="1" dirty="0" err="1"/>
              <a:t>c|X</a:t>
            </a:r>
            <a:r>
              <a:rPr lang="pt-BR" i="1" dirty="0"/>
              <a:t>) </a:t>
            </a:r>
            <a:r>
              <a:rPr lang="pt-BR" dirty="0"/>
              <a:t>é chamada de probabilidade a posteriori de c porque ela reflete nossa confiança que c se mantenha após termos observado o vetor de treinamento </a:t>
            </a:r>
            <a:r>
              <a:rPr lang="pt-BR" i="1" dirty="0"/>
              <a:t>X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i="1" dirty="0"/>
              <a:t>P(</a:t>
            </a:r>
            <a:r>
              <a:rPr lang="pt-BR" i="1" dirty="0" err="1"/>
              <a:t>c|X</a:t>
            </a:r>
            <a:r>
              <a:rPr lang="pt-BR" i="1" dirty="0"/>
              <a:t>) </a:t>
            </a:r>
            <a:r>
              <a:rPr lang="pt-BR" dirty="0"/>
              <a:t>reflete a influência do vetor de treinamento </a:t>
            </a:r>
            <a:r>
              <a:rPr lang="pt-BR" i="1" dirty="0"/>
              <a:t>X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• Em contraste, a probabilidade a priori </a:t>
            </a:r>
            <a:r>
              <a:rPr lang="pt-BR" i="1" dirty="0"/>
              <a:t>P(c) </a:t>
            </a:r>
            <a:r>
              <a:rPr lang="pt-BR" dirty="0"/>
              <a:t>é independente de </a:t>
            </a:r>
            <a:r>
              <a:rPr lang="pt-BR" i="1" dirty="0"/>
              <a:t>X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619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Algoritmos de Aprendizagem de Máquina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Digamos que estamos trabalhando no diagnóstico de uma nova </a:t>
            </a:r>
            <a:r>
              <a:rPr lang="pt-BR" i="1" dirty="0"/>
              <a:t>doença</a:t>
            </a:r>
            <a:r>
              <a:rPr lang="pt-BR" dirty="0"/>
              <a:t>, e que fizemos testes em 100 pessoas distintas.</a:t>
            </a:r>
          </a:p>
          <a:p>
            <a:r>
              <a:rPr lang="pt-BR" dirty="0"/>
              <a:t>Após coletarmos a análise, descobrimos que 20 pessoas possuíam a doença (20%) e 80 pessoas estavam saudáveis (80%), sendo que das pessoas que possuíam a doença, 90% receberam Positivo no teste da doença, e 30% das pessoas que não possuíam a doença também receberam o teste positivo.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846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Classificador 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Listando esses dados de uma forma mais clara, temos:</a:t>
            </a:r>
          </a:p>
          <a:p>
            <a:pPr lvl="1"/>
            <a:r>
              <a:rPr lang="pt-BR" dirty="0"/>
              <a:t>100 pessoas realizaram o teste.</a:t>
            </a:r>
          </a:p>
          <a:p>
            <a:pPr lvl="1"/>
            <a:r>
              <a:rPr lang="pt-BR" dirty="0"/>
              <a:t>20% das pessoas que realizaram o teste possuíam a doença.</a:t>
            </a:r>
          </a:p>
          <a:p>
            <a:pPr lvl="1"/>
            <a:r>
              <a:rPr lang="pt-BR" dirty="0"/>
              <a:t>90% das pessoas que possuíam a doença, receberam positivo no teste.</a:t>
            </a:r>
          </a:p>
          <a:p>
            <a:pPr lvl="1"/>
            <a:r>
              <a:rPr lang="pt-BR" dirty="0"/>
              <a:t>30% das pessoas que não possuíam a doença, receberam positivo no teste.</a:t>
            </a:r>
          </a:p>
          <a:p>
            <a:pPr marL="0" indent="0">
              <a:buNone/>
            </a:pPr>
            <a:r>
              <a:rPr lang="pt-BR" dirty="0"/>
              <a:t>A pergunta neste caso seria: Se uma nova pessoa realizar o teste e receber um resultado positivo, qual a probabilidade de ela possuir a doença?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149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Ou seja:</a:t>
            </a:r>
          </a:p>
          <a:p>
            <a:pPr lvl="1"/>
            <a:r>
              <a:rPr lang="pt-BR" dirty="0"/>
              <a:t>P(</a:t>
            </a:r>
            <a:r>
              <a:rPr lang="pt-BR" dirty="0" err="1"/>
              <a:t>doença|positivo</a:t>
            </a:r>
            <a:r>
              <a:rPr lang="pt-BR" dirty="0"/>
              <a:t>) = 20% * 90%</a:t>
            </a:r>
          </a:p>
          <a:p>
            <a:pPr lvl="1"/>
            <a:r>
              <a:rPr lang="pt-BR" dirty="0"/>
              <a:t>P(</a:t>
            </a:r>
            <a:r>
              <a:rPr lang="pt-BR" dirty="0" err="1"/>
              <a:t>doença|positivo</a:t>
            </a:r>
            <a:r>
              <a:rPr lang="pt-BR" dirty="0"/>
              <a:t>) = 0,2 * 0,9</a:t>
            </a:r>
          </a:p>
          <a:p>
            <a:pPr lvl="1"/>
            <a:r>
              <a:rPr lang="pt-BR" dirty="0"/>
              <a:t>P(</a:t>
            </a:r>
            <a:r>
              <a:rPr lang="pt-BR" dirty="0" err="1"/>
              <a:t>doença|positivo</a:t>
            </a:r>
            <a:r>
              <a:rPr lang="pt-BR" dirty="0"/>
              <a:t>) = 0,18</a:t>
            </a:r>
          </a:p>
          <a:p>
            <a:pPr lvl="1"/>
            <a:r>
              <a:rPr lang="pt-BR" dirty="0"/>
              <a:t>P(não </a:t>
            </a:r>
            <a:r>
              <a:rPr lang="pt-BR" dirty="0" err="1"/>
              <a:t>doença|positivo</a:t>
            </a:r>
            <a:r>
              <a:rPr lang="pt-BR" dirty="0"/>
              <a:t>) = 80% * 30%</a:t>
            </a:r>
          </a:p>
          <a:p>
            <a:pPr lvl="1"/>
            <a:r>
              <a:rPr lang="pt-BR" dirty="0"/>
              <a:t>P(não </a:t>
            </a:r>
            <a:r>
              <a:rPr lang="pt-BR" dirty="0" err="1"/>
              <a:t>doença|positivo</a:t>
            </a:r>
            <a:r>
              <a:rPr lang="pt-BR" dirty="0"/>
              <a:t>) = 0,8 * 0,3</a:t>
            </a:r>
          </a:p>
          <a:p>
            <a:pPr lvl="1"/>
            <a:r>
              <a:rPr lang="pt-BR" dirty="0"/>
              <a:t>P(não </a:t>
            </a:r>
            <a:r>
              <a:rPr lang="pt-BR" dirty="0" err="1"/>
              <a:t>doença|positivo</a:t>
            </a:r>
            <a:r>
              <a:rPr lang="pt-BR" dirty="0"/>
              <a:t>) = 0,24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74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Após isso, precisamos normalizar (escalonar) os dados, para que a soma das duas probabilidades resulte 1 (100%).</a:t>
            </a:r>
          </a:p>
          <a:p>
            <a:pPr marL="0" indent="0">
              <a:buNone/>
            </a:pPr>
            <a:r>
              <a:rPr lang="pt-BR" dirty="0"/>
              <a:t>Para isso, dividimos o resultado pela soma das duas probabilidades.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lvl="1"/>
            <a:r>
              <a:rPr lang="pt-BR" dirty="0"/>
              <a:t>P(</a:t>
            </a:r>
            <a:r>
              <a:rPr lang="pt-BR" dirty="0" err="1"/>
              <a:t>doença|positivo</a:t>
            </a:r>
            <a:r>
              <a:rPr lang="pt-BR" dirty="0"/>
              <a:t>) = 0,18/(0,18+0,24) = 0,4285</a:t>
            </a:r>
          </a:p>
          <a:p>
            <a:pPr lvl="1"/>
            <a:r>
              <a:rPr lang="pt-BR" dirty="0"/>
              <a:t>P(não </a:t>
            </a:r>
            <a:r>
              <a:rPr lang="pt-BR" dirty="0" err="1"/>
              <a:t>doença|positivo</a:t>
            </a:r>
            <a:r>
              <a:rPr lang="pt-BR" dirty="0"/>
              <a:t>) = 0,24/(0,18+0,24) = 0,5714</a:t>
            </a:r>
          </a:p>
          <a:p>
            <a:pPr lvl="1"/>
            <a:r>
              <a:rPr lang="pt-BR" dirty="0"/>
              <a:t>0,4285 + 0,5714 = 0,9999.. ou aproximadamente 1.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92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68" y="876953"/>
            <a:ext cx="10283618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60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35297</TotalTime>
  <Words>547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Introdução a Aprendizagem De Máquina   Pós-graduação em Ciência de Dados e Machine Learning Módulo 3 - Data Mining e Machine Learning</vt:lpstr>
      <vt:lpstr>Avaliação de Algoritmos de Aprendizagem de Máquina</vt:lpstr>
      <vt:lpstr>Teorema de Bayes</vt:lpstr>
      <vt:lpstr>Teorema de Bayes</vt:lpstr>
      <vt:lpstr>Avaliação de Algoritmos de Aprendizagem de Máquina</vt:lpstr>
      <vt:lpstr>Classificador Naive Bayes</vt:lpstr>
      <vt:lpstr>Naive Bayes</vt:lpstr>
      <vt:lpstr>Naive Bayes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Vantagens x desvantagens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Aprendizagem de Máquina  Aula 03</dc:title>
  <dc:creator>William Roberto Malvezzi</dc:creator>
  <cp:lastModifiedBy>Andre Vieira</cp:lastModifiedBy>
  <cp:revision>170</cp:revision>
  <dcterms:created xsi:type="dcterms:W3CDTF">2018-07-24T20:25:12Z</dcterms:created>
  <dcterms:modified xsi:type="dcterms:W3CDTF">2021-07-26T21:46:09Z</dcterms:modified>
</cp:coreProperties>
</file>