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72" r:id="rId1"/>
  </p:sldMasterIdLst>
  <p:notesMasterIdLst>
    <p:notesMasterId r:id="rId41"/>
  </p:notesMasterIdLst>
  <p:handoutMasterIdLst>
    <p:handoutMasterId r:id="rId42"/>
  </p:handoutMasterIdLst>
  <p:sldIdLst>
    <p:sldId id="256" r:id="rId2"/>
    <p:sldId id="609" r:id="rId3"/>
    <p:sldId id="614" r:id="rId4"/>
    <p:sldId id="615" r:id="rId5"/>
    <p:sldId id="641" r:id="rId6"/>
    <p:sldId id="642" r:id="rId7"/>
    <p:sldId id="643" r:id="rId8"/>
    <p:sldId id="644" r:id="rId9"/>
    <p:sldId id="645" r:id="rId10"/>
    <p:sldId id="646" r:id="rId11"/>
    <p:sldId id="647" r:id="rId12"/>
    <p:sldId id="648" r:id="rId13"/>
    <p:sldId id="649" r:id="rId14"/>
    <p:sldId id="650" r:id="rId15"/>
    <p:sldId id="651" r:id="rId16"/>
    <p:sldId id="639" r:id="rId17"/>
    <p:sldId id="652" r:id="rId18"/>
    <p:sldId id="640" r:id="rId19"/>
    <p:sldId id="667" r:id="rId20"/>
    <p:sldId id="668" r:id="rId21"/>
    <p:sldId id="653" r:id="rId22"/>
    <p:sldId id="673" r:id="rId23"/>
    <p:sldId id="669" r:id="rId24"/>
    <p:sldId id="670" r:id="rId25"/>
    <p:sldId id="671" r:id="rId26"/>
    <p:sldId id="672" r:id="rId27"/>
    <p:sldId id="656" r:id="rId28"/>
    <p:sldId id="657" r:id="rId29"/>
    <p:sldId id="658" r:id="rId30"/>
    <p:sldId id="659" r:id="rId31"/>
    <p:sldId id="660" r:id="rId32"/>
    <p:sldId id="661" r:id="rId33"/>
    <p:sldId id="662" r:id="rId34"/>
    <p:sldId id="663" r:id="rId35"/>
    <p:sldId id="664" r:id="rId36"/>
    <p:sldId id="665" r:id="rId37"/>
    <p:sldId id="666" r:id="rId38"/>
    <p:sldId id="654" r:id="rId39"/>
    <p:sldId id="655" r:id="rId40"/>
  </p:sldIdLst>
  <p:sldSz cx="9144000" cy="6858000" type="screen4x3"/>
  <p:notesSz cx="6858000" cy="9144000"/>
  <p:embeddedFontLst>
    <p:embeddedFont>
      <p:font typeface="Swis721 Ex BT" pitchFamily="34" charset="0"/>
      <p:regular r:id="rId43"/>
      <p:bold r:id="rId44"/>
    </p:embeddedFont>
    <p:embeddedFont>
      <p:font typeface="Swis721 Blk BT" pitchFamily="34" charset="0"/>
      <p:regular r:id="rId45"/>
      <p:italic r:id="rId46"/>
    </p:embeddedFont>
    <p:embeddedFont>
      <p:font typeface="Swis721 BlkCn BT" pitchFamily="34" charset="0"/>
      <p:regular r:id="rId47"/>
      <p:italic r:id="rId48"/>
    </p:embeddedFont>
    <p:embeddedFont>
      <p:font typeface="Tahoma" pitchFamily="34" charset="0"/>
      <p:regular r:id="rId49"/>
      <p:bold r:id="rId50"/>
    </p:embeddedFont>
    <p:embeddedFont>
      <p:font typeface="Cambria Math" pitchFamily="18" charset="0"/>
      <p:regular r:id="rId51"/>
    </p:embeddedFont>
  </p:embeddedFontLst>
  <p:defaultTextStyle>
    <a:defPPr>
      <a:defRPr lang="en-US"/>
    </a:defPPr>
    <a:lvl1pPr algn="l" rtl="0" eaLnBrk="0" fontAlgn="base" hangingPunct="0">
      <a:spcBef>
        <a:spcPct val="60000"/>
      </a:spcBef>
      <a:spcAft>
        <a:spcPct val="0"/>
      </a:spcAft>
      <a:buClr>
        <a:schemeClr val="tx1"/>
      </a:buClr>
      <a:defRPr kumimoji="1" sz="3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60000"/>
      </a:spcBef>
      <a:spcAft>
        <a:spcPct val="0"/>
      </a:spcAft>
      <a:buClr>
        <a:schemeClr val="tx1"/>
      </a:buClr>
      <a:defRPr kumimoji="1" sz="3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60000"/>
      </a:spcBef>
      <a:spcAft>
        <a:spcPct val="0"/>
      </a:spcAft>
      <a:buClr>
        <a:schemeClr val="tx1"/>
      </a:buClr>
      <a:defRPr kumimoji="1" sz="3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60000"/>
      </a:spcBef>
      <a:spcAft>
        <a:spcPct val="0"/>
      </a:spcAft>
      <a:buClr>
        <a:schemeClr val="tx1"/>
      </a:buClr>
      <a:defRPr kumimoji="1" sz="3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60000"/>
      </a:spcBef>
      <a:spcAft>
        <a:spcPct val="0"/>
      </a:spcAft>
      <a:buClr>
        <a:schemeClr val="tx1"/>
      </a:buClr>
      <a:defRPr kumimoji="1" sz="3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3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umimoji="1" sz="3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umimoji="1" sz="3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umimoji="1" sz="3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66"/>
    <a:srgbClr val="FFFF99"/>
    <a:srgbClr val="A4BFF4"/>
    <a:srgbClr val="6666FF"/>
    <a:srgbClr val="000000"/>
    <a:srgbClr val="ACACAC"/>
    <a:srgbClr val="39393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992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7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altLang="pt-BR"/>
              <a:t>Bob Cuspe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</a:defRPr>
            </a:lvl1pPr>
          </a:lstStyle>
          <a:p>
            <a:endParaRPr lang="en-US" altLang="pt-BR"/>
          </a:p>
        </p:txBody>
      </p:sp>
      <p:sp>
        <p:nvSpPr>
          <p:cNvPr id="375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altLang="pt-BR"/>
              <a:t>Title goes here</a:t>
            </a:r>
          </a:p>
        </p:txBody>
      </p:sp>
      <p:sp>
        <p:nvSpPr>
          <p:cNvPr id="375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</a:defRPr>
            </a:lvl1pPr>
          </a:lstStyle>
          <a:p>
            <a:fld id="{DBC2C66D-3E76-4100-B4EE-531008D1BA2C}" type="slidenum">
              <a:rPr lang="en-US" altLang="pt-BR"/>
              <a:pPr/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09878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06" name="Rectangle 1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</a:defRPr>
            </a:lvl1pPr>
          </a:lstStyle>
          <a:p>
            <a:endParaRPr lang="en-US" altLang="pt-BR"/>
          </a:p>
        </p:txBody>
      </p:sp>
      <p:sp>
        <p:nvSpPr>
          <p:cNvPr id="366607" name="Rectangle 15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6608" name="Rectangle 1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Click to edit Master text styles</a:t>
            </a:r>
          </a:p>
          <a:p>
            <a:pPr lvl="1"/>
            <a:r>
              <a:rPr lang="en-US" altLang="pt-BR" smtClean="0"/>
              <a:t>Second level</a:t>
            </a:r>
          </a:p>
          <a:p>
            <a:pPr lvl="2"/>
            <a:r>
              <a:rPr lang="en-US" altLang="pt-BR" smtClean="0"/>
              <a:t>Third level</a:t>
            </a:r>
          </a:p>
          <a:p>
            <a:pPr lvl="3"/>
            <a:r>
              <a:rPr lang="en-US" altLang="pt-BR" smtClean="0"/>
              <a:t>Fourth level</a:t>
            </a:r>
          </a:p>
          <a:p>
            <a:pPr lvl="4"/>
            <a:r>
              <a:rPr lang="en-US" altLang="pt-BR" smtClean="0"/>
              <a:t>Fifth level</a:t>
            </a:r>
          </a:p>
        </p:txBody>
      </p:sp>
      <p:sp>
        <p:nvSpPr>
          <p:cNvPr id="366609" name="Rectangle 1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</a:defRPr>
            </a:lvl1pPr>
          </a:lstStyle>
          <a:p>
            <a:endParaRPr lang="en-US" altLang="pt-BR"/>
          </a:p>
        </p:txBody>
      </p:sp>
      <p:sp>
        <p:nvSpPr>
          <p:cNvPr id="366610" name="Rectangle 1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</a:defRPr>
            </a:lvl1pPr>
          </a:lstStyle>
          <a:p>
            <a:endParaRPr lang="en-US" altLang="pt-BR"/>
          </a:p>
        </p:txBody>
      </p:sp>
      <p:sp>
        <p:nvSpPr>
          <p:cNvPr id="366611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</a:defRPr>
            </a:lvl1pPr>
          </a:lstStyle>
          <a:p>
            <a:fld id="{5EB024DB-2255-4DA4-A466-C48EFEDA4319}" type="slidenum">
              <a:rPr lang="en-US" altLang="pt-BR"/>
              <a:pPr/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972740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Swis721 Blk BT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Swis721 Blk BT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559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85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0875" y="687388"/>
            <a:ext cx="1960563" cy="55753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16013" y="687388"/>
            <a:ext cx="5732462" cy="55753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875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990600"/>
            <a:ext cx="83820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Clr>
                <a:srgbClr val="969696"/>
              </a:buClr>
            </a:pPr>
            <a:fld id="{D63EB70E-8293-4093-AB93-B673384D19F8}" type="slidenum">
              <a:rPr lang="en-US" sz="4200"/>
              <a:pPr>
                <a:buClr>
                  <a:srgbClr val="969696"/>
                </a:buClr>
              </a:pPr>
              <a:t>‹#›</a:t>
            </a:fld>
            <a:endParaRPr lang="en-US" sz="4200"/>
          </a:p>
        </p:txBody>
      </p:sp>
    </p:spTree>
    <p:extLst>
      <p:ext uri="{BB962C8B-B14F-4D97-AF65-F5344CB8AC3E}">
        <p14:creationId xmlns:p14="http://schemas.microsoft.com/office/powerpoint/2010/main" val="399371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42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98985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16013" y="1557338"/>
            <a:ext cx="3846512" cy="4705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4925" y="1557338"/>
            <a:ext cx="3846513" cy="4705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23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4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15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878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0334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3750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9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529" y="687388"/>
            <a:ext cx="863791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title text format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528" y="1557338"/>
            <a:ext cx="8637911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88105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chemeClr val="bg1">
              <a:lumMod val="85000"/>
            </a:schemeClr>
          </a:solidFill>
          <a:latin typeface="Swis721 Blk BT" pitchFamily="34" charset="0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BCBCBC"/>
        </a:buClr>
        <a:buSzPct val="100000"/>
        <a:buFont typeface="Times New Roman" pitchFamily="16" charset="0"/>
        <a:buChar char="•"/>
        <a:defRPr sz="3200">
          <a:solidFill>
            <a:schemeClr val="bg1">
              <a:lumMod val="85000"/>
            </a:schemeClr>
          </a:solidFill>
          <a:latin typeface="Swis721 Blk BT" pitchFamily="34" charset="0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BCBCBC"/>
        </a:buClr>
        <a:buSzPct val="100000"/>
        <a:buFont typeface="Times New Roman" pitchFamily="16" charset="0"/>
        <a:buChar char="–"/>
        <a:defRPr sz="2800">
          <a:solidFill>
            <a:schemeClr val="bg1">
              <a:lumMod val="85000"/>
            </a:schemeClr>
          </a:solidFill>
          <a:latin typeface="Swis721 Blk BT" pitchFamily="34" charset="0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BCBCBC"/>
        </a:buClr>
        <a:buSzPct val="100000"/>
        <a:buFont typeface="Times New Roman" pitchFamily="16" charset="0"/>
        <a:buChar char="•"/>
        <a:defRPr sz="2400">
          <a:solidFill>
            <a:schemeClr val="bg1">
              <a:lumMod val="85000"/>
            </a:schemeClr>
          </a:solidFill>
          <a:latin typeface="Swis721 Blk BT" pitchFamily="34" charset="0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100000"/>
        <a:buFont typeface="Times New Roman" pitchFamily="16" charset="0"/>
        <a:buChar char="–"/>
        <a:defRPr sz="2000">
          <a:solidFill>
            <a:schemeClr val="bg1">
              <a:lumMod val="85000"/>
            </a:schemeClr>
          </a:solidFill>
          <a:latin typeface="Swis721 Blk BT" pitchFamily="34" charset="0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100000"/>
        <a:buFont typeface="Times New Roman" pitchFamily="16" charset="0"/>
        <a:buChar char="»"/>
        <a:defRPr sz="2000">
          <a:solidFill>
            <a:schemeClr val="bg1">
              <a:lumMod val="85000"/>
            </a:schemeClr>
          </a:solidFill>
          <a:latin typeface="Swis721 Blk BT" pitchFamily="34" charset="0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46" name="Picture 6" descr="Review: “Master Car Creation” course explains how to model cars “the right  way” using Blender - Car Body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6561" y="-421332"/>
            <a:ext cx="9733293" cy="729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609600" y="6535738"/>
            <a:ext cx="807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</a:pPr>
            <a:r>
              <a:rPr lang="en-US" altLang="pt-BR" sz="14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Departamento</a:t>
            </a:r>
            <a:r>
              <a:rPr lang="en-US" altLang="pt-BR" sz="14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 de </a:t>
            </a:r>
            <a:r>
              <a:rPr lang="en-US" altLang="pt-BR" sz="14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Informática</a:t>
            </a:r>
            <a:r>
              <a:rPr lang="en-US" altLang="pt-BR" sz="14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 e </a:t>
            </a:r>
            <a:r>
              <a:rPr lang="en-US" altLang="pt-BR" sz="14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Estatística</a:t>
            </a:r>
            <a:r>
              <a:rPr lang="en-US" altLang="pt-BR" sz="14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 - INE/CTC/UFSC</a:t>
            </a:r>
            <a:endParaRPr lang="en-US" altLang="pt-BR" sz="2000" dirty="0">
              <a:solidFill>
                <a:schemeClr val="accent1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762000" y="2574032"/>
            <a:ext cx="8001000" cy="1143000"/>
          </a:xfrm>
        </p:spPr>
        <p:txBody>
          <a:bodyPr/>
          <a:lstStyle/>
          <a:p>
            <a:pPr algn="ctr">
              <a:lnSpc>
                <a:spcPct val="95000"/>
              </a:lnSpc>
            </a:pPr>
            <a:r>
              <a:rPr lang="en-US" altLang="pt-BR" sz="4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Computação</a:t>
            </a:r>
            <a:r>
              <a:rPr lang="en-US" altLang="pt-BR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pt-BR" sz="4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Gráfica</a:t>
            </a:r>
            <a:r>
              <a:rPr lang="en-US" altLang="pt-BR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en-US" altLang="pt-BR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altLang="pt-BR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en-US" altLang="pt-BR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altLang="pt-BR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en-US" altLang="pt-BR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altLang="pt-BR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en-US" altLang="pt-BR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altLang="pt-BR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en-US" altLang="pt-BR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alt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Swis721 BlkCn BT" pitchFamily="34" charset="0"/>
              </a:rPr>
              <a:t>Aula </a:t>
            </a:r>
            <a:r>
              <a:rPr lang="en-US" alt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Swis721 BlkCn BT" pitchFamily="34" charset="0"/>
              </a:rPr>
              <a:t>9</a:t>
            </a:r>
            <a:r>
              <a:rPr lang="en-US" altLang="pt-BR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wis721 BlkCn BT" pitchFamily="34" charset="0"/>
              </a:rPr>
              <a:t>.2</a:t>
            </a:r>
            <a:r>
              <a:rPr lang="en-US" altLang="pt-BR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wis721 BlkCn BT" pitchFamily="34" charset="0"/>
              </a:rPr>
              <a:t>: </a:t>
            </a:r>
            <a:r>
              <a:rPr lang="en-US" altLang="pt-BR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Swis721 BlkCn BT" pitchFamily="34" charset="0"/>
              </a:rPr>
              <a:t/>
            </a:r>
            <a:br>
              <a:rPr lang="en-US" altLang="pt-BR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Swis721 BlkCn BT" pitchFamily="34" charset="0"/>
              </a:rPr>
            </a:br>
            <a:r>
              <a:rPr lang="en-US" altLang="pt-BR" sz="4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wis721 BlkCn BT" pitchFamily="34" charset="0"/>
              </a:rPr>
              <a:t>Desenhando</a:t>
            </a:r>
            <a:r>
              <a:rPr lang="en-US" altLang="pt-BR" sz="4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wis721 BlkCn BT" pitchFamily="34" charset="0"/>
              </a:rPr>
              <a:t> </a:t>
            </a:r>
            <a:r>
              <a:rPr lang="en-US" altLang="pt-BR" sz="4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wis721 BlkCn BT" pitchFamily="34" charset="0"/>
              </a:rPr>
              <a:t>Superfícies</a:t>
            </a:r>
            <a:r>
              <a:rPr lang="en-US" altLang="pt-BR" sz="4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wis721 BlkCn BT" pitchFamily="34" charset="0"/>
              </a:rPr>
              <a:t> </a:t>
            </a:r>
            <a:r>
              <a:rPr lang="en-US" altLang="pt-BR" sz="4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wis721 BlkCn BT" pitchFamily="34" charset="0"/>
              </a:rPr>
              <a:t>Curvas</a:t>
            </a:r>
            <a:r>
              <a:rPr lang="en-US" altLang="pt-BR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Swis721 BlkCn BT" pitchFamily="34" charset="0"/>
              </a:rPr>
              <a:t> </a:t>
            </a:r>
            <a:r>
              <a:rPr lang="en-US" altLang="pt-BR" sz="4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wis721 BlkCn BT" pitchFamily="34" charset="0"/>
              </a:rPr>
              <a:t>Bicúbicas</a:t>
            </a:r>
            <a:r>
              <a:rPr lang="en-US" altLang="pt-BR" sz="4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wis721 BlkCn BT" pitchFamily="34" charset="0"/>
              </a:rPr>
              <a:t> </a:t>
            </a:r>
            <a:r>
              <a:rPr lang="en-US" altLang="pt-BR" sz="4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wis721 BlkCn BT" pitchFamily="34" charset="0"/>
              </a:rPr>
              <a:t>com </a:t>
            </a:r>
            <a:r>
              <a:rPr lang="en-US" altLang="pt-BR" sz="4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wis721 BlkCn BT" pitchFamily="34" charset="0"/>
              </a:rPr>
              <a:t>Diferenças</a:t>
            </a:r>
            <a:r>
              <a:rPr lang="en-US" altLang="pt-BR" sz="4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wis721 BlkCn BT" pitchFamily="34" charset="0"/>
              </a:rPr>
              <a:t> </a:t>
            </a:r>
            <a:r>
              <a:rPr lang="en-US" altLang="pt-BR" sz="4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wis721 BlkCn BT" pitchFamily="34" charset="0"/>
              </a:rPr>
              <a:t>Adiante</a:t>
            </a:r>
            <a:r>
              <a:rPr lang="en-US" alt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en-US" alt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altLang="pt-BR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en-US" altLang="pt-BR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altLang="pt-BR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Prof. Dr. </a:t>
            </a:r>
            <a:r>
              <a:rPr lang="en-US" altLang="pt-BR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rer.nat</a:t>
            </a:r>
            <a:r>
              <a:rPr lang="en-US" altLang="pt-BR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 Aldo von </a:t>
            </a:r>
            <a:r>
              <a:rPr lang="en-US" altLang="pt-BR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Wangenheim</a:t>
            </a:r>
            <a:endParaRPr lang="en-US" altLang="pt-B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1196752"/>
            <a:ext cx="8731696" cy="583264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smtClean="0"/>
              <a:t>O resto é conhecido</a:t>
            </a:r>
            <a:br>
              <a:rPr lang="pt-BR" sz="2400" dirty="0" smtClean="0"/>
            </a:br>
            <a:r>
              <a:rPr lang="pt-BR" sz="2400" dirty="0" smtClean="0"/>
              <a:t>e constante para um</a:t>
            </a:r>
            <a:br>
              <a:rPr lang="pt-BR" sz="2400" dirty="0" smtClean="0"/>
            </a:br>
            <a:r>
              <a:rPr lang="pt-BR" sz="2400" dirty="0" smtClean="0"/>
              <a:t>retalho de superfície</a:t>
            </a:r>
            <a:br>
              <a:rPr lang="pt-BR" sz="2400" dirty="0" smtClean="0"/>
            </a:br>
            <a:r>
              <a:rPr lang="pt-BR" sz="2400" dirty="0" smtClean="0"/>
              <a:t>(ex. Bézier):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Obs.: Hermite não é</a:t>
            </a:r>
            <a:br>
              <a:rPr lang="pt-BR" sz="2000" dirty="0" smtClean="0"/>
            </a:br>
            <a:r>
              <a:rPr lang="pt-BR" sz="2000" dirty="0" smtClean="0"/>
              <a:t>simétrica!</a:t>
            </a:r>
          </a:p>
          <a:p>
            <a:pPr>
              <a:spcBef>
                <a:spcPts val="1800"/>
              </a:spcBef>
            </a:pPr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Agora só precisamos </a:t>
            </a:r>
            <a:b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calcular as condições</a:t>
            </a:r>
            <a:b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iniciais!</a:t>
            </a:r>
          </a:p>
          <a:p>
            <a:pPr>
              <a:spcBef>
                <a:spcPts val="1800"/>
              </a:spcBef>
            </a:pPr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Vamos necessitar de um</a:t>
            </a:r>
            <a:b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equivalente ao vetor D</a:t>
            </a:r>
            <a:endParaRPr lang="pt-BR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pt-BR" sz="2400" dirty="0" smtClean="0">
              <a:solidFill>
                <a:srgbClr val="FFC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814952"/>
              </p:ext>
            </p:extLst>
          </p:nvPr>
        </p:nvGraphicFramePr>
        <p:xfrm>
          <a:off x="4743896" y="1340768"/>
          <a:ext cx="4292600" cy="397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73" name="Equation" r:id="rId3" imgW="2031840" imgH="1879560" progId="Equation.3">
                  <p:embed/>
                </p:oleObj>
              </mc:Choice>
              <mc:Fallback>
                <p:oleObj name="Equation" r:id="rId3" imgW="2031840" imgH="1879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896" y="1340768"/>
                        <a:ext cx="4292600" cy="397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37910" cy="793750"/>
          </a:xfrm>
        </p:spPr>
        <p:txBody>
          <a:bodyPr/>
          <a:lstStyle/>
          <a:p>
            <a:r>
              <a:rPr lang="en-US" altLang="pt-BR" sz="2800" dirty="0" smtClean="0">
                <a:solidFill>
                  <a:srgbClr val="FFFF99"/>
                </a:solidFill>
                <a:effectLst/>
              </a:rPr>
              <a:t>Forward </a:t>
            </a:r>
            <a:r>
              <a:rPr lang="en-US" altLang="pt-BR" sz="2800" dirty="0" smtClean="0">
                <a:solidFill>
                  <a:srgbClr val="FFFF99"/>
                </a:solidFill>
                <a:effectLst/>
              </a:rPr>
              <a:t>Differences para </a:t>
            </a:r>
            <a:r>
              <a:rPr lang="en-US" altLang="pt-BR" sz="2800" dirty="0" err="1" smtClean="0">
                <a:solidFill>
                  <a:srgbClr val="FFFF99"/>
                </a:solidFill>
                <a:effectLst/>
              </a:rPr>
              <a:t>Superfícies</a:t>
            </a:r>
            <a:r>
              <a:rPr lang="pt-BR" altLang="pt-BR" sz="2800" dirty="0" smtClean="0">
                <a:solidFill>
                  <a:srgbClr val="FFFF99"/>
                </a:solidFill>
                <a:effectLst/>
              </a:rPr>
              <a:t/>
            </a:r>
            <a:br>
              <a:rPr lang="pt-BR" altLang="pt-BR" sz="2800" dirty="0" smtClean="0">
                <a:solidFill>
                  <a:srgbClr val="FFFF99"/>
                </a:solidFill>
                <a:effectLst/>
              </a:rPr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12514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9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23976"/>
            <a:ext cx="7389813" cy="408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8839200" cy="5555704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smtClean="0"/>
              <a:t>Para </a:t>
            </a:r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calcular as condições iniciais de uma superfície </a:t>
            </a:r>
            <a:r>
              <a:rPr lang="pt-BR" sz="2400" dirty="0" smtClean="0"/>
              <a:t>necessitamos das matrizes dos E(</a:t>
            </a:r>
            <a:r>
              <a:rPr lang="el-GR" sz="2000" dirty="0"/>
              <a:t>δ</a:t>
            </a:r>
            <a:r>
              <a:rPr lang="pt-BR" sz="2000" baseline="-25000" dirty="0"/>
              <a:t>t</a:t>
            </a:r>
            <a:r>
              <a:rPr lang="pt-BR" sz="2400" dirty="0" smtClean="0"/>
              <a:t>) </a:t>
            </a:r>
            <a:r>
              <a:rPr lang="pt-BR" sz="2400" i="1" dirty="0" smtClean="0"/>
              <a:t>e</a:t>
            </a:r>
            <a:r>
              <a:rPr lang="pt-BR" sz="2400" dirty="0" smtClean="0"/>
              <a:t>  dos  </a:t>
            </a:r>
            <a:r>
              <a:rPr lang="pt-BR" sz="2400" dirty="0"/>
              <a:t>E(</a:t>
            </a:r>
            <a:r>
              <a:rPr lang="el-GR" sz="2000" dirty="0" smtClean="0"/>
              <a:t>δ</a:t>
            </a:r>
            <a:r>
              <a:rPr lang="pt-BR" sz="2000" baseline="-25000" dirty="0" smtClean="0"/>
              <a:t>s</a:t>
            </a:r>
            <a:r>
              <a:rPr lang="pt-BR" sz="2400" dirty="0" smtClean="0"/>
              <a:t>) !</a:t>
            </a:r>
          </a:p>
          <a:p>
            <a:pPr>
              <a:spcBef>
                <a:spcPts val="1800"/>
              </a:spcBef>
            </a:pPr>
            <a:r>
              <a:rPr lang="pt-BR" sz="2400" dirty="0" smtClean="0"/>
              <a:t>Para superfície:  DD(s,t) = </a:t>
            </a:r>
            <a:r>
              <a:rPr lang="pt-BR" sz="2400" dirty="0"/>
              <a:t>E(</a:t>
            </a:r>
            <a:r>
              <a:rPr lang="el-GR" sz="2000" dirty="0" smtClean="0"/>
              <a:t>δ</a:t>
            </a:r>
            <a:r>
              <a:rPr lang="pt-BR" sz="2000" baseline="-25000" dirty="0" smtClean="0"/>
              <a:t>s</a:t>
            </a:r>
            <a:r>
              <a:rPr lang="pt-BR" sz="2400" dirty="0" smtClean="0"/>
              <a:t>) </a:t>
            </a:r>
            <a:r>
              <a:rPr lang="pt-BR" sz="2800" baseline="30000" dirty="0" smtClean="0"/>
              <a:t>.</a:t>
            </a:r>
            <a:r>
              <a:rPr lang="pt-BR" sz="2400" dirty="0" smtClean="0"/>
              <a:t> C </a:t>
            </a:r>
            <a:r>
              <a:rPr lang="pt-BR" sz="2800" baseline="30000" dirty="0" smtClean="0"/>
              <a:t>.</a:t>
            </a:r>
            <a:r>
              <a:rPr lang="pt-BR" sz="2400" dirty="0" smtClean="0"/>
              <a:t> E(</a:t>
            </a:r>
            <a:r>
              <a:rPr lang="el-GR" sz="2000" dirty="0" smtClean="0"/>
              <a:t>δ</a:t>
            </a:r>
            <a:r>
              <a:rPr lang="pt-BR" sz="2000" baseline="-25000" dirty="0" smtClean="0"/>
              <a:t>t</a:t>
            </a:r>
            <a:r>
              <a:rPr lang="pt-BR" sz="2400" dirty="0" smtClean="0"/>
              <a:t>)</a:t>
            </a:r>
            <a:r>
              <a:rPr lang="pt-BR" sz="2400" baseline="30000" dirty="0" smtClean="0"/>
              <a:t>T</a:t>
            </a:r>
          </a:p>
          <a:p>
            <a:pPr>
              <a:spcBef>
                <a:spcPts val="1800"/>
              </a:spcBef>
            </a:pPr>
            <a:r>
              <a:rPr lang="pt-BR" sz="2400" dirty="0" smtClean="0"/>
              <a:t>Se usarmos o </a:t>
            </a:r>
            <a:br>
              <a:rPr lang="pt-BR" sz="2400" dirty="0" smtClean="0"/>
            </a:br>
            <a:r>
              <a:rPr lang="pt-BR" sz="2400" dirty="0" smtClean="0"/>
              <a:t>mesmo passo </a:t>
            </a:r>
            <a:br>
              <a:rPr lang="pt-BR" sz="2400" dirty="0" smtClean="0"/>
            </a:br>
            <a:r>
              <a:rPr lang="pt-BR" sz="2400" dirty="0" smtClean="0"/>
              <a:t>e  </a:t>
            </a:r>
            <a:r>
              <a:rPr lang="pt-BR" sz="2400" dirty="0" smtClean="0">
                <a:latin typeface="Symbol" panose="05050102010706020507" pitchFamily="18" charset="2"/>
              </a:rPr>
              <a:t>d</a:t>
            </a:r>
            <a:r>
              <a:rPr lang="pt-BR" sz="2400" baseline="-25000" dirty="0" smtClean="0"/>
              <a:t>s</a:t>
            </a:r>
            <a:r>
              <a:rPr lang="pt-BR" sz="2400" dirty="0" smtClean="0"/>
              <a:t> = </a:t>
            </a:r>
            <a:r>
              <a:rPr lang="pt-BR" sz="2400" dirty="0" smtClean="0">
                <a:latin typeface="Symbol" panose="05050102010706020507" pitchFamily="18" charset="2"/>
              </a:rPr>
              <a:t>d</a:t>
            </a:r>
            <a:r>
              <a:rPr lang="pt-BR" sz="2400" baseline="-25000" dirty="0" smtClean="0"/>
              <a:t>t</a:t>
            </a:r>
            <a:r>
              <a:rPr lang="pt-BR" sz="2400" dirty="0" smtClean="0"/>
              <a:t>:</a:t>
            </a:r>
            <a:endParaRPr lang="pt-BR" sz="2400" dirty="0"/>
          </a:p>
          <a:p>
            <a:pPr marL="0" indent="0">
              <a:spcBef>
                <a:spcPts val="1800"/>
              </a:spcBef>
              <a:buNone/>
            </a:pPr>
            <a:endParaRPr lang="pt-BR" sz="2400" dirty="0" smtClean="0">
              <a:solidFill>
                <a:srgbClr val="FFC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37910" cy="793750"/>
          </a:xfrm>
        </p:spPr>
        <p:txBody>
          <a:bodyPr/>
          <a:lstStyle/>
          <a:p>
            <a:r>
              <a:rPr lang="en-US" altLang="pt-BR" sz="2800" dirty="0" smtClean="0">
                <a:solidFill>
                  <a:srgbClr val="FFFF99"/>
                </a:solidFill>
                <a:effectLst/>
              </a:rPr>
              <a:t>Forward </a:t>
            </a:r>
            <a:r>
              <a:rPr lang="en-US" altLang="pt-BR" sz="2800" dirty="0" smtClean="0">
                <a:solidFill>
                  <a:srgbClr val="FFFF99"/>
                </a:solidFill>
                <a:effectLst/>
              </a:rPr>
              <a:t>Differences para </a:t>
            </a:r>
            <a:r>
              <a:rPr lang="en-US" altLang="pt-BR" sz="2800" dirty="0" err="1" smtClean="0">
                <a:solidFill>
                  <a:srgbClr val="FFFF99"/>
                </a:solidFill>
                <a:effectLst/>
              </a:rPr>
              <a:t>Superfícies</a:t>
            </a:r>
            <a:r>
              <a:rPr lang="pt-BR" altLang="pt-BR" sz="2800" dirty="0" smtClean="0">
                <a:solidFill>
                  <a:srgbClr val="FFFF99"/>
                </a:solidFill>
                <a:effectLst/>
              </a:rPr>
              <a:t/>
            </a:r>
            <a:br>
              <a:rPr lang="pt-BR" altLang="pt-BR" sz="2800" dirty="0" smtClean="0">
                <a:solidFill>
                  <a:srgbClr val="FFFF99"/>
                </a:solidFill>
                <a:effectLst/>
              </a:rPr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0198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2800" dirty="0" smtClean="0">
                <a:solidFill>
                  <a:srgbClr val="FFFF99"/>
                </a:solidFill>
                <a:effectLst/>
              </a:rPr>
              <a:t>7.8. Forward Differences para </a:t>
            </a:r>
            <a:r>
              <a:rPr lang="en-US" altLang="pt-BR" sz="2800" dirty="0" err="1" smtClean="0">
                <a:solidFill>
                  <a:srgbClr val="FFFF99"/>
                </a:solidFill>
                <a:effectLst/>
              </a:rPr>
              <a:t>Superfícies</a:t>
            </a:r>
            <a:r>
              <a:rPr lang="pt-BR" altLang="pt-BR" sz="2800" dirty="0" smtClean="0">
                <a:solidFill>
                  <a:srgbClr val="FFFF99"/>
                </a:solidFill>
                <a:effectLst/>
              </a:rPr>
              <a:t/>
            </a:r>
            <a:br>
              <a:rPr lang="pt-BR" altLang="pt-BR" sz="2800" dirty="0" smtClean="0">
                <a:solidFill>
                  <a:srgbClr val="FFFF99"/>
                </a:solidFill>
                <a:effectLst/>
              </a:rPr>
            </a:br>
            <a:endParaRPr lang="pt-B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382000" cy="4475584"/>
          </a:xfrm>
        </p:spPr>
        <p:txBody>
          <a:bodyPr/>
          <a:lstStyle/>
          <a:p>
            <a:r>
              <a:rPr lang="pt-BR" sz="2400" dirty="0" smtClean="0"/>
              <a:t>Na fórmula:</a:t>
            </a:r>
          </a:p>
          <a:p>
            <a:pPr marL="0" indent="0" algn="ctr">
              <a:buNone/>
            </a:pPr>
            <a:r>
              <a:rPr lang="pt-BR" sz="2400" dirty="0" smtClean="0"/>
              <a:t>DD(s,t) = </a:t>
            </a:r>
            <a:r>
              <a:rPr lang="pt-BR" sz="2400" dirty="0"/>
              <a:t>E(</a:t>
            </a:r>
            <a:r>
              <a:rPr lang="el-GR" sz="2000" dirty="0" smtClean="0"/>
              <a:t>δ</a:t>
            </a:r>
            <a:r>
              <a:rPr lang="pt-BR" sz="2000" baseline="-25000" dirty="0" smtClean="0"/>
              <a:t>s</a:t>
            </a:r>
            <a:r>
              <a:rPr lang="pt-BR" sz="2400" dirty="0" smtClean="0"/>
              <a:t>) </a:t>
            </a:r>
            <a:r>
              <a:rPr lang="pt-BR" sz="2800" baseline="30000" dirty="0" smtClean="0"/>
              <a:t>.</a:t>
            </a:r>
            <a:r>
              <a:rPr lang="pt-BR" sz="2400" dirty="0" smtClean="0"/>
              <a:t> C </a:t>
            </a:r>
            <a:r>
              <a:rPr lang="pt-BR" sz="2800" baseline="30000" dirty="0" smtClean="0"/>
              <a:t>.</a:t>
            </a:r>
            <a:r>
              <a:rPr lang="pt-BR" sz="2400" dirty="0" smtClean="0"/>
              <a:t> E(</a:t>
            </a:r>
            <a:r>
              <a:rPr lang="el-GR" sz="2000" dirty="0" smtClean="0"/>
              <a:t>δ</a:t>
            </a:r>
            <a:r>
              <a:rPr lang="pt-BR" sz="2000" baseline="-25000" dirty="0" smtClean="0"/>
              <a:t>t</a:t>
            </a:r>
            <a:r>
              <a:rPr lang="pt-BR" sz="2400" dirty="0" smtClean="0"/>
              <a:t>)</a:t>
            </a:r>
            <a:r>
              <a:rPr lang="pt-BR" sz="2400" baseline="30000" dirty="0" smtClean="0"/>
              <a:t>T</a:t>
            </a:r>
            <a:endParaRPr lang="pt-BR" sz="2400" dirty="0"/>
          </a:p>
          <a:p>
            <a:r>
              <a:rPr lang="pt-BR" sz="2400" dirty="0"/>
              <a:t>DD(s,t) </a:t>
            </a:r>
            <a:r>
              <a:rPr lang="pt-BR" sz="2400" dirty="0" smtClean="0"/>
              <a:t>será um matriz 4x4 e não mais um vetor coluna, como era D(t).</a:t>
            </a:r>
          </a:p>
          <a:p>
            <a:r>
              <a:rPr lang="pt-BR" sz="2400" dirty="0" smtClean="0"/>
              <a:t>Vamos chamar  DD(s,t) de </a:t>
            </a:r>
            <a:r>
              <a:rPr lang="pt-BR" sz="2400" i="1" dirty="0" smtClean="0"/>
              <a:t>matriz das condições iniciais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Ela é a chave para usar Forward Differences com superfícies bicúbicas!</a:t>
            </a:r>
            <a:endParaRPr lang="pt-BR" sz="2400" dirty="0"/>
          </a:p>
          <a:p>
            <a:pPr marL="0" indent="0">
              <a:buNone/>
            </a:pPr>
            <a:endParaRPr lang="pt-BR" sz="24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72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382000" cy="936104"/>
          </a:xfrm>
        </p:spPr>
        <p:txBody>
          <a:bodyPr/>
          <a:lstStyle/>
          <a:p>
            <a:r>
              <a:rPr lang="pt-BR" sz="2400" dirty="0" smtClean="0"/>
              <a:t>A </a:t>
            </a:r>
            <a:r>
              <a:rPr lang="pt-BR" sz="2400" i="1" dirty="0"/>
              <a:t>matriz das condições iniciais </a:t>
            </a:r>
            <a:r>
              <a:rPr lang="pt-BR" sz="2400" i="1" dirty="0" smtClean="0"/>
              <a:t> DD(s,t) </a:t>
            </a:r>
            <a:r>
              <a:rPr lang="pt-BR" sz="2400" dirty="0" smtClean="0"/>
              <a:t>pode ser interpetada assim:</a:t>
            </a:r>
          </a:p>
          <a:p>
            <a:pPr lvl="1"/>
            <a:r>
              <a:rPr lang="pt-BR" sz="2000" dirty="0" smtClean="0"/>
              <a:t>1ª linha contém as condições iniciais para f(0, t)</a:t>
            </a:r>
          </a:p>
          <a:p>
            <a:pPr lvl="1"/>
            <a:r>
              <a:rPr lang="pt-BR" sz="2000" dirty="0" smtClean="0"/>
              <a:t>1ª coluna contém as condições iniciais para f(s,0)</a:t>
            </a:r>
          </a:p>
          <a:p>
            <a:pPr lvl="1"/>
            <a:endParaRPr lang="pt-BR" sz="2000" dirty="0" smtClean="0"/>
          </a:p>
          <a:p>
            <a:pPr marL="0" indent="0">
              <a:buNone/>
            </a:pPr>
            <a:endParaRPr lang="pt-BR" sz="2400" dirty="0" smtClean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4673" y="3829407"/>
                <a:ext cx="8463791" cy="22638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pt-BR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(0,0)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(0,0)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  </m:t>
                                      </m:r>
                                      <m:r>
                                        <a:rPr lang="pt-BR" i="1" smtClean="0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(0,0)</m:t>
                                  </m:r>
                                </m:e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∆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(0,0</m:t>
                                  </m:r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∆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pt-BR" i="1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(0,0)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∆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(0,0)</m:t>
                                  </m:r>
                                </m:e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               </m:t>
                                  </m:r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∆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(0,0)</m:t>
                                  </m:r>
                                </m:e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73" y="3829407"/>
                <a:ext cx="8463791" cy="2263889"/>
              </a:xfrm>
              <a:prstGeom prst="rect">
                <a:avLst/>
              </a:prstGeom>
              <a:blipFill rotWithShape="1">
                <a:blip r:embed="rId2"/>
                <a:stretch>
                  <a:fillRect b="-8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503548" y="3717032"/>
            <a:ext cx="8100900" cy="2448272"/>
            <a:chOff x="503548" y="3140968"/>
            <a:chExt cx="8100900" cy="2448272"/>
          </a:xfrm>
        </p:grpSpPr>
        <p:sp>
          <p:nvSpPr>
            <p:cNvPr id="5" name="Left Bracket 4"/>
            <p:cNvSpPr/>
            <p:nvPr/>
          </p:nvSpPr>
          <p:spPr bwMode="auto">
            <a:xfrm>
              <a:off x="503548" y="3140968"/>
              <a:ext cx="198022" cy="2448272"/>
            </a:xfrm>
            <a:prstGeom prst="leftBracket">
              <a:avLst>
                <a:gd name="adj" fmla="val 0"/>
              </a:avLst>
            </a:prstGeom>
            <a:noFill/>
            <a:ln w="1270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None/>
                <a:tabLst/>
              </a:pPr>
              <a:endParaRPr kumimoji="1" lang="pt-BR" sz="3200" b="0" i="0" u="none" strike="noStrike" cap="none" normalizeH="0" baseline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6" name="Left Bracket 5"/>
            <p:cNvSpPr/>
            <p:nvPr/>
          </p:nvSpPr>
          <p:spPr bwMode="auto">
            <a:xfrm flipH="1">
              <a:off x="8388424" y="3140968"/>
              <a:ext cx="216024" cy="2448272"/>
            </a:xfrm>
            <a:prstGeom prst="leftBracket">
              <a:avLst>
                <a:gd name="adj" fmla="val 0"/>
              </a:avLst>
            </a:prstGeom>
            <a:noFill/>
            <a:ln w="1270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None/>
                <a:tabLst/>
              </a:pPr>
              <a:endParaRPr kumimoji="1" lang="pt-BR" sz="3200" b="0" i="0" u="none" strike="noStrike" cap="none" normalizeH="0" baseline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37910" cy="793750"/>
          </a:xfrm>
        </p:spPr>
        <p:txBody>
          <a:bodyPr/>
          <a:lstStyle/>
          <a:p>
            <a:r>
              <a:rPr lang="en-US" altLang="pt-BR" sz="2800" dirty="0" smtClean="0">
                <a:solidFill>
                  <a:srgbClr val="FFFF99"/>
                </a:solidFill>
                <a:effectLst/>
              </a:rPr>
              <a:t>Forward </a:t>
            </a:r>
            <a:r>
              <a:rPr lang="en-US" altLang="pt-BR" sz="2800" dirty="0" smtClean="0">
                <a:solidFill>
                  <a:srgbClr val="FFFF99"/>
                </a:solidFill>
                <a:effectLst/>
              </a:rPr>
              <a:t>Differences para </a:t>
            </a:r>
            <a:r>
              <a:rPr lang="en-US" altLang="pt-BR" sz="2800" dirty="0" err="1" smtClean="0">
                <a:solidFill>
                  <a:srgbClr val="FFFF99"/>
                </a:solidFill>
                <a:effectLst/>
              </a:rPr>
              <a:t>Superfícies</a:t>
            </a:r>
            <a:r>
              <a:rPr lang="pt-BR" altLang="pt-BR" sz="2800" dirty="0" smtClean="0">
                <a:solidFill>
                  <a:srgbClr val="FFFF99"/>
                </a:solidFill>
                <a:effectLst/>
              </a:rPr>
              <a:t/>
            </a:r>
            <a:br>
              <a:rPr lang="pt-BR" altLang="pt-BR" sz="2800" dirty="0" smtClean="0">
                <a:solidFill>
                  <a:srgbClr val="FFFF99"/>
                </a:solidFill>
                <a:effectLst/>
              </a:rPr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6133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382000" cy="5040560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 smtClean="0"/>
              <a:t>Para usar a </a:t>
            </a:r>
            <a:r>
              <a:rPr lang="pt-BR" sz="2000" i="1" dirty="0" smtClean="0"/>
              <a:t>matriz </a:t>
            </a:r>
            <a:r>
              <a:rPr lang="pt-BR" sz="2000" i="1" dirty="0"/>
              <a:t>das condições iniciais </a:t>
            </a:r>
            <a:r>
              <a:rPr lang="pt-BR" sz="2000" i="1" dirty="0" smtClean="0"/>
              <a:t> DD(s,t) </a:t>
            </a:r>
            <a:r>
              <a:rPr lang="pt-BR" sz="2000" dirty="0" smtClean="0"/>
              <a:t>para calcular a superfície: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Desenhamos a superfície curva-a-curva. Usamos a primeira linha de DD(s,t) para prover as condições iniciais da primeira curva em </a:t>
            </a:r>
            <a:r>
              <a:rPr lang="pt-BR" sz="2000" i="1" dirty="0" smtClean="0"/>
              <a:t>t</a:t>
            </a:r>
            <a:r>
              <a:rPr lang="pt-BR" sz="2000" dirty="0" smtClean="0"/>
              <a:t> para o algoritmo já visto:  </a:t>
            </a:r>
            <a:br>
              <a:rPr lang="pt-BR" sz="2000" dirty="0" smtClean="0"/>
            </a:br>
            <a:r>
              <a:rPr kumimoji="0" lang="pt-BR" sz="2000" b="1" dirty="0" smtClean="0">
                <a:effectLst/>
                <a:latin typeface="Courier New" pitchFamily="49" charset="0"/>
              </a:rPr>
              <a:t>DesenhaCurvaFwdDiff</a:t>
            </a:r>
            <a:r>
              <a:rPr kumimoji="0" lang="pt-BR" sz="1800" b="1" dirty="0">
                <a:effectLst/>
                <a:latin typeface="Courier New" pitchFamily="49" charset="0"/>
              </a:rPr>
              <a:t>( </a:t>
            </a:r>
            <a:r>
              <a:rPr kumimoji="0" lang="pt-BR" sz="2000" b="1" dirty="0">
                <a:effectLst/>
                <a:latin typeface="Courier New" pitchFamily="49" charset="0"/>
              </a:rPr>
              <a:t>n, x, </a:t>
            </a:r>
            <a:r>
              <a:rPr kumimoji="0" lang="pt-BR" sz="2000" b="1" dirty="0">
                <a:effectLst/>
                <a:latin typeface="Symbol" pitchFamily="18" charset="2"/>
              </a:rPr>
              <a:t>D</a:t>
            </a:r>
            <a:r>
              <a:rPr kumimoji="0" lang="pt-BR" sz="2000" b="1" dirty="0">
                <a:effectLst/>
                <a:latin typeface="Courier New" pitchFamily="49" charset="0"/>
              </a:rPr>
              <a:t>x, </a:t>
            </a:r>
            <a:r>
              <a:rPr kumimoji="0" lang="pt-BR" sz="2000" b="1" dirty="0">
                <a:effectLst/>
                <a:latin typeface="Symbol" pitchFamily="18" charset="2"/>
              </a:rPr>
              <a:t>D</a:t>
            </a:r>
            <a:r>
              <a:rPr kumimoji="0" lang="pt-BR" sz="2000" b="1" baseline="30000" dirty="0">
                <a:effectLst/>
                <a:latin typeface="Courier New" pitchFamily="49" charset="0"/>
              </a:rPr>
              <a:t>2</a:t>
            </a:r>
            <a:r>
              <a:rPr kumimoji="0" lang="pt-BR" sz="2000" b="1" dirty="0">
                <a:effectLst/>
                <a:latin typeface="Courier New" pitchFamily="49" charset="0"/>
              </a:rPr>
              <a:t>x, </a:t>
            </a:r>
            <a:r>
              <a:rPr kumimoji="0" lang="pt-BR" sz="2000" b="1" dirty="0">
                <a:effectLst/>
                <a:latin typeface="Symbol" pitchFamily="18" charset="2"/>
              </a:rPr>
              <a:t>D</a:t>
            </a:r>
            <a:r>
              <a:rPr kumimoji="0" lang="pt-BR" sz="2000" b="1" baseline="30000" dirty="0">
                <a:effectLst/>
                <a:latin typeface="Courier New" pitchFamily="49" charset="0"/>
              </a:rPr>
              <a:t>3</a:t>
            </a:r>
            <a:r>
              <a:rPr kumimoji="0" lang="pt-BR" sz="2000" b="1" dirty="0">
                <a:effectLst/>
                <a:latin typeface="Courier New" pitchFamily="49" charset="0"/>
              </a:rPr>
              <a:t>x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, y</a:t>
            </a:r>
            <a:r>
              <a:rPr kumimoji="0" lang="pt-BR" sz="2000" b="1" dirty="0">
                <a:effectLst/>
                <a:latin typeface="Courier New" pitchFamily="49" charset="0"/>
              </a:rPr>
              <a:t>, </a:t>
            </a:r>
            <a:r>
              <a:rPr kumimoji="0" lang="pt-BR" sz="2000" b="1" dirty="0">
                <a:effectLst/>
                <a:latin typeface="Symbol" pitchFamily="18" charset="2"/>
              </a:rPr>
              <a:t>D</a:t>
            </a:r>
            <a:r>
              <a:rPr kumimoji="0" lang="pt-BR" sz="2000" b="1" dirty="0">
                <a:effectLst/>
                <a:latin typeface="Courier New" pitchFamily="49" charset="0"/>
              </a:rPr>
              <a:t>y, </a:t>
            </a:r>
            <a:r>
              <a:rPr kumimoji="0" lang="pt-BR" sz="2000" b="1" dirty="0">
                <a:effectLst/>
                <a:latin typeface="Symbol" pitchFamily="18" charset="2"/>
              </a:rPr>
              <a:t>D</a:t>
            </a:r>
            <a:r>
              <a:rPr kumimoji="0" lang="pt-BR" sz="2000" b="1" baseline="30000" dirty="0">
                <a:effectLst/>
                <a:latin typeface="Courier New" pitchFamily="49" charset="0"/>
              </a:rPr>
              <a:t>2</a:t>
            </a:r>
            <a:r>
              <a:rPr kumimoji="0" lang="pt-BR" sz="2000" b="1" dirty="0">
                <a:effectLst/>
                <a:latin typeface="Courier New" pitchFamily="49" charset="0"/>
              </a:rPr>
              <a:t>y, </a:t>
            </a:r>
            <a:r>
              <a:rPr kumimoji="0" lang="pt-BR" sz="2000" b="1" dirty="0">
                <a:effectLst/>
                <a:latin typeface="Symbol" pitchFamily="18" charset="2"/>
              </a:rPr>
              <a:t>D</a:t>
            </a:r>
            <a:r>
              <a:rPr kumimoji="0" lang="pt-BR" sz="2000" b="1" baseline="30000" dirty="0">
                <a:effectLst/>
                <a:latin typeface="Courier New" pitchFamily="49" charset="0"/>
              </a:rPr>
              <a:t>3</a:t>
            </a:r>
            <a:r>
              <a:rPr kumimoji="0" lang="pt-BR" sz="2000" b="1" dirty="0">
                <a:effectLst/>
                <a:latin typeface="Courier New" pitchFamily="49" charset="0"/>
              </a:rPr>
              <a:t>y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, z</a:t>
            </a:r>
            <a:r>
              <a:rPr kumimoji="0" lang="pt-BR" sz="2000" b="1" dirty="0">
                <a:effectLst/>
                <a:latin typeface="Courier New" pitchFamily="49" charset="0"/>
              </a:rPr>
              <a:t>, </a:t>
            </a:r>
            <a:r>
              <a:rPr kumimoji="0" lang="pt-BR" sz="2000" b="1" dirty="0">
                <a:effectLst/>
                <a:latin typeface="Symbol" pitchFamily="18" charset="2"/>
              </a:rPr>
              <a:t>D</a:t>
            </a:r>
            <a:r>
              <a:rPr kumimoji="0" lang="pt-BR" sz="2000" b="1" dirty="0">
                <a:effectLst/>
                <a:latin typeface="Courier New" pitchFamily="49" charset="0"/>
              </a:rPr>
              <a:t>z, </a:t>
            </a:r>
            <a:r>
              <a:rPr kumimoji="0" lang="pt-BR" sz="2000" b="1" dirty="0">
                <a:effectLst/>
                <a:latin typeface="Symbol" pitchFamily="18" charset="2"/>
              </a:rPr>
              <a:t>D</a:t>
            </a:r>
            <a:r>
              <a:rPr kumimoji="0" lang="pt-BR" sz="2000" b="1" baseline="30000" dirty="0">
                <a:effectLst/>
                <a:latin typeface="Courier New" pitchFamily="49" charset="0"/>
              </a:rPr>
              <a:t>2</a:t>
            </a:r>
            <a:r>
              <a:rPr kumimoji="0" lang="pt-BR" sz="2000" b="1" dirty="0">
                <a:effectLst/>
                <a:latin typeface="Courier New" pitchFamily="49" charset="0"/>
              </a:rPr>
              <a:t>z, </a:t>
            </a:r>
            <a:r>
              <a:rPr kumimoji="0" lang="pt-BR" sz="2000" b="1" dirty="0">
                <a:effectLst/>
                <a:latin typeface="Symbol" pitchFamily="18" charset="2"/>
              </a:rPr>
              <a:t>D</a:t>
            </a:r>
            <a:r>
              <a:rPr kumimoji="0" lang="pt-BR" sz="2000" b="1" baseline="30000" dirty="0">
                <a:effectLst/>
                <a:latin typeface="Courier New" pitchFamily="49" charset="0"/>
              </a:rPr>
              <a:t>3</a:t>
            </a:r>
            <a:r>
              <a:rPr kumimoji="0" lang="pt-BR" sz="2000" b="1" dirty="0">
                <a:effectLst/>
                <a:latin typeface="Courier New" pitchFamily="49" charset="0"/>
              </a:rPr>
              <a:t>z)</a:t>
            </a:r>
            <a:endParaRPr kumimoji="0" lang="pt-BR" sz="1800" b="1" dirty="0">
              <a:effectLst/>
              <a:latin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Atualizamos DD(s,t)  para gerar as condições iniciais da próxima curva em t ao longo de s: somamos as linhas de cima para baixo.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Desenhamos a próxima curva, até completar </a:t>
            </a:r>
            <a:r>
              <a:rPr lang="pt-BR" sz="2000" i="1" dirty="0" smtClean="0"/>
              <a:t>n</a:t>
            </a:r>
            <a:r>
              <a:rPr lang="pt-BR" sz="2000" baseline="-25000" dirty="0" smtClean="0"/>
              <a:t>s</a:t>
            </a:r>
            <a:r>
              <a:rPr lang="pt-BR" sz="2000" dirty="0" smtClean="0"/>
              <a:t> curvas.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Reinicializamos a matriz </a:t>
            </a:r>
            <a:r>
              <a:rPr lang="pt-BR" sz="2000" dirty="0"/>
              <a:t>DD(s,t) </a:t>
            </a:r>
            <a:r>
              <a:rPr lang="pt-BR" sz="2000" dirty="0" smtClean="0"/>
              <a:t> e transpomos, para a primeira linha agora representar as condições iniciais em 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Repetimos os passos 1,2 e 3, até completar </a:t>
            </a:r>
            <a:r>
              <a:rPr lang="pt-BR" sz="2000" i="1" dirty="0" smtClean="0"/>
              <a:t>n</a:t>
            </a:r>
            <a:r>
              <a:rPr lang="pt-BR" sz="2000" baseline="-25000" dirty="0" smtClean="0"/>
              <a:t>t</a:t>
            </a:r>
            <a:r>
              <a:rPr lang="pt-BR" sz="2000" dirty="0" smtClean="0"/>
              <a:t> curvas.</a:t>
            </a:r>
            <a:endParaRPr lang="pt-BR" sz="1600" dirty="0" smtClean="0"/>
          </a:p>
          <a:p>
            <a:pPr marL="457200" indent="-457200">
              <a:buFont typeface="+mj-lt"/>
              <a:buAutoNum type="arabicPeriod"/>
            </a:pPr>
            <a:endParaRPr lang="pt-BR" sz="2000" dirty="0" smtClean="0"/>
          </a:p>
          <a:p>
            <a:pPr lvl="1"/>
            <a:endParaRPr lang="pt-BR" sz="2000" dirty="0" smtClean="0"/>
          </a:p>
          <a:p>
            <a:pPr marL="0" indent="0">
              <a:buNone/>
            </a:pPr>
            <a:endParaRPr lang="pt-BR" sz="2400" dirty="0" smtClean="0">
              <a:solidFill>
                <a:srgbClr val="FFC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37910" cy="793750"/>
          </a:xfrm>
        </p:spPr>
        <p:txBody>
          <a:bodyPr/>
          <a:lstStyle/>
          <a:p>
            <a:r>
              <a:rPr lang="en-US" altLang="pt-BR" sz="2800" dirty="0" smtClean="0">
                <a:solidFill>
                  <a:srgbClr val="FFFF99"/>
                </a:solidFill>
                <a:effectLst/>
              </a:rPr>
              <a:t>Forward </a:t>
            </a:r>
            <a:r>
              <a:rPr lang="en-US" altLang="pt-BR" sz="2800" dirty="0" smtClean="0">
                <a:solidFill>
                  <a:srgbClr val="FFFF99"/>
                </a:solidFill>
                <a:effectLst/>
              </a:rPr>
              <a:t>Differences para </a:t>
            </a:r>
            <a:r>
              <a:rPr lang="en-US" altLang="pt-BR" sz="2800" dirty="0" err="1" smtClean="0">
                <a:solidFill>
                  <a:srgbClr val="FFFF99"/>
                </a:solidFill>
                <a:effectLst/>
              </a:rPr>
              <a:t>Superfícies</a:t>
            </a:r>
            <a:r>
              <a:rPr lang="pt-BR" altLang="pt-BR" sz="2800" dirty="0" smtClean="0">
                <a:solidFill>
                  <a:srgbClr val="FFFF99"/>
                </a:solidFill>
                <a:effectLst/>
              </a:rPr>
              <a:t/>
            </a:r>
            <a:br>
              <a:rPr lang="pt-BR" altLang="pt-BR" sz="2800" dirty="0" smtClean="0">
                <a:solidFill>
                  <a:srgbClr val="FFFF99"/>
                </a:solidFill>
                <a:effectLst/>
              </a:rPr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99845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382000" cy="2304256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 smtClean="0"/>
              <a:t>Como atualizamos </a:t>
            </a:r>
            <a:r>
              <a:rPr lang="pt-BR" sz="2000" dirty="0"/>
              <a:t>DD(s,t) </a:t>
            </a:r>
            <a:r>
              <a:rPr lang="pt-BR" sz="2000" dirty="0" smtClean="0"/>
              <a:t>por linhas </a:t>
            </a:r>
            <a:r>
              <a:rPr lang="pt-BR" sz="2000" dirty="0"/>
              <a:t>para gerar as condições iniciais da próxima </a:t>
            </a:r>
            <a:r>
              <a:rPr lang="pt-BR" sz="2000" dirty="0" smtClean="0"/>
              <a:t>curva?</a:t>
            </a:r>
          </a:p>
          <a:p>
            <a:pPr marL="0" indent="0" algn="ctr">
              <a:buNone/>
            </a:pPr>
            <a:r>
              <a:rPr lang="pt-BR" sz="2000" dirty="0" smtClean="0">
                <a:effectLst/>
              </a:rPr>
              <a:t>linha</a:t>
            </a:r>
            <a:r>
              <a:rPr lang="pt-BR" sz="2000" baseline="-25000" dirty="0" smtClean="0">
                <a:effectLst/>
              </a:rPr>
              <a:t>1</a:t>
            </a:r>
            <a:r>
              <a:rPr lang="pt-BR" sz="2000" dirty="0" smtClean="0">
                <a:effectLst/>
              </a:rPr>
              <a:t> &lt;- </a:t>
            </a:r>
            <a:r>
              <a:rPr lang="pt-BR" sz="2000" dirty="0">
                <a:effectLst/>
              </a:rPr>
              <a:t>linha</a:t>
            </a:r>
            <a:r>
              <a:rPr lang="pt-BR" sz="2000" baseline="-25000" dirty="0">
                <a:effectLst/>
              </a:rPr>
              <a:t>1</a:t>
            </a:r>
            <a:r>
              <a:rPr lang="pt-BR" sz="2000" dirty="0" smtClean="0">
                <a:effectLst/>
              </a:rPr>
              <a:t> + linha</a:t>
            </a:r>
            <a:r>
              <a:rPr lang="pt-BR" sz="2000" baseline="-25000" dirty="0" smtClean="0">
                <a:effectLst/>
              </a:rPr>
              <a:t>2</a:t>
            </a:r>
            <a:r>
              <a:rPr lang="pt-BR" sz="2000" dirty="0" smtClean="0">
                <a:effectLst/>
              </a:rPr>
              <a:t> </a:t>
            </a:r>
          </a:p>
          <a:p>
            <a:pPr marL="0" indent="0" algn="ctr">
              <a:buNone/>
            </a:pPr>
            <a:r>
              <a:rPr lang="pt-BR" sz="2000" dirty="0" smtClean="0">
                <a:effectLst/>
              </a:rPr>
              <a:t>linha</a:t>
            </a:r>
            <a:r>
              <a:rPr lang="pt-BR" sz="2000" baseline="-25000" dirty="0" smtClean="0">
                <a:effectLst/>
              </a:rPr>
              <a:t>2</a:t>
            </a:r>
            <a:r>
              <a:rPr lang="pt-BR" sz="2000" dirty="0" smtClean="0">
                <a:effectLst/>
              </a:rPr>
              <a:t> </a:t>
            </a:r>
            <a:r>
              <a:rPr lang="pt-BR" sz="2000" dirty="0">
                <a:effectLst/>
              </a:rPr>
              <a:t>&lt;- </a:t>
            </a:r>
            <a:r>
              <a:rPr lang="pt-BR" sz="2000" dirty="0" smtClean="0">
                <a:effectLst/>
              </a:rPr>
              <a:t>linha</a:t>
            </a:r>
            <a:r>
              <a:rPr lang="pt-BR" sz="2000" baseline="-25000" dirty="0" smtClean="0">
                <a:effectLst/>
              </a:rPr>
              <a:t>2</a:t>
            </a:r>
            <a:r>
              <a:rPr lang="pt-BR" sz="2000" dirty="0" smtClean="0">
                <a:effectLst/>
              </a:rPr>
              <a:t> </a:t>
            </a:r>
            <a:r>
              <a:rPr lang="pt-BR" sz="2000" dirty="0">
                <a:effectLst/>
              </a:rPr>
              <a:t>+ </a:t>
            </a:r>
            <a:r>
              <a:rPr lang="pt-BR" sz="2000" dirty="0" smtClean="0">
                <a:effectLst/>
              </a:rPr>
              <a:t>linha</a:t>
            </a:r>
            <a:r>
              <a:rPr lang="pt-BR" sz="2000" baseline="-25000" dirty="0" smtClean="0">
                <a:effectLst/>
              </a:rPr>
              <a:t>3</a:t>
            </a:r>
            <a:r>
              <a:rPr lang="pt-BR" sz="2000" dirty="0" smtClean="0">
                <a:effectLst/>
              </a:rPr>
              <a:t> </a:t>
            </a:r>
            <a:endParaRPr kumimoji="0" lang="pt-BR" sz="2000" b="1" dirty="0">
              <a:effectLst/>
              <a:latin typeface="Courier New" pitchFamily="49" charset="0"/>
            </a:endParaRPr>
          </a:p>
          <a:p>
            <a:pPr marL="0" indent="0" algn="ctr">
              <a:buNone/>
            </a:pPr>
            <a:r>
              <a:rPr lang="pt-BR" sz="2000" dirty="0" smtClean="0">
                <a:effectLst/>
              </a:rPr>
              <a:t>linha</a:t>
            </a:r>
            <a:r>
              <a:rPr lang="pt-BR" sz="2000" baseline="-25000" dirty="0" smtClean="0">
                <a:effectLst/>
              </a:rPr>
              <a:t>3</a:t>
            </a:r>
            <a:r>
              <a:rPr lang="pt-BR" sz="2000" dirty="0" smtClean="0">
                <a:effectLst/>
              </a:rPr>
              <a:t> </a:t>
            </a:r>
            <a:r>
              <a:rPr lang="pt-BR" sz="2000" dirty="0">
                <a:effectLst/>
              </a:rPr>
              <a:t>&lt;- </a:t>
            </a:r>
            <a:r>
              <a:rPr lang="pt-BR" sz="2000" dirty="0" smtClean="0">
                <a:effectLst/>
              </a:rPr>
              <a:t>linha</a:t>
            </a:r>
            <a:r>
              <a:rPr lang="pt-BR" sz="2000" baseline="-25000" dirty="0" smtClean="0">
                <a:effectLst/>
              </a:rPr>
              <a:t>3</a:t>
            </a:r>
            <a:r>
              <a:rPr lang="pt-BR" sz="2000" dirty="0" smtClean="0">
                <a:effectLst/>
              </a:rPr>
              <a:t> </a:t>
            </a:r>
            <a:r>
              <a:rPr lang="pt-BR" sz="2000" dirty="0">
                <a:effectLst/>
              </a:rPr>
              <a:t>+ </a:t>
            </a:r>
            <a:r>
              <a:rPr lang="pt-BR" sz="2000" dirty="0" smtClean="0">
                <a:effectLst/>
              </a:rPr>
              <a:t>linha</a:t>
            </a:r>
            <a:r>
              <a:rPr lang="pt-BR" sz="2000" baseline="-25000" dirty="0" smtClean="0">
                <a:effectLst/>
              </a:rPr>
              <a:t>4</a:t>
            </a:r>
            <a:r>
              <a:rPr lang="pt-BR" sz="2000" dirty="0" smtClean="0">
                <a:effectLst/>
              </a:rPr>
              <a:t> </a:t>
            </a:r>
            <a:endParaRPr kumimoji="0" lang="pt-BR" sz="2000" b="1" dirty="0">
              <a:effectLst/>
              <a:latin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2705" y="3973423"/>
                <a:ext cx="8463791" cy="22638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pt-BR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(0,0)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(0,0)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  </m:t>
                                      </m:r>
                                      <m:r>
                                        <a:rPr lang="pt-BR" i="1" smtClean="0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(0,0)</m:t>
                                  </m:r>
                                </m:e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∆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(0,0</m:t>
                                  </m:r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∆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pt-BR" i="1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(0,0)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∆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(0,0)</m:t>
                                  </m:r>
                                </m:e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               </m:t>
                                  </m:r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∆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(0,0)</m:t>
                                  </m:r>
                                </m:e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05" y="3973423"/>
                <a:ext cx="8463791" cy="2263889"/>
              </a:xfrm>
              <a:prstGeom prst="rect">
                <a:avLst/>
              </a:prstGeom>
              <a:blipFill rotWithShape="1">
                <a:blip r:embed="rId2"/>
                <a:stretch>
                  <a:fillRect b="-8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791580" y="3861048"/>
            <a:ext cx="8100900" cy="2448272"/>
            <a:chOff x="503548" y="3140968"/>
            <a:chExt cx="8100900" cy="2448272"/>
          </a:xfrm>
        </p:grpSpPr>
        <p:sp>
          <p:nvSpPr>
            <p:cNvPr id="6" name="Left Bracket 5"/>
            <p:cNvSpPr/>
            <p:nvPr/>
          </p:nvSpPr>
          <p:spPr bwMode="auto">
            <a:xfrm>
              <a:off x="503548" y="3140968"/>
              <a:ext cx="198022" cy="2448272"/>
            </a:xfrm>
            <a:prstGeom prst="leftBracket">
              <a:avLst>
                <a:gd name="adj" fmla="val 0"/>
              </a:avLst>
            </a:prstGeom>
            <a:noFill/>
            <a:ln w="1270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None/>
                <a:tabLst/>
              </a:pPr>
              <a:endParaRPr kumimoji="1" lang="pt-BR" sz="3200" b="0" i="0" u="none" strike="noStrike" cap="none" normalizeH="0" baseline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7" name="Left Bracket 6"/>
            <p:cNvSpPr/>
            <p:nvPr/>
          </p:nvSpPr>
          <p:spPr bwMode="auto">
            <a:xfrm flipH="1">
              <a:off x="8388424" y="3140968"/>
              <a:ext cx="216024" cy="2448272"/>
            </a:xfrm>
            <a:prstGeom prst="leftBracket">
              <a:avLst>
                <a:gd name="adj" fmla="val 0"/>
              </a:avLst>
            </a:prstGeom>
            <a:noFill/>
            <a:ln w="1270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None/>
                <a:tabLst/>
              </a:pPr>
              <a:endParaRPr kumimoji="1" lang="pt-BR" sz="3200" b="0" i="0" u="none" strike="noStrike" cap="none" normalizeH="0" baseline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496" y="3780329"/>
            <a:ext cx="648072" cy="1088830"/>
            <a:chOff x="35496" y="3780329"/>
            <a:chExt cx="648072" cy="1088830"/>
          </a:xfrm>
        </p:grpSpPr>
        <p:sp>
          <p:nvSpPr>
            <p:cNvPr id="8" name="Curved Right Arrow 7"/>
            <p:cNvSpPr/>
            <p:nvPr/>
          </p:nvSpPr>
          <p:spPr bwMode="auto">
            <a:xfrm flipV="1">
              <a:off x="218367" y="4149079"/>
              <a:ext cx="465201" cy="720080"/>
            </a:xfrm>
            <a:prstGeom prst="curvedRightArrow">
              <a:avLst>
                <a:gd name="adj1" fmla="val 13184"/>
                <a:gd name="adj2" fmla="val 66137"/>
                <a:gd name="adj3" fmla="val 34893"/>
              </a:avLst>
            </a:prstGeom>
            <a:solidFill>
              <a:srgbClr val="00B0F0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None/>
                <a:tabLst/>
              </a:pPr>
              <a:endParaRPr kumimoji="1" lang="pt-BR" sz="3200" b="0" i="0" u="none" strike="noStrike" cap="none" normalizeH="0" baseline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496" y="3780329"/>
              <a:ext cx="482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+</a:t>
              </a:r>
              <a:endParaRPr lang="pt-BR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496" y="4356394"/>
            <a:ext cx="648072" cy="1088830"/>
            <a:chOff x="35496" y="3780329"/>
            <a:chExt cx="648072" cy="1088830"/>
          </a:xfrm>
        </p:grpSpPr>
        <p:sp>
          <p:nvSpPr>
            <p:cNvPr id="12" name="Curved Right Arrow 11"/>
            <p:cNvSpPr/>
            <p:nvPr/>
          </p:nvSpPr>
          <p:spPr bwMode="auto">
            <a:xfrm flipV="1">
              <a:off x="218367" y="4149079"/>
              <a:ext cx="465201" cy="720080"/>
            </a:xfrm>
            <a:prstGeom prst="curvedRightArrow">
              <a:avLst>
                <a:gd name="adj1" fmla="val 13184"/>
                <a:gd name="adj2" fmla="val 66137"/>
                <a:gd name="adj3" fmla="val 34893"/>
              </a:avLst>
            </a:prstGeom>
            <a:solidFill>
              <a:srgbClr val="00B0F0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None/>
                <a:tabLst/>
              </a:pPr>
              <a:endParaRPr kumimoji="1" lang="pt-BR" sz="3200" b="0" i="0" u="none" strike="noStrike" cap="none" normalizeH="0" baseline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496" y="3780329"/>
              <a:ext cx="482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+</a:t>
              </a:r>
              <a:endParaRPr lang="pt-BR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-36512" y="4860450"/>
            <a:ext cx="648072" cy="1088830"/>
            <a:chOff x="35496" y="3780329"/>
            <a:chExt cx="648072" cy="1088830"/>
          </a:xfrm>
        </p:grpSpPr>
        <p:sp>
          <p:nvSpPr>
            <p:cNvPr id="15" name="Curved Right Arrow 14"/>
            <p:cNvSpPr/>
            <p:nvPr/>
          </p:nvSpPr>
          <p:spPr bwMode="auto">
            <a:xfrm flipV="1">
              <a:off x="218367" y="4149079"/>
              <a:ext cx="465201" cy="720080"/>
            </a:xfrm>
            <a:prstGeom prst="curvedRightArrow">
              <a:avLst>
                <a:gd name="adj1" fmla="val 13184"/>
                <a:gd name="adj2" fmla="val 66137"/>
                <a:gd name="adj3" fmla="val 34893"/>
              </a:avLst>
            </a:prstGeom>
            <a:solidFill>
              <a:srgbClr val="00B0F0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None/>
                <a:tabLst/>
              </a:pPr>
              <a:endParaRPr kumimoji="1" lang="pt-BR" sz="3200" b="0" i="0" u="none" strike="noStrike" cap="none" normalizeH="0" baseline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496" y="3780329"/>
              <a:ext cx="482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+</a:t>
              </a:r>
              <a:endParaRPr lang="pt-BR" dirty="0"/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37910" cy="793750"/>
          </a:xfrm>
        </p:spPr>
        <p:txBody>
          <a:bodyPr/>
          <a:lstStyle/>
          <a:p>
            <a:r>
              <a:rPr lang="en-US" altLang="pt-BR" sz="2800" dirty="0" smtClean="0">
                <a:solidFill>
                  <a:srgbClr val="FFFF99"/>
                </a:solidFill>
                <a:effectLst/>
              </a:rPr>
              <a:t>Forward </a:t>
            </a:r>
            <a:r>
              <a:rPr lang="en-US" altLang="pt-BR" sz="2800" dirty="0" smtClean="0">
                <a:solidFill>
                  <a:srgbClr val="FFFF99"/>
                </a:solidFill>
                <a:effectLst/>
              </a:rPr>
              <a:t>Differences para </a:t>
            </a:r>
            <a:r>
              <a:rPr lang="en-US" altLang="pt-BR" sz="2800" dirty="0" err="1" smtClean="0">
                <a:solidFill>
                  <a:srgbClr val="FFFF99"/>
                </a:solidFill>
                <a:effectLst/>
              </a:rPr>
              <a:t>Superfícies</a:t>
            </a:r>
            <a:r>
              <a:rPr lang="pt-BR" altLang="pt-BR" sz="2800" dirty="0" smtClean="0">
                <a:solidFill>
                  <a:srgbClr val="FFFF99"/>
                </a:solidFill>
                <a:effectLst/>
              </a:rPr>
              <a:t/>
            </a:r>
            <a:br>
              <a:rPr lang="pt-BR" altLang="pt-BR" sz="2800" dirty="0" smtClean="0">
                <a:solidFill>
                  <a:srgbClr val="FFFF99"/>
                </a:solidFill>
                <a:effectLst/>
              </a:rPr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8970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C:\Users\awangenh\Desktop\aulas cg\PPTs 2020\superficies1-in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280" y="1220718"/>
            <a:ext cx="6264696" cy="522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88640"/>
            <a:ext cx="4978896" cy="5339680"/>
          </a:xfrm>
          <a:ln>
            <a:noFill/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sz="1800" dirty="0" smtClean="0"/>
              <a:t>Cond. inic. para t </a:t>
            </a:r>
            <a:br>
              <a:rPr lang="pt-BR" sz="1800" dirty="0" smtClean="0"/>
            </a:br>
            <a:r>
              <a:rPr lang="pt-BR" sz="1800" dirty="0" smtClean="0"/>
              <a:t>em s = 0: 1ª linha DD(s,t)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 smtClean="0"/>
              <a:t>Executa FwdDiff para curva </a:t>
            </a:r>
            <a:br>
              <a:rPr lang="pt-BR" sz="1800" dirty="0" smtClean="0"/>
            </a:br>
            <a:r>
              <a:rPr lang="pt-BR" sz="1800" dirty="0" smtClean="0"/>
              <a:t>em f(0,</a:t>
            </a:r>
            <a:r>
              <a:rPr lang="pt-BR" sz="1800" i="1" dirty="0" smtClean="0"/>
              <a:t>t</a:t>
            </a:r>
            <a:r>
              <a:rPr lang="pt-BR" sz="18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 smtClean="0"/>
              <a:t>Atualiza DD(</a:t>
            </a:r>
            <a:r>
              <a:rPr lang="pt-BR" sz="1800" i="1" dirty="0" smtClean="0"/>
              <a:t>s,t</a:t>
            </a:r>
            <a:r>
              <a:rPr lang="pt-BR" sz="1800" dirty="0" smtClean="0"/>
              <a:t>) através de</a:t>
            </a:r>
            <a:br>
              <a:rPr lang="pt-BR" sz="1800" dirty="0" smtClean="0"/>
            </a:br>
            <a:r>
              <a:rPr lang="pt-BR" sz="1800" dirty="0" smtClean="0"/>
              <a:t>soma de linhas p/gerar cond. 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pt-BR" sz="1800" dirty="0" smtClean="0"/>
              <a:t>iniciais p/próx. curva f(0.2, </a:t>
            </a:r>
            <a:r>
              <a:rPr lang="pt-BR" sz="1800" i="1" dirty="0" smtClean="0"/>
              <a:t>t</a:t>
            </a:r>
            <a:r>
              <a:rPr lang="pt-BR" sz="1800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Executa FwdDiff </a:t>
            </a:r>
            <a:r>
              <a:rPr lang="pt-BR" sz="1800" dirty="0" smtClean="0"/>
              <a:t>para próx.</a:t>
            </a:r>
            <a:br>
              <a:rPr lang="pt-BR" sz="1800" dirty="0" smtClean="0"/>
            </a:br>
            <a:r>
              <a:rPr lang="pt-BR" sz="1800" dirty="0" smtClean="0"/>
              <a:t>curva em f(</a:t>
            </a:r>
            <a:r>
              <a:rPr lang="pt-BR" sz="1800" i="1" dirty="0" smtClean="0"/>
              <a:t>s,t</a:t>
            </a:r>
            <a:r>
              <a:rPr lang="pt-BR" sz="18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 smtClean="0"/>
              <a:t>Retorna ao passo 3 até s=1.0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 smtClean="0"/>
              <a:t>Reinicializa DD(s,t) e </a:t>
            </a:r>
            <a:br>
              <a:rPr lang="pt-BR" sz="1800" dirty="0" smtClean="0"/>
            </a:br>
            <a:r>
              <a:rPr lang="pt-BR" sz="1800" dirty="0" smtClean="0"/>
              <a:t>transpõe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 smtClean="0"/>
              <a:t>Repete passos 3 e 4 </a:t>
            </a:r>
            <a:br>
              <a:rPr lang="pt-BR" sz="1800" dirty="0" smtClean="0"/>
            </a:br>
            <a:r>
              <a:rPr lang="pt-BR" sz="1800" dirty="0" smtClean="0"/>
              <a:t>até t=1</a:t>
            </a:r>
            <a:endParaRPr lang="pt-BR" sz="1800" dirty="0"/>
          </a:p>
          <a:p>
            <a:pPr marL="457200" indent="-457200">
              <a:buFont typeface="+mj-lt"/>
              <a:buAutoNum type="arabicPeriod"/>
            </a:pPr>
            <a:endParaRPr lang="pt-BR" sz="1800" dirty="0" smtClean="0"/>
          </a:p>
        </p:txBody>
      </p:sp>
      <p:sp>
        <p:nvSpPr>
          <p:cNvPr id="4" name="Oval 3"/>
          <p:cNvSpPr/>
          <p:nvPr/>
        </p:nvSpPr>
        <p:spPr bwMode="auto">
          <a:xfrm>
            <a:off x="3995936" y="6021288"/>
            <a:ext cx="144016" cy="144016"/>
          </a:xfrm>
          <a:prstGeom prst="ellipse">
            <a:avLst/>
          </a:prstGeom>
          <a:ln/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1" lang="pt-BR" sz="3200" b="0" i="0" u="none" strike="noStrike" cap="none" normalizeH="0" baseline="0" smtClean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4165600" y="5040375"/>
            <a:ext cx="3454400" cy="1030225"/>
          </a:xfrm>
          <a:custGeom>
            <a:avLst/>
            <a:gdLst>
              <a:gd name="connsiteX0" fmla="*/ 0 w 3454400"/>
              <a:gd name="connsiteY0" fmla="*/ 1030225 h 1030225"/>
              <a:gd name="connsiteX1" fmla="*/ 228600 w 3454400"/>
              <a:gd name="connsiteY1" fmla="*/ 1017525 h 1030225"/>
              <a:gd name="connsiteX2" fmla="*/ 266700 w 3454400"/>
              <a:gd name="connsiteY2" fmla="*/ 1004825 h 1030225"/>
              <a:gd name="connsiteX3" fmla="*/ 431800 w 3454400"/>
              <a:gd name="connsiteY3" fmla="*/ 979425 h 1030225"/>
              <a:gd name="connsiteX4" fmla="*/ 533400 w 3454400"/>
              <a:gd name="connsiteY4" fmla="*/ 954025 h 1030225"/>
              <a:gd name="connsiteX5" fmla="*/ 584200 w 3454400"/>
              <a:gd name="connsiteY5" fmla="*/ 941325 h 1030225"/>
              <a:gd name="connsiteX6" fmla="*/ 622300 w 3454400"/>
              <a:gd name="connsiteY6" fmla="*/ 928625 h 1030225"/>
              <a:gd name="connsiteX7" fmla="*/ 711200 w 3454400"/>
              <a:gd name="connsiteY7" fmla="*/ 915925 h 1030225"/>
              <a:gd name="connsiteX8" fmla="*/ 800100 w 3454400"/>
              <a:gd name="connsiteY8" fmla="*/ 890525 h 1030225"/>
              <a:gd name="connsiteX9" fmla="*/ 927100 w 3454400"/>
              <a:gd name="connsiteY9" fmla="*/ 865125 h 1030225"/>
              <a:gd name="connsiteX10" fmla="*/ 1016000 w 3454400"/>
              <a:gd name="connsiteY10" fmla="*/ 839725 h 1030225"/>
              <a:gd name="connsiteX11" fmla="*/ 1054100 w 3454400"/>
              <a:gd name="connsiteY11" fmla="*/ 827025 h 1030225"/>
              <a:gd name="connsiteX12" fmla="*/ 1231900 w 3454400"/>
              <a:gd name="connsiteY12" fmla="*/ 776225 h 1030225"/>
              <a:gd name="connsiteX13" fmla="*/ 1270000 w 3454400"/>
              <a:gd name="connsiteY13" fmla="*/ 750825 h 1030225"/>
              <a:gd name="connsiteX14" fmla="*/ 1295400 w 3454400"/>
              <a:gd name="connsiteY14" fmla="*/ 712725 h 1030225"/>
              <a:gd name="connsiteX15" fmla="*/ 1333500 w 3454400"/>
              <a:gd name="connsiteY15" fmla="*/ 687325 h 1030225"/>
              <a:gd name="connsiteX16" fmla="*/ 1384300 w 3454400"/>
              <a:gd name="connsiteY16" fmla="*/ 623825 h 1030225"/>
              <a:gd name="connsiteX17" fmla="*/ 1524000 w 3454400"/>
              <a:gd name="connsiteY17" fmla="*/ 598425 h 1030225"/>
              <a:gd name="connsiteX18" fmla="*/ 1663700 w 3454400"/>
              <a:gd name="connsiteY18" fmla="*/ 573025 h 1030225"/>
              <a:gd name="connsiteX19" fmla="*/ 1778000 w 3454400"/>
              <a:gd name="connsiteY19" fmla="*/ 522225 h 1030225"/>
              <a:gd name="connsiteX20" fmla="*/ 1866900 w 3454400"/>
              <a:gd name="connsiteY20" fmla="*/ 484125 h 1030225"/>
              <a:gd name="connsiteX21" fmla="*/ 1943100 w 3454400"/>
              <a:gd name="connsiteY21" fmla="*/ 446025 h 1030225"/>
              <a:gd name="connsiteX22" fmla="*/ 1993900 w 3454400"/>
              <a:gd name="connsiteY22" fmla="*/ 407925 h 1030225"/>
              <a:gd name="connsiteX23" fmla="*/ 2032000 w 3454400"/>
              <a:gd name="connsiteY23" fmla="*/ 395225 h 1030225"/>
              <a:gd name="connsiteX24" fmla="*/ 2159000 w 3454400"/>
              <a:gd name="connsiteY24" fmla="*/ 344425 h 1030225"/>
              <a:gd name="connsiteX25" fmla="*/ 2197100 w 3454400"/>
              <a:gd name="connsiteY25" fmla="*/ 331725 h 1030225"/>
              <a:gd name="connsiteX26" fmla="*/ 2311400 w 3454400"/>
              <a:gd name="connsiteY26" fmla="*/ 306325 h 1030225"/>
              <a:gd name="connsiteX27" fmla="*/ 2349500 w 3454400"/>
              <a:gd name="connsiteY27" fmla="*/ 293625 h 1030225"/>
              <a:gd name="connsiteX28" fmla="*/ 2400300 w 3454400"/>
              <a:gd name="connsiteY28" fmla="*/ 280925 h 1030225"/>
              <a:gd name="connsiteX29" fmla="*/ 2476500 w 3454400"/>
              <a:gd name="connsiteY29" fmla="*/ 255525 h 1030225"/>
              <a:gd name="connsiteX30" fmla="*/ 2514600 w 3454400"/>
              <a:gd name="connsiteY30" fmla="*/ 242825 h 1030225"/>
              <a:gd name="connsiteX31" fmla="*/ 2565400 w 3454400"/>
              <a:gd name="connsiteY31" fmla="*/ 217425 h 1030225"/>
              <a:gd name="connsiteX32" fmla="*/ 2628900 w 3454400"/>
              <a:gd name="connsiteY32" fmla="*/ 204725 h 1030225"/>
              <a:gd name="connsiteX33" fmla="*/ 2667000 w 3454400"/>
              <a:gd name="connsiteY33" fmla="*/ 179325 h 1030225"/>
              <a:gd name="connsiteX34" fmla="*/ 2794000 w 3454400"/>
              <a:gd name="connsiteY34" fmla="*/ 141225 h 1030225"/>
              <a:gd name="connsiteX35" fmla="*/ 2882900 w 3454400"/>
              <a:gd name="connsiteY35" fmla="*/ 128525 h 1030225"/>
              <a:gd name="connsiteX36" fmla="*/ 2921000 w 3454400"/>
              <a:gd name="connsiteY36" fmla="*/ 115825 h 1030225"/>
              <a:gd name="connsiteX37" fmla="*/ 2997200 w 3454400"/>
              <a:gd name="connsiteY37" fmla="*/ 65025 h 1030225"/>
              <a:gd name="connsiteX38" fmla="*/ 3136900 w 3454400"/>
              <a:gd name="connsiteY38" fmla="*/ 39625 h 1030225"/>
              <a:gd name="connsiteX39" fmla="*/ 3251200 w 3454400"/>
              <a:gd name="connsiteY39" fmla="*/ 14225 h 1030225"/>
              <a:gd name="connsiteX40" fmla="*/ 3289300 w 3454400"/>
              <a:gd name="connsiteY40" fmla="*/ 1525 h 1030225"/>
              <a:gd name="connsiteX41" fmla="*/ 3454400 w 3454400"/>
              <a:gd name="connsiteY41" fmla="*/ 1525 h 103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454400" h="1030225">
                <a:moveTo>
                  <a:pt x="0" y="1030225"/>
                </a:moveTo>
                <a:cubicBezTo>
                  <a:pt x="76200" y="1025992"/>
                  <a:pt x="152626" y="1024761"/>
                  <a:pt x="228600" y="1017525"/>
                </a:cubicBezTo>
                <a:cubicBezTo>
                  <a:pt x="241927" y="1016256"/>
                  <a:pt x="253713" y="1008072"/>
                  <a:pt x="266700" y="1004825"/>
                </a:cubicBezTo>
                <a:cubicBezTo>
                  <a:pt x="324880" y="990280"/>
                  <a:pt x="370108" y="987136"/>
                  <a:pt x="431800" y="979425"/>
                </a:cubicBezTo>
                <a:cubicBezTo>
                  <a:pt x="499883" y="956731"/>
                  <a:pt x="441448" y="974459"/>
                  <a:pt x="533400" y="954025"/>
                </a:cubicBezTo>
                <a:cubicBezTo>
                  <a:pt x="550439" y="950239"/>
                  <a:pt x="567417" y="946120"/>
                  <a:pt x="584200" y="941325"/>
                </a:cubicBezTo>
                <a:cubicBezTo>
                  <a:pt x="597072" y="937647"/>
                  <a:pt x="609173" y="931250"/>
                  <a:pt x="622300" y="928625"/>
                </a:cubicBezTo>
                <a:cubicBezTo>
                  <a:pt x="651653" y="922754"/>
                  <a:pt x="681749" y="921280"/>
                  <a:pt x="711200" y="915925"/>
                </a:cubicBezTo>
                <a:cubicBezTo>
                  <a:pt x="835461" y="893332"/>
                  <a:pt x="699060" y="913842"/>
                  <a:pt x="800100" y="890525"/>
                </a:cubicBezTo>
                <a:cubicBezTo>
                  <a:pt x="842166" y="880817"/>
                  <a:pt x="886144" y="878777"/>
                  <a:pt x="927100" y="865125"/>
                </a:cubicBezTo>
                <a:cubicBezTo>
                  <a:pt x="1018451" y="834675"/>
                  <a:pt x="904372" y="871619"/>
                  <a:pt x="1016000" y="839725"/>
                </a:cubicBezTo>
                <a:cubicBezTo>
                  <a:pt x="1028872" y="836047"/>
                  <a:pt x="1041185" y="830547"/>
                  <a:pt x="1054100" y="827025"/>
                </a:cubicBezTo>
                <a:cubicBezTo>
                  <a:pt x="1068430" y="823117"/>
                  <a:pt x="1209437" y="791200"/>
                  <a:pt x="1231900" y="776225"/>
                </a:cubicBezTo>
                <a:lnTo>
                  <a:pt x="1270000" y="750825"/>
                </a:lnTo>
                <a:cubicBezTo>
                  <a:pt x="1278467" y="738125"/>
                  <a:pt x="1284607" y="723518"/>
                  <a:pt x="1295400" y="712725"/>
                </a:cubicBezTo>
                <a:cubicBezTo>
                  <a:pt x="1306193" y="701932"/>
                  <a:pt x="1323965" y="699244"/>
                  <a:pt x="1333500" y="687325"/>
                </a:cubicBezTo>
                <a:cubicBezTo>
                  <a:pt x="1382326" y="626293"/>
                  <a:pt x="1299375" y="666288"/>
                  <a:pt x="1384300" y="623825"/>
                </a:cubicBezTo>
                <a:cubicBezTo>
                  <a:pt x="1424142" y="603904"/>
                  <a:pt x="1487226" y="603678"/>
                  <a:pt x="1524000" y="598425"/>
                </a:cubicBezTo>
                <a:cubicBezTo>
                  <a:pt x="1544330" y="595521"/>
                  <a:pt x="1639633" y="579589"/>
                  <a:pt x="1663700" y="573025"/>
                </a:cubicBezTo>
                <a:cubicBezTo>
                  <a:pt x="1807865" y="533707"/>
                  <a:pt x="1687132" y="567659"/>
                  <a:pt x="1778000" y="522225"/>
                </a:cubicBezTo>
                <a:cubicBezTo>
                  <a:pt x="1920481" y="450985"/>
                  <a:pt x="1681910" y="589834"/>
                  <a:pt x="1866900" y="484125"/>
                </a:cubicBezTo>
                <a:cubicBezTo>
                  <a:pt x="1935834" y="444734"/>
                  <a:pt x="1873246" y="469310"/>
                  <a:pt x="1943100" y="446025"/>
                </a:cubicBezTo>
                <a:cubicBezTo>
                  <a:pt x="1960033" y="433325"/>
                  <a:pt x="1975522" y="418427"/>
                  <a:pt x="1993900" y="407925"/>
                </a:cubicBezTo>
                <a:cubicBezTo>
                  <a:pt x="2005523" y="401283"/>
                  <a:pt x="2019695" y="400498"/>
                  <a:pt x="2032000" y="395225"/>
                </a:cubicBezTo>
                <a:cubicBezTo>
                  <a:pt x="2162808" y="339164"/>
                  <a:pt x="1985558" y="402239"/>
                  <a:pt x="2159000" y="344425"/>
                </a:cubicBezTo>
                <a:cubicBezTo>
                  <a:pt x="2171700" y="340192"/>
                  <a:pt x="2183973" y="334350"/>
                  <a:pt x="2197100" y="331725"/>
                </a:cubicBezTo>
                <a:cubicBezTo>
                  <a:pt x="2240748" y="322995"/>
                  <a:pt x="2269551" y="318282"/>
                  <a:pt x="2311400" y="306325"/>
                </a:cubicBezTo>
                <a:cubicBezTo>
                  <a:pt x="2324272" y="302647"/>
                  <a:pt x="2336628" y="297303"/>
                  <a:pt x="2349500" y="293625"/>
                </a:cubicBezTo>
                <a:cubicBezTo>
                  <a:pt x="2366283" y="288830"/>
                  <a:pt x="2383582" y="285941"/>
                  <a:pt x="2400300" y="280925"/>
                </a:cubicBezTo>
                <a:cubicBezTo>
                  <a:pt x="2425945" y="273232"/>
                  <a:pt x="2451100" y="263992"/>
                  <a:pt x="2476500" y="255525"/>
                </a:cubicBezTo>
                <a:cubicBezTo>
                  <a:pt x="2489200" y="251292"/>
                  <a:pt x="2502626" y="248812"/>
                  <a:pt x="2514600" y="242825"/>
                </a:cubicBezTo>
                <a:cubicBezTo>
                  <a:pt x="2531533" y="234358"/>
                  <a:pt x="2547439" y="223412"/>
                  <a:pt x="2565400" y="217425"/>
                </a:cubicBezTo>
                <a:cubicBezTo>
                  <a:pt x="2585878" y="210599"/>
                  <a:pt x="2607733" y="208958"/>
                  <a:pt x="2628900" y="204725"/>
                </a:cubicBezTo>
                <a:cubicBezTo>
                  <a:pt x="2641600" y="196258"/>
                  <a:pt x="2653052" y="185524"/>
                  <a:pt x="2667000" y="179325"/>
                </a:cubicBezTo>
                <a:cubicBezTo>
                  <a:pt x="2689941" y="169129"/>
                  <a:pt x="2762741" y="146908"/>
                  <a:pt x="2794000" y="141225"/>
                </a:cubicBezTo>
                <a:cubicBezTo>
                  <a:pt x="2823451" y="135870"/>
                  <a:pt x="2853267" y="132758"/>
                  <a:pt x="2882900" y="128525"/>
                </a:cubicBezTo>
                <a:cubicBezTo>
                  <a:pt x="2895600" y="124292"/>
                  <a:pt x="2909298" y="122326"/>
                  <a:pt x="2921000" y="115825"/>
                </a:cubicBezTo>
                <a:cubicBezTo>
                  <a:pt x="2947685" y="101000"/>
                  <a:pt x="2968240" y="74678"/>
                  <a:pt x="2997200" y="65025"/>
                </a:cubicBezTo>
                <a:cubicBezTo>
                  <a:pt x="3067679" y="41532"/>
                  <a:pt x="3022016" y="53985"/>
                  <a:pt x="3136900" y="39625"/>
                </a:cubicBezTo>
                <a:cubicBezTo>
                  <a:pt x="3222669" y="11035"/>
                  <a:pt x="3117093" y="44027"/>
                  <a:pt x="3251200" y="14225"/>
                </a:cubicBezTo>
                <a:cubicBezTo>
                  <a:pt x="3264268" y="11321"/>
                  <a:pt x="3275939" y="2360"/>
                  <a:pt x="3289300" y="1525"/>
                </a:cubicBezTo>
                <a:cubicBezTo>
                  <a:pt x="3344226" y="-1908"/>
                  <a:pt x="3399367" y="1525"/>
                  <a:pt x="3454400" y="1525"/>
                </a:cubicBezTo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1" lang="pt-BR" sz="3200" b="0" i="0" u="none" strike="noStrike" cap="none" normalizeH="0" baseline="0" smtClean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80644" y="5301208"/>
            <a:ext cx="144016" cy="144016"/>
          </a:xfrm>
          <a:prstGeom prst="ellipse">
            <a:avLst/>
          </a:prstGeom>
          <a:ln/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1" lang="pt-BR" sz="3200" b="0" i="0" u="none" strike="noStrike" cap="none" normalizeH="0" baseline="0" smtClean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4241800" y="4292600"/>
            <a:ext cx="3898900" cy="1143000"/>
          </a:xfrm>
          <a:custGeom>
            <a:avLst/>
            <a:gdLst>
              <a:gd name="connsiteX0" fmla="*/ 0 w 3898900"/>
              <a:gd name="connsiteY0" fmla="*/ 1130300 h 1143000"/>
              <a:gd name="connsiteX1" fmla="*/ 304800 w 3898900"/>
              <a:gd name="connsiteY1" fmla="*/ 1143000 h 1143000"/>
              <a:gd name="connsiteX2" fmla="*/ 876300 w 3898900"/>
              <a:gd name="connsiteY2" fmla="*/ 1117600 h 1143000"/>
              <a:gd name="connsiteX3" fmla="*/ 939800 w 3898900"/>
              <a:gd name="connsiteY3" fmla="*/ 1104900 h 1143000"/>
              <a:gd name="connsiteX4" fmla="*/ 977900 w 3898900"/>
              <a:gd name="connsiteY4" fmla="*/ 1092200 h 1143000"/>
              <a:gd name="connsiteX5" fmla="*/ 1054100 w 3898900"/>
              <a:gd name="connsiteY5" fmla="*/ 1079500 h 1143000"/>
              <a:gd name="connsiteX6" fmla="*/ 1155700 w 3898900"/>
              <a:gd name="connsiteY6" fmla="*/ 1054100 h 1143000"/>
              <a:gd name="connsiteX7" fmla="*/ 1206500 w 3898900"/>
              <a:gd name="connsiteY7" fmla="*/ 1041400 h 1143000"/>
              <a:gd name="connsiteX8" fmla="*/ 1244600 w 3898900"/>
              <a:gd name="connsiteY8" fmla="*/ 1016000 h 1143000"/>
              <a:gd name="connsiteX9" fmla="*/ 1333500 w 3898900"/>
              <a:gd name="connsiteY9" fmla="*/ 990600 h 1143000"/>
              <a:gd name="connsiteX10" fmla="*/ 1409700 w 3898900"/>
              <a:gd name="connsiteY10" fmla="*/ 939800 h 1143000"/>
              <a:gd name="connsiteX11" fmla="*/ 1485900 w 3898900"/>
              <a:gd name="connsiteY11" fmla="*/ 901700 h 1143000"/>
              <a:gd name="connsiteX12" fmla="*/ 1663700 w 3898900"/>
              <a:gd name="connsiteY12" fmla="*/ 876300 h 1143000"/>
              <a:gd name="connsiteX13" fmla="*/ 1790700 w 3898900"/>
              <a:gd name="connsiteY13" fmla="*/ 850900 h 1143000"/>
              <a:gd name="connsiteX14" fmla="*/ 1866900 w 3898900"/>
              <a:gd name="connsiteY14" fmla="*/ 825500 h 1143000"/>
              <a:gd name="connsiteX15" fmla="*/ 1955800 w 3898900"/>
              <a:gd name="connsiteY15" fmla="*/ 774700 h 1143000"/>
              <a:gd name="connsiteX16" fmla="*/ 1993900 w 3898900"/>
              <a:gd name="connsiteY16" fmla="*/ 762000 h 1143000"/>
              <a:gd name="connsiteX17" fmla="*/ 2044700 w 3898900"/>
              <a:gd name="connsiteY17" fmla="*/ 723900 h 1143000"/>
              <a:gd name="connsiteX18" fmla="*/ 2171700 w 3898900"/>
              <a:gd name="connsiteY18" fmla="*/ 698500 h 1143000"/>
              <a:gd name="connsiteX19" fmla="*/ 2336800 w 3898900"/>
              <a:gd name="connsiteY19" fmla="*/ 673100 h 1143000"/>
              <a:gd name="connsiteX20" fmla="*/ 2374900 w 3898900"/>
              <a:gd name="connsiteY20" fmla="*/ 660400 h 1143000"/>
              <a:gd name="connsiteX21" fmla="*/ 2476500 w 3898900"/>
              <a:gd name="connsiteY21" fmla="*/ 635000 h 1143000"/>
              <a:gd name="connsiteX22" fmla="*/ 2514600 w 3898900"/>
              <a:gd name="connsiteY22" fmla="*/ 622300 h 1143000"/>
              <a:gd name="connsiteX23" fmla="*/ 2616200 w 3898900"/>
              <a:gd name="connsiteY23" fmla="*/ 584200 h 1143000"/>
              <a:gd name="connsiteX24" fmla="*/ 2692400 w 3898900"/>
              <a:gd name="connsiteY24" fmla="*/ 533400 h 1143000"/>
              <a:gd name="connsiteX25" fmla="*/ 2730500 w 3898900"/>
              <a:gd name="connsiteY25" fmla="*/ 520700 h 1143000"/>
              <a:gd name="connsiteX26" fmla="*/ 2806700 w 3898900"/>
              <a:gd name="connsiteY26" fmla="*/ 482600 h 1143000"/>
              <a:gd name="connsiteX27" fmla="*/ 2844800 w 3898900"/>
              <a:gd name="connsiteY27" fmla="*/ 444500 h 1143000"/>
              <a:gd name="connsiteX28" fmla="*/ 2921000 w 3898900"/>
              <a:gd name="connsiteY28" fmla="*/ 419100 h 1143000"/>
              <a:gd name="connsiteX29" fmla="*/ 2959100 w 3898900"/>
              <a:gd name="connsiteY29" fmla="*/ 381000 h 1143000"/>
              <a:gd name="connsiteX30" fmla="*/ 3048000 w 3898900"/>
              <a:gd name="connsiteY30" fmla="*/ 355600 h 1143000"/>
              <a:gd name="connsiteX31" fmla="*/ 3124200 w 3898900"/>
              <a:gd name="connsiteY31" fmla="*/ 330200 h 1143000"/>
              <a:gd name="connsiteX32" fmla="*/ 3263900 w 3898900"/>
              <a:gd name="connsiteY32" fmla="*/ 292100 h 1143000"/>
              <a:gd name="connsiteX33" fmla="*/ 3403600 w 3898900"/>
              <a:gd name="connsiteY33" fmla="*/ 254000 h 1143000"/>
              <a:gd name="connsiteX34" fmla="*/ 3454400 w 3898900"/>
              <a:gd name="connsiteY34" fmla="*/ 241300 h 1143000"/>
              <a:gd name="connsiteX35" fmla="*/ 3530600 w 3898900"/>
              <a:gd name="connsiteY35" fmla="*/ 177800 h 1143000"/>
              <a:gd name="connsiteX36" fmla="*/ 3568700 w 3898900"/>
              <a:gd name="connsiteY36" fmla="*/ 139700 h 1143000"/>
              <a:gd name="connsiteX37" fmla="*/ 3606800 w 3898900"/>
              <a:gd name="connsiteY37" fmla="*/ 114300 h 1143000"/>
              <a:gd name="connsiteX38" fmla="*/ 3644900 w 3898900"/>
              <a:gd name="connsiteY38" fmla="*/ 76200 h 1143000"/>
              <a:gd name="connsiteX39" fmla="*/ 3746500 w 3898900"/>
              <a:gd name="connsiteY39" fmla="*/ 50800 h 1143000"/>
              <a:gd name="connsiteX40" fmla="*/ 3860800 w 3898900"/>
              <a:gd name="connsiteY40" fmla="*/ 12700 h 1143000"/>
              <a:gd name="connsiteX41" fmla="*/ 3898900 w 3898900"/>
              <a:gd name="connsiteY41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898900" h="1143000">
                <a:moveTo>
                  <a:pt x="0" y="1130300"/>
                </a:moveTo>
                <a:cubicBezTo>
                  <a:pt x="101600" y="1134533"/>
                  <a:pt x="203112" y="1143000"/>
                  <a:pt x="304800" y="1143000"/>
                </a:cubicBezTo>
                <a:cubicBezTo>
                  <a:pt x="444522" y="1143000"/>
                  <a:pt x="719953" y="1126286"/>
                  <a:pt x="876300" y="1117600"/>
                </a:cubicBezTo>
                <a:cubicBezTo>
                  <a:pt x="897467" y="1113367"/>
                  <a:pt x="918859" y="1110135"/>
                  <a:pt x="939800" y="1104900"/>
                </a:cubicBezTo>
                <a:cubicBezTo>
                  <a:pt x="952787" y="1101653"/>
                  <a:pt x="964832" y="1095104"/>
                  <a:pt x="977900" y="1092200"/>
                </a:cubicBezTo>
                <a:cubicBezTo>
                  <a:pt x="1003037" y="1086614"/>
                  <a:pt x="1028921" y="1084895"/>
                  <a:pt x="1054100" y="1079500"/>
                </a:cubicBezTo>
                <a:cubicBezTo>
                  <a:pt x="1088234" y="1072186"/>
                  <a:pt x="1121833" y="1062567"/>
                  <a:pt x="1155700" y="1054100"/>
                </a:cubicBezTo>
                <a:lnTo>
                  <a:pt x="1206500" y="1041400"/>
                </a:lnTo>
                <a:cubicBezTo>
                  <a:pt x="1219200" y="1032933"/>
                  <a:pt x="1230571" y="1022013"/>
                  <a:pt x="1244600" y="1016000"/>
                </a:cubicBezTo>
                <a:cubicBezTo>
                  <a:pt x="1273372" y="1003669"/>
                  <a:pt x="1305697" y="1006046"/>
                  <a:pt x="1333500" y="990600"/>
                </a:cubicBezTo>
                <a:cubicBezTo>
                  <a:pt x="1360185" y="975775"/>
                  <a:pt x="1384300" y="956733"/>
                  <a:pt x="1409700" y="939800"/>
                </a:cubicBezTo>
                <a:cubicBezTo>
                  <a:pt x="1439754" y="919764"/>
                  <a:pt x="1450145" y="908010"/>
                  <a:pt x="1485900" y="901700"/>
                </a:cubicBezTo>
                <a:cubicBezTo>
                  <a:pt x="1544857" y="891296"/>
                  <a:pt x="1604646" y="886142"/>
                  <a:pt x="1663700" y="876300"/>
                </a:cubicBezTo>
                <a:cubicBezTo>
                  <a:pt x="1715192" y="867718"/>
                  <a:pt x="1743337" y="865109"/>
                  <a:pt x="1790700" y="850900"/>
                </a:cubicBezTo>
                <a:cubicBezTo>
                  <a:pt x="1816345" y="843207"/>
                  <a:pt x="1844623" y="840352"/>
                  <a:pt x="1866900" y="825500"/>
                </a:cubicBezTo>
                <a:cubicBezTo>
                  <a:pt x="1905164" y="799991"/>
                  <a:pt x="1910684" y="794036"/>
                  <a:pt x="1955800" y="774700"/>
                </a:cubicBezTo>
                <a:cubicBezTo>
                  <a:pt x="1968105" y="769427"/>
                  <a:pt x="1981200" y="766233"/>
                  <a:pt x="1993900" y="762000"/>
                </a:cubicBezTo>
                <a:cubicBezTo>
                  <a:pt x="2010833" y="749300"/>
                  <a:pt x="2026322" y="734402"/>
                  <a:pt x="2044700" y="723900"/>
                </a:cubicBezTo>
                <a:cubicBezTo>
                  <a:pt x="2074065" y="707120"/>
                  <a:pt x="2152580" y="701049"/>
                  <a:pt x="2171700" y="698500"/>
                </a:cubicBezTo>
                <a:cubicBezTo>
                  <a:pt x="2237798" y="689687"/>
                  <a:pt x="2275833" y="688342"/>
                  <a:pt x="2336800" y="673100"/>
                </a:cubicBezTo>
                <a:cubicBezTo>
                  <a:pt x="2349787" y="669853"/>
                  <a:pt x="2361985" y="663922"/>
                  <a:pt x="2374900" y="660400"/>
                </a:cubicBezTo>
                <a:cubicBezTo>
                  <a:pt x="2408579" y="651215"/>
                  <a:pt x="2443382" y="646039"/>
                  <a:pt x="2476500" y="635000"/>
                </a:cubicBezTo>
                <a:cubicBezTo>
                  <a:pt x="2489200" y="630767"/>
                  <a:pt x="2502626" y="628287"/>
                  <a:pt x="2514600" y="622300"/>
                </a:cubicBezTo>
                <a:cubicBezTo>
                  <a:pt x="2601805" y="578697"/>
                  <a:pt x="2493688" y="608702"/>
                  <a:pt x="2616200" y="584200"/>
                </a:cubicBezTo>
                <a:cubicBezTo>
                  <a:pt x="2641600" y="567267"/>
                  <a:pt x="2663440" y="543053"/>
                  <a:pt x="2692400" y="533400"/>
                </a:cubicBezTo>
                <a:cubicBezTo>
                  <a:pt x="2705100" y="529167"/>
                  <a:pt x="2718526" y="526687"/>
                  <a:pt x="2730500" y="520700"/>
                </a:cubicBezTo>
                <a:cubicBezTo>
                  <a:pt x="2828977" y="471461"/>
                  <a:pt x="2710935" y="514522"/>
                  <a:pt x="2806700" y="482600"/>
                </a:cubicBezTo>
                <a:cubicBezTo>
                  <a:pt x="2819400" y="469900"/>
                  <a:pt x="2829100" y="453222"/>
                  <a:pt x="2844800" y="444500"/>
                </a:cubicBezTo>
                <a:cubicBezTo>
                  <a:pt x="2868205" y="431497"/>
                  <a:pt x="2921000" y="419100"/>
                  <a:pt x="2921000" y="419100"/>
                </a:cubicBezTo>
                <a:cubicBezTo>
                  <a:pt x="2933700" y="406400"/>
                  <a:pt x="2944156" y="390963"/>
                  <a:pt x="2959100" y="381000"/>
                </a:cubicBezTo>
                <a:cubicBezTo>
                  <a:pt x="2970740" y="373240"/>
                  <a:pt x="3040302" y="357909"/>
                  <a:pt x="3048000" y="355600"/>
                </a:cubicBezTo>
                <a:cubicBezTo>
                  <a:pt x="3073645" y="347907"/>
                  <a:pt x="3097946" y="335451"/>
                  <a:pt x="3124200" y="330200"/>
                </a:cubicBezTo>
                <a:cubicBezTo>
                  <a:pt x="3213954" y="312249"/>
                  <a:pt x="3167222" y="324326"/>
                  <a:pt x="3263900" y="292100"/>
                </a:cubicBezTo>
                <a:cubicBezTo>
                  <a:pt x="3335118" y="268361"/>
                  <a:pt x="3289013" y="282647"/>
                  <a:pt x="3403600" y="254000"/>
                </a:cubicBezTo>
                <a:lnTo>
                  <a:pt x="3454400" y="241300"/>
                </a:lnTo>
                <a:cubicBezTo>
                  <a:pt x="3565710" y="129990"/>
                  <a:pt x="3424512" y="266207"/>
                  <a:pt x="3530600" y="177800"/>
                </a:cubicBezTo>
                <a:cubicBezTo>
                  <a:pt x="3544398" y="166302"/>
                  <a:pt x="3554902" y="151198"/>
                  <a:pt x="3568700" y="139700"/>
                </a:cubicBezTo>
                <a:cubicBezTo>
                  <a:pt x="3580426" y="129929"/>
                  <a:pt x="3595074" y="124071"/>
                  <a:pt x="3606800" y="114300"/>
                </a:cubicBezTo>
                <a:cubicBezTo>
                  <a:pt x="3620598" y="102802"/>
                  <a:pt x="3629956" y="86163"/>
                  <a:pt x="3644900" y="76200"/>
                </a:cubicBezTo>
                <a:cubicBezTo>
                  <a:pt x="3662685" y="64343"/>
                  <a:pt x="3735649" y="53759"/>
                  <a:pt x="3746500" y="50800"/>
                </a:cubicBezTo>
                <a:lnTo>
                  <a:pt x="3860800" y="12700"/>
                </a:lnTo>
                <a:lnTo>
                  <a:pt x="3898900" y="0"/>
                </a:lnTo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1" lang="pt-BR" sz="3200" b="0" i="0" u="none" strike="noStrike" cap="none" normalizeH="0" baseline="0" smtClean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572000" y="5953100"/>
            <a:ext cx="144016" cy="144016"/>
          </a:xfrm>
          <a:prstGeom prst="ellipse">
            <a:avLst/>
          </a:prstGeom>
          <a:ln/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1" lang="pt-BR" sz="3200" b="0" i="0" u="none" strike="noStrike" cap="none" normalizeH="0" baseline="0" smtClean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4622800" y="2171700"/>
            <a:ext cx="1153400" cy="3784600"/>
          </a:xfrm>
          <a:custGeom>
            <a:avLst/>
            <a:gdLst>
              <a:gd name="connsiteX0" fmla="*/ 0 w 1153400"/>
              <a:gd name="connsiteY0" fmla="*/ 3784600 h 3784600"/>
              <a:gd name="connsiteX1" fmla="*/ 419100 w 1153400"/>
              <a:gd name="connsiteY1" fmla="*/ 2781300 h 3784600"/>
              <a:gd name="connsiteX2" fmla="*/ 863600 w 1153400"/>
              <a:gd name="connsiteY2" fmla="*/ 2070100 h 3784600"/>
              <a:gd name="connsiteX3" fmla="*/ 1143000 w 1153400"/>
              <a:gd name="connsiteY3" fmla="*/ 914400 h 3784600"/>
              <a:gd name="connsiteX4" fmla="*/ 1066800 w 1153400"/>
              <a:gd name="connsiteY4" fmla="*/ 0 h 378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3400" h="3784600">
                <a:moveTo>
                  <a:pt x="0" y="3784600"/>
                </a:moveTo>
                <a:cubicBezTo>
                  <a:pt x="137583" y="3425825"/>
                  <a:pt x="275167" y="3067050"/>
                  <a:pt x="419100" y="2781300"/>
                </a:cubicBezTo>
                <a:cubicBezTo>
                  <a:pt x="563033" y="2495550"/>
                  <a:pt x="742950" y="2381250"/>
                  <a:pt x="863600" y="2070100"/>
                </a:cubicBezTo>
                <a:cubicBezTo>
                  <a:pt x="984250" y="1758950"/>
                  <a:pt x="1109133" y="1259417"/>
                  <a:pt x="1143000" y="914400"/>
                </a:cubicBezTo>
                <a:cubicBezTo>
                  <a:pt x="1176867" y="569383"/>
                  <a:pt x="1121833" y="284691"/>
                  <a:pt x="1066800" y="0"/>
                </a:cubicBezTo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1" lang="pt-BR" sz="3200" b="0" i="0" u="none" strike="noStrike" cap="none" normalizeH="0" baseline="0" smtClean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312016" y="5698232"/>
            <a:ext cx="144016" cy="144016"/>
          </a:xfrm>
          <a:prstGeom prst="ellipse">
            <a:avLst/>
          </a:prstGeom>
          <a:ln/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1" lang="pt-BR" sz="3200" b="0" i="0" u="none" strike="noStrike" cap="none" normalizeH="0" baseline="0" smtClean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5362816" y="1916832"/>
            <a:ext cx="1153400" cy="3784600"/>
          </a:xfrm>
          <a:custGeom>
            <a:avLst/>
            <a:gdLst>
              <a:gd name="connsiteX0" fmla="*/ 0 w 1153400"/>
              <a:gd name="connsiteY0" fmla="*/ 3784600 h 3784600"/>
              <a:gd name="connsiteX1" fmla="*/ 419100 w 1153400"/>
              <a:gd name="connsiteY1" fmla="*/ 2781300 h 3784600"/>
              <a:gd name="connsiteX2" fmla="*/ 863600 w 1153400"/>
              <a:gd name="connsiteY2" fmla="*/ 2070100 h 3784600"/>
              <a:gd name="connsiteX3" fmla="*/ 1143000 w 1153400"/>
              <a:gd name="connsiteY3" fmla="*/ 914400 h 3784600"/>
              <a:gd name="connsiteX4" fmla="*/ 1066800 w 1153400"/>
              <a:gd name="connsiteY4" fmla="*/ 0 h 378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3400" h="3784600">
                <a:moveTo>
                  <a:pt x="0" y="3784600"/>
                </a:moveTo>
                <a:cubicBezTo>
                  <a:pt x="137583" y="3425825"/>
                  <a:pt x="275167" y="3067050"/>
                  <a:pt x="419100" y="2781300"/>
                </a:cubicBezTo>
                <a:cubicBezTo>
                  <a:pt x="563033" y="2495550"/>
                  <a:pt x="742950" y="2381250"/>
                  <a:pt x="863600" y="2070100"/>
                </a:cubicBezTo>
                <a:cubicBezTo>
                  <a:pt x="984250" y="1758950"/>
                  <a:pt x="1109133" y="1259417"/>
                  <a:pt x="1143000" y="914400"/>
                </a:cubicBezTo>
                <a:cubicBezTo>
                  <a:pt x="1176867" y="569383"/>
                  <a:pt x="1121833" y="284691"/>
                  <a:pt x="1066800" y="0"/>
                </a:cubicBezTo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1" lang="pt-BR" sz="3200" b="0" i="0" u="none" strike="noStrike" cap="none" normalizeH="0" baseline="0" smtClean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6" grpId="0" animBg="1"/>
      <p:bldP spid="11" grpId="0" animBg="1"/>
      <p:bldP spid="9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6690" name="Picture 2" descr="C:\Users\awangenh\Documents\Aulas\ComputacaoGrafica\CG\2014.1\forward-diff-fole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8652"/>
            <a:ext cx="7704856" cy="668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14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797" y="4077072"/>
            <a:ext cx="4944680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780" y="260648"/>
            <a:ext cx="8382000" cy="566192"/>
          </a:xfrm>
        </p:spPr>
        <p:txBody>
          <a:bodyPr/>
          <a:lstStyle/>
          <a:p>
            <a:r>
              <a:rPr lang="en-US" altLang="pt-BR" sz="2800" dirty="0" err="1" smtClean="0">
                <a:solidFill>
                  <a:srgbClr val="FFFF99"/>
                </a:solidFill>
                <a:effectLst/>
              </a:rPr>
              <a:t>Algoritmo</a:t>
            </a:r>
            <a:r>
              <a:rPr lang="en-US" altLang="pt-BR" sz="2800" dirty="0" smtClean="0">
                <a:solidFill>
                  <a:srgbClr val="FFFF99"/>
                </a:solidFill>
                <a:effectLst/>
              </a:rPr>
              <a:t> </a:t>
            </a:r>
            <a:r>
              <a:rPr lang="en-US" altLang="pt-BR" sz="2800" dirty="0" smtClean="0">
                <a:solidFill>
                  <a:srgbClr val="FFFF99"/>
                </a:solidFill>
                <a:effectLst/>
              </a:rPr>
              <a:t>Forward </a:t>
            </a:r>
            <a:r>
              <a:rPr lang="en-US" altLang="pt-BR" sz="2800" dirty="0">
                <a:solidFill>
                  <a:srgbClr val="FFFF99"/>
                </a:solidFill>
                <a:effectLst/>
              </a:rPr>
              <a:t>Differences para </a:t>
            </a:r>
            <a:r>
              <a:rPr lang="en-US" altLang="pt-BR" sz="2800" dirty="0" err="1">
                <a:solidFill>
                  <a:srgbClr val="FFFF99"/>
                </a:solidFill>
                <a:effectLst/>
              </a:rPr>
              <a:t>Superfícies</a:t>
            </a:r>
            <a:endParaRPr lang="pt-BR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2776"/>
            <a:ext cx="8382000" cy="4835624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 smtClean="0"/>
              <a:t>Inicializações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Calcule os coeficientes:</a:t>
            </a:r>
            <a:b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Cx = M</a:t>
            </a:r>
            <a: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método </a:t>
            </a:r>
            <a:r>
              <a:rPr lang="pt-BR" sz="2400" b="1" baseline="30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baseline="30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</a:t>
            </a:r>
            <a:r>
              <a:rPr lang="pt-BR" sz="2400" b="1" baseline="30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método</a:t>
            </a:r>
            <a:b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 </a:t>
            </a:r>
            <a:r>
              <a:rPr lang="pt-BR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M</a:t>
            </a:r>
            <a:r>
              <a:rPr lang="pt-BR" sz="24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método </a:t>
            </a:r>
            <a:r>
              <a:rPr lang="pt-BR" sz="24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4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</a:t>
            </a:r>
            <a:r>
              <a:rPr lang="pt-BR" sz="24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4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método </a:t>
            </a:r>
            <a: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Cz = M</a:t>
            </a:r>
            <a: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método </a:t>
            </a:r>
            <a:r>
              <a:rPr lang="pt-BR" sz="24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4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</a:t>
            </a:r>
            <a:r>
              <a:rPr lang="pt-BR" sz="24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4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método</a:t>
            </a:r>
            <a:endParaRPr lang="pt-BR" sz="2400" b="1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Calcule os deltas para n</a:t>
            </a:r>
            <a: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passos em t e s:</a:t>
            </a:r>
            <a:r>
              <a:rPr lang="pt-BR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b="1" dirty="0" smtClean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1/(</a:t>
            </a:r>
            <a:r>
              <a:rPr lang="pt-BR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24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b="1" dirty="0" smtClean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1/(n</a:t>
            </a:r>
            <a: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- 1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Gere as matrizes </a:t>
            </a:r>
            <a:b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pt-BR" sz="2400" b="1" dirty="0" smtClean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 E</a:t>
            </a:r>
            <a:r>
              <a:rPr lang="pt-BR" sz="2400" b="1" dirty="0" smtClean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 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ransponha </a:t>
            </a:r>
            <a:r>
              <a:rPr lang="pt-BR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pt-BR" sz="2400" b="1" dirty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4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519" y="1844824"/>
            <a:ext cx="8685957" cy="162018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01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797" y="4077072"/>
            <a:ext cx="4944680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780" y="260648"/>
            <a:ext cx="8382000" cy="566192"/>
          </a:xfrm>
        </p:spPr>
        <p:txBody>
          <a:bodyPr/>
          <a:lstStyle/>
          <a:p>
            <a:r>
              <a:rPr lang="en-US" altLang="pt-BR" sz="2800" dirty="0" err="1" smtClean="0">
                <a:solidFill>
                  <a:srgbClr val="FFFF99"/>
                </a:solidFill>
                <a:effectLst/>
              </a:rPr>
              <a:t>Algoritmo</a:t>
            </a:r>
            <a:r>
              <a:rPr lang="en-US" altLang="pt-BR" sz="2800" dirty="0" smtClean="0">
                <a:solidFill>
                  <a:srgbClr val="FFFF99"/>
                </a:solidFill>
                <a:effectLst/>
              </a:rPr>
              <a:t> </a:t>
            </a:r>
            <a:r>
              <a:rPr lang="en-US" altLang="pt-BR" sz="2800" dirty="0" smtClean="0">
                <a:solidFill>
                  <a:srgbClr val="FFFF99"/>
                </a:solidFill>
                <a:effectLst/>
              </a:rPr>
              <a:t>Forward </a:t>
            </a:r>
            <a:r>
              <a:rPr lang="en-US" altLang="pt-BR" sz="2800" dirty="0">
                <a:solidFill>
                  <a:srgbClr val="FFFF99"/>
                </a:solidFill>
                <a:effectLst/>
              </a:rPr>
              <a:t>Differences para </a:t>
            </a:r>
            <a:r>
              <a:rPr lang="en-US" altLang="pt-BR" sz="2800" dirty="0" err="1">
                <a:solidFill>
                  <a:srgbClr val="FFFF99"/>
                </a:solidFill>
                <a:effectLst/>
              </a:rPr>
              <a:t>Superfícies</a:t>
            </a:r>
            <a:endParaRPr lang="pt-BR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2776"/>
            <a:ext cx="8382000" cy="4835624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 smtClean="0"/>
              <a:t>Inicializações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Calcule os coeficientes:</a:t>
            </a:r>
            <a:b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Cx = M</a:t>
            </a:r>
            <a: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método </a:t>
            </a:r>
            <a:r>
              <a:rPr lang="pt-BR" sz="2400" b="1" baseline="30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baseline="30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</a:t>
            </a:r>
            <a:r>
              <a:rPr lang="pt-BR" sz="2400" b="1" baseline="30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método</a:t>
            </a:r>
            <a:b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 </a:t>
            </a:r>
            <a:r>
              <a:rPr lang="pt-BR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M</a:t>
            </a:r>
            <a:r>
              <a:rPr lang="pt-BR" sz="24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método </a:t>
            </a:r>
            <a:r>
              <a:rPr lang="pt-BR" sz="24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4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</a:t>
            </a:r>
            <a:r>
              <a:rPr lang="pt-BR" sz="24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4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método </a:t>
            </a:r>
            <a: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Cz = M</a:t>
            </a:r>
            <a: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método </a:t>
            </a:r>
            <a:r>
              <a:rPr lang="pt-BR" sz="24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4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</a:t>
            </a:r>
            <a:r>
              <a:rPr lang="pt-BR" sz="24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4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método</a:t>
            </a:r>
            <a:endParaRPr lang="pt-BR" sz="2400" b="1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Calcule os deltas para n</a:t>
            </a:r>
            <a: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passos em t e s:</a:t>
            </a:r>
            <a:r>
              <a:rPr lang="pt-BR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b="1" dirty="0" smtClean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1/(</a:t>
            </a:r>
            <a:r>
              <a:rPr lang="pt-BR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24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b="1" dirty="0" smtClean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1/(n</a:t>
            </a:r>
            <a: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- 1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Gere as matrizes </a:t>
            </a:r>
            <a:b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pt-BR" sz="2400" b="1" dirty="0" smtClean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 E</a:t>
            </a:r>
            <a:r>
              <a:rPr lang="pt-BR" sz="2400" b="1" dirty="0" smtClean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 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ransponha </a:t>
            </a:r>
            <a:r>
              <a:rPr lang="pt-BR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pt-BR" sz="2400" b="1" dirty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4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519" y="3465004"/>
            <a:ext cx="8685957" cy="118813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42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idx="1"/>
          </p:nvPr>
        </p:nvSpPr>
        <p:spPr>
          <a:xfrm>
            <a:off x="125288" y="980728"/>
            <a:ext cx="8839200" cy="4191744"/>
          </a:xfrm>
        </p:spPr>
        <p:txBody>
          <a:bodyPr/>
          <a:lstStyle/>
          <a:p>
            <a:pPr marL="292100" indent="-292100">
              <a:spcBef>
                <a:spcPts val="1800"/>
              </a:spcBef>
            </a:pPr>
            <a:r>
              <a:rPr kumimoji="0" lang="pt-BR" altLang="pt-BR" sz="2600" dirty="0">
                <a:effectLst/>
              </a:rPr>
              <a:t>Superfícies bicúbicas </a:t>
            </a:r>
            <a:r>
              <a:rPr kumimoji="0" lang="pt-BR" altLang="pt-BR" sz="2600" dirty="0" smtClean="0">
                <a:effectLst/>
              </a:rPr>
              <a:t>paramétricas podem ser desenhadas </a:t>
            </a:r>
            <a:r>
              <a:rPr kumimoji="0" lang="pt-BR" altLang="pt-BR" sz="2600" dirty="0" smtClean="0">
                <a:effectLst/>
              </a:rPr>
              <a:t>utilizando-se </a:t>
            </a:r>
            <a:r>
              <a:rPr kumimoji="0" lang="pt-BR" altLang="pt-BR" sz="2600" dirty="0" smtClean="0">
                <a:effectLst/>
              </a:rPr>
              <a:t>diferenças adiante (</a:t>
            </a:r>
            <a:r>
              <a:rPr kumimoji="0" lang="pt-BR" altLang="pt-BR" sz="26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forward differences</a:t>
            </a:r>
            <a:r>
              <a:rPr kumimoji="0" lang="pt-BR" altLang="pt-BR" sz="2600" dirty="0" smtClean="0">
                <a:effectLst/>
              </a:rPr>
              <a:t>) da mesma maneira que curvas cúbicas</a:t>
            </a:r>
          </a:p>
          <a:p>
            <a:pPr marL="292100" indent="-292100">
              <a:spcBef>
                <a:spcPts val="1800"/>
              </a:spcBef>
            </a:pPr>
            <a:r>
              <a:rPr kumimoji="0" lang="pt-BR" altLang="pt-BR" sz="2600" dirty="0" smtClean="0">
                <a:effectLst/>
              </a:rPr>
              <a:t>Para isso vamos ter de aplicar forward differences de maneira bem específica a cada retalho da superfície.</a:t>
            </a:r>
            <a:endParaRPr kumimoji="0" lang="pt-BR" altLang="pt-BR" sz="1800" dirty="0" smtClean="0">
              <a:effectLst/>
            </a:endParaRPr>
          </a:p>
          <a:p>
            <a:pPr marL="292100" indent="-292100">
              <a:spcBef>
                <a:spcPts val="1800"/>
              </a:spcBef>
            </a:pPr>
            <a:r>
              <a:rPr kumimoji="0" lang="pt-BR" altLang="pt-BR" sz="2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Maior desafio</a:t>
            </a:r>
            <a:r>
              <a:rPr kumimoji="0" lang="pt-BR" altLang="pt-BR" sz="2600" dirty="0" smtClean="0">
                <a:effectLst/>
              </a:rPr>
              <a:t>: Precisamos determinar, de maneira independente, as </a:t>
            </a:r>
            <a:r>
              <a:rPr kumimoji="0" lang="pt-BR" altLang="pt-BR" sz="2600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condições iniciais </a:t>
            </a:r>
            <a:r>
              <a:rPr kumimoji="0" lang="pt-BR" altLang="pt-BR" sz="2600" dirty="0" smtClean="0">
                <a:effectLst/>
              </a:rPr>
              <a:t>para cada curva indvidual que vai compor a superfície.</a:t>
            </a:r>
          </a:p>
        </p:txBody>
      </p:sp>
      <p:sp>
        <p:nvSpPr>
          <p:cNvPr id="569347" name="Rectangle 3"/>
          <p:cNvSpPr>
            <a:spLocks noChangeArrowheads="1"/>
          </p:cNvSpPr>
          <p:nvPr/>
        </p:nvSpPr>
        <p:spPr bwMode="auto">
          <a:xfrm>
            <a:off x="125288" y="116632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kumimoji="1" sz="3000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1pPr>
            <a:lvl2pPr marL="742950" indent="-285750">
              <a:spcBef>
                <a:spcPct val="40000"/>
              </a:spcBef>
              <a:buChar char="–"/>
              <a:defRPr kumimoji="1" sz="2600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9pPr>
          </a:lstStyle>
          <a:p>
            <a:pPr marL="0" indent="0">
              <a:buFontTx/>
              <a:buNone/>
            </a:pPr>
            <a:r>
              <a:rPr lang="en-US" altLang="pt-BR" sz="3200" dirty="0" err="1" smtClean="0">
                <a:solidFill>
                  <a:srgbClr val="FFFF99"/>
                </a:solidFill>
                <a:effectLst/>
              </a:rPr>
              <a:t>Conceitos</a:t>
            </a:r>
            <a:r>
              <a:rPr lang="en-US" altLang="pt-BR" sz="3200" dirty="0" smtClean="0">
                <a:solidFill>
                  <a:srgbClr val="FFFF99"/>
                </a:solidFill>
                <a:effectLst/>
              </a:rPr>
              <a:t> </a:t>
            </a:r>
            <a:r>
              <a:rPr lang="en-US" altLang="pt-BR" sz="3200" dirty="0" smtClean="0">
                <a:solidFill>
                  <a:srgbClr val="FFFF99"/>
                </a:solidFill>
                <a:effectLst/>
              </a:rPr>
              <a:t>de </a:t>
            </a:r>
            <a:r>
              <a:rPr lang="en-US" altLang="pt-BR" sz="3200" dirty="0" err="1" smtClean="0">
                <a:solidFill>
                  <a:srgbClr val="FFFF99"/>
                </a:solidFill>
                <a:effectLst/>
              </a:rPr>
              <a:t>Desenho</a:t>
            </a:r>
            <a:r>
              <a:rPr lang="en-US" altLang="pt-BR" sz="3200" dirty="0" smtClean="0">
                <a:solidFill>
                  <a:srgbClr val="FFFF99"/>
                </a:solidFill>
                <a:effectLst/>
              </a:rPr>
              <a:t> </a:t>
            </a:r>
            <a:r>
              <a:rPr lang="en-US" altLang="pt-BR" sz="3200" dirty="0" smtClean="0">
                <a:solidFill>
                  <a:srgbClr val="FFFF99"/>
                </a:solidFill>
                <a:effectLst/>
              </a:rPr>
              <a:t>de </a:t>
            </a:r>
            <a:r>
              <a:rPr lang="en-US" altLang="pt-BR" sz="3200" dirty="0" err="1" smtClean="0">
                <a:solidFill>
                  <a:srgbClr val="FFFF99"/>
                </a:solidFill>
                <a:effectLst/>
              </a:rPr>
              <a:t>Superfícies</a:t>
            </a:r>
            <a:r>
              <a:rPr lang="en-US" altLang="pt-BR" sz="3200" dirty="0" smtClean="0">
                <a:solidFill>
                  <a:srgbClr val="FFFF99"/>
                </a:solidFill>
                <a:effectLst/>
              </a:rPr>
              <a:t> </a:t>
            </a:r>
            <a:r>
              <a:rPr lang="en-US" altLang="pt-BR" sz="3200" dirty="0" err="1">
                <a:solidFill>
                  <a:srgbClr val="FFFF99"/>
                </a:solidFill>
                <a:effectLst/>
              </a:rPr>
              <a:t>Bicúbicas</a:t>
            </a:r>
            <a:endParaRPr lang="pt-BR" altLang="pt-BR" sz="3200" dirty="0">
              <a:solidFill>
                <a:srgbClr val="FFFF99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824" y="4077072"/>
            <a:ext cx="4944680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780" y="260648"/>
            <a:ext cx="8382000" cy="566192"/>
          </a:xfrm>
        </p:spPr>
        <p:txBody>
          <a:bodyPr/>
          <a:lstStyle/>
          <a:p>
            <a:r>
              <a:rPr lang="en-US" altLang="pt-BR" sz="2800" dirty="0" err="1" smtClean="0">
                <a:solidFill>
                  <a:srgbClr val="FFFF99"/>
                </a:solidFill>
                <a:effectLst/>
              </a:rPr>
              <a:t>Algoritmo</a:t>
            </a:r>
            <a:r>
              <a:rPr lang="en-US" altLang="pt-BR" sz="2800" dirty="0" smtClean="0">
                <a:solidFill>
                  <a:srgbClr val="FFFF99"/>
                </a:solidFill>
                <a:effectLst/>
              </a:rPr>
              <a:t> </a:t>
            </a:r>
            <a:r>
              <a:rPr lang="en-US" altLang="pt-BR" sz="2800" dirty="0" smtClean="0">
                <a:solidFill>
                  <a:srgbClr val="FFFF99"/>
                </a:solidFill>
                <a:effectLst/>
              </a:rPr>
              <a:t>Forward </a:t>
            </a:r>
            <a:r>
              <a:rPr lang="en-US" altLang="pt-BR" sz="2800" dirty="0">
                <a:solidFill>
                  <a:srgbClr val="FFFF99"/>
                </a:solidFill>
                <a:effectLst/>
              </a:rPr>
              <a:t>Differences para </a:t>
            </a:r>
            <a:r>
              <a:rPr lang="en-US" altLang="pt-BR" sz="2800" dirty="0" err="1">
                <a:solidFill>
                  <a:srgbClr val="FFFF99"/>
                </a:solidFill>
                <a:effectLst/>
              </a:rPr>
              <a:t>Superfícies</a:t>
            </a:r>
            <a:endParaRPr lang="pt-BR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2776"/>
            <a:ext cx="8382000" cy="4835624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 smtClean="0"/>
              <a:t>Inicializações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Calcule os coeficientes:</a:t>
            </a:r>
            <a:b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Cx = M</a:t>
            </a:r>
            <a: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método </a:t>
            </a:r>
            <a:r>
              <a:rPr lang="pt-BR" sz="2400" b="1" baseline="30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baseline="30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</a:t>
            </a:r>
            <a:r>
              <a:rPr lang="pt-BR" sz="2400" b="1" baseline="30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método</a:t>
            </a:r>
            <a:b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 </a:t>
            </a:r>
            <a:r>
              <a:rPr lang="pt-BR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M</a:t>
            </a:r>
            <a:r>
              <a:rPr lang="pt-BR" sz="24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método </a:t>
            </a:r>
            <a:r>
              <a:rPr lang="pt-BR" sz="24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4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</a:t>
            </a:r>
            <a:r>
              <a:rPr lang="pt-BR" sz="24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4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método </a:t>
            </a:r>
            <a: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Cz = M</a:t>
            </a:r>
            <a: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método </a:t>
            </a:r>
            <a:r>
              <a:rPr lang="pt-BR" sz="24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4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</a:t>
            </a:r>
            <a:r>
              <a:rPr lang="pt-BR" sz="24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4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método</a:t>
            </a:r>
            <a:endParaRPr lang="pt-BR" sz="2400" b="1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Calcule os deltas para n</a:t>
            </a:r>
            <a: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passos em t e s:</a:t>
            </a:r>
            <a:r>
              <a:rPr lang="pt-BR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b="1" dirty="0" smtClean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1/(</a:t>
            </a:r>
            <a:r>
              <a:rPr lang="pt-BR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24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b="1" dirty="0" smtClean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1/(n</a:t>
            </a:r>
            <a: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- 1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Gere as matrizes </a:t>
            </a:r>
            <a:b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pt-BR" sz="2400" b="1" dirty="0" smtClean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 E</a:t>
            </a:r>
            <a:r>
              <a:rPr lang="pt-BR" sz="2400" b="1" dirty="0" smtClean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 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4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ransponha </a:t>
            </a:r>
            <a:r>
              <a:rPr lang="pt-BR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pt-BR" sz="2400" b="1" dirty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4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4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519" y="4689140"/>
            <a:ext cx="3960441" cy="118813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03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382000" cy="566192"/>
          </a:xfrm>
        </p:spPr>
        <p:txBody>
          <a:bodyPr/>
          <a:lstStyle/>
          <a:p>
            <a:r>
              <a:rPr lang="en-US" altLang="pt-BR" sz="2800" dirty="0" err="1" smtClean="0">
                <a:solidFill>
                  <a:srgbClr val="FFFF99"/>
                </a:solidFill>
                <a:effectLst/>
              </a:rPr>
              <a:t>Algoritmo</a:t>
            </a:r>
            <a:r>
              <a:rPr lang="en-US" altLang="pt-BR" sz="2800" dirty="0" smtClean="0">
                <a:solidFill>
                  <a:srgbClr val="FFFF99"/>
                </a:solidFill>
                <a:effectLst/>
              </a:rPr>
              <a:t> </a:t>
            </a:r>
            <a:r>
              <a:rPr lang="en-US" altLang="pt-BR" sz="2800" dirty="0" smtClean="0">
                <a:solidFill>
                  <a:srgbClr val="FFFF99"/>
                </a:solidFill>
                <a:effectLst/>
              </a:rPr>
              <a:t>Forward </a:t>
            </a:r>
            <a:r>
              <a:rPr lang="en-US" altLang="pt-BR" sz="2800" dirty="0">
                <a:solidFill>
                  <a:srgbClr val="FFFF99"/>
                </a:solidFill>
                <a:effectLst/>
              </a:rPr>
              <a:t>Differences para </a:t>
            </a:r>
            <a:r>
              <a:rPr lang="en-US" altLang="pt-BR" sz="2800" dirty="0" err="1">
                <a:solidFill>
                  <a:srgbClr val="FFFF99"/>
                </a:solidFill>
                <a:effectLst/>
              </a:rPr>
              <a:t>Superfícies</a:t>
            </a:r>
            <a:endParaRPr lang="pt-BR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504" y="1268760"/>
            <a:ext cx="9036496" cy="4835624"/>
          </a:xfrm>
        </p:spPr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pt-BR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DesenhaSuperficieFwdDiff (n</a:t>
            </a:r>
            <a:r>
              <a:rPr lang="pt-BR" sz="2000" b="1" baseline="-250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2000" b="1" baseline="-250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2000" b="1" baseline="-250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</a:t>
            </a:r>
            <a:r>
              <a:rPr lang="pt-BR" sz="2000" b="1" baseline="-250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</a:t>
            </a:r>
            <a:r>
              <a:rPr lang="pt-BR" sz="2000" b="1" baseline="-250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</a:t>
            </a:r>
            <a:r>
              <a:rPr lang="pt-BR" sz="2000" b="1" baseline="-250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</a:t>
            </a:r>
            <a:r>
              <a:rPr lang="pt-BR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</a:t>
            </a:r>
            <a:r>
              <a:rPr lang="pt-BR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indent="-514350">
              <a:spcBef>
                <a:spcPts val="200"/>
              </a:spcBef>
              <a:buFont typeface="+mj-lt"/>
              <a:buAutoNum type="arabicPeriod" startAt="4"/>
            </a:pP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Calcule as condições iniciais:</a:t>
            </a:r>
            <a:b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pt-BR" sz="2000" b="1" dirty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baseline="30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baseline="30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lang="pt-BR" sz="2000" b="1" dirty="0" smtClean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baseline="30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E</a:t>
            </a:r>
            <a:r>
              <a:rPr lang="pt-BR" sz="2000" b="1" dirty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pt-BR" sz="2000" b="1" dirty="0" smtClean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pt-BR" sz="2000" b="1" dirty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pt-BR" sz="2000" b="1" dirty="0" smtClean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pt-BR" sz="2000" b="1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200"/>
              </a:spcBef>
              <a:buFont typeface="+mj-lt"/>
              <a:buAutoNum type="arabicPeriod" startAt="4"/>
            </a:pP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Desenhe a família de curvas em t: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Para i de 1 até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faça</a:t>
            </a:r>
            <a:endParaRPr lang="pt-BR" sz="20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3150" lvl="2" indent="-514350">
              <a:spcBef>
                <a:spcPts val="200"/>
              </a:spcBef>
              <a:buFont typeface="+mj-lt"/>
              <a:buAutoNum type="arabicPeriod"/>
            </a:pPr>
            <a:r>
              <a:rPr kumimoji="0" lang="pt-BR" sz="2000" b="1" dirty="0" smtClean="0">
                <a:effectLst/>
                <a:latin typeface="Courier New" pitchFamily="49" charset="0"/>
              </a:rPr>
              <a:t>DesenhaCurvaFwdDiff (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, 1</a:t>
            </a:r>
            <a:r>
              <a:rPr kumimoji="0" lang="pt-BR" sz="2000" b="1" baseline="30000" dirty="0" smtClean="0">
                <a:effectLst/>
                <a:latin typeface="Courier New" pitchFamily="49" charset="0"/>
              </a:rPr>
              <a:t>a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 linha de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20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3150" lvl="2" indent="-514350">
              <a:spcBef>
                <a:spcPts val="200"/>
              </a:spcBef>
              <a:buFont typeface="+mj-lt"/>
              <a:buAutoNum type="arabicPeriod"/>
            </a:pP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Atualize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através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 soma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linhas</a:t>
            </a:r>
            <a:b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p/gerar cond.iniciais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p/próx.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Curva. </a:t>
            </a:r>
            <a:endParaRPr lang="pt-BR" sz="20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200"/>
              </a:spcBef>
              <a:buFont typeface="+mj-lt"/>
              <a:buAutoNum type="arabicPeriod" startAt="4"/>
            </a:pP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Recalcule as cond.inic.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pt-BR" sz="2000" b="1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200"/>
              </a:spcBef>
              <a:buFont typeface="+mj-lt"/>
              <a:buAutoNum type="arabicPeriod" startAt="4"/>
            </a:pP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Transponha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pt-BR" sz="2000" b="1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200"/>
              </a:spcBef>
              <a:buFont typeface="+mj-lt"/>
              <a:buAutoNum type="arabicPeriod" startAt="4"/>
            </a:pP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Desenhe a família de curvas em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s:</a:t>
            </a:r>
            <a:endParaRPr lang="pt-BR" sz="20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200"/>
              </a:spcBef>
              <a:buNone/>
            </a:pP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Para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de 1 até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</a:p>
          <a:p>
            <a:pPr marL="1073150" lvl="2" indent="-514350">
              <a:spcBef>
                <a:spcPts val="200"/>
              </a:spcBef>
              <a:buFont typeface="+mj-lt"/>
              <a:buAutoNum type="arabicPeriod"/>
            </a:pPr>
            <a:r>
              <a:rPr kumimoji="0" lang="pt-BR" sz="2000" b="1" dirty="0" smtClean="0">
                <a:effectLst/>
                <a:latin typeface="Courier New" pitchFamily="49" charset="0"/>
              </a:rPr>
              <a:t>DesenhaCurvaFwdDiff(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, 1</a:t>
            </a:r>
            <a:r>
              <a:rPr kumimoji="0" lang="pt-BR" sz="2000" b="1" baseline="30000" dirty="0" smtClean="0">
                <a:effectLst/>
                <a:latin typeface="Courier New" pitchFamily="49" charset="0"/>
              </a:rPr>
              <a:t>a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 </a:t>
            </a:r>
            <a:r>
              <a:rPr kumimoji="0" lang="pt-BR" sz="2000" b="1" dirty="0">
                <a:effectLst/>
                <a:latin typeface="Courier New" pitchFamily="49" charset="0"/>
              </a:rPr>
              <a:t>linha de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20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3150" lvl="2" indent="-514350">
              <a:spcBef>
                <a:spcPts val="200"/>
              </a:spcBef>
              <a:buFont typeface="+mj-lt"/>
              <a:buAutoNum type="arabicPeriod"/>
            </a:pP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Atualize 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através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 soma de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linhas</a:t>
            </a:r>
          </a:p>
        </p:txBody>
      </p:sp>
    </p:spTree>
    <p:extLst>
      <p:ext uri="{BB962C8B-B14F-4D97-AF65-F5344CB8AC3E}">
        <p14:creationId xmlns:p14="http://schemas.microsoft.com/office/powerpoint/2010/main" val="35912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382000" cy="566192"/>
          </a:xfrm>
        </p:spPr>
        <p:txBody>
          <a:bodyPr/>
          <a:lstStyle/>
          <a:p>
            <a:r>
              <a:rPr lang="en-US" altLang="pt-BR" sz="2800" dirty="0" err="1" smtClean="0">
                <a:solidFill>
                  <a:srgbClr val="FFFF99"/>
                </a:solidFill>
                <a:effectLst/>
              </a:rPr>
              <a:t>Algoritmo</a:t>
            </a:r>
            <a:r>
              <a:rPr lang="en-US" altLang="pt-BR" sz="2800" dirty="0" smtClean="0">
                <a:solidFill>
                  <a:srgbClr val="FFFF99"/>
                </a:solidFill>
                <a:effectLst/>
              </a:rPr>
              <a:t> </a:t>
            </a:r>
            <a:r>
              <a:rPr lang="en-US" altLang="pt-BR" sz="2800" dirty="0" smtClean="0">
                <a:solidFill>
                  <a:srgbClr val="FFFF99"/>
                </a:solidFill>
                <a:effectLst/>
              </a:rPr>
              <a:t>Forward </a:t>
            </a:r>
            <a:r>
              <a:rPr lang="en-US" altLang="pt-BR" sz="2800" dirty="0">
                <a:solidFill>
                  <a:srgbClr val="FFFF99"/>
                </a:solidFill>
                <a:effectLst/>
              </a:rPr>
              <a:t>Differences para </a:t>
            </a:r>
            <a:r>
              <a:rPr lang="en-US" altLang="pt-BR" sz="2800" dirty="0" err="1">
                <a:solidFill>
                  <a:srgbClr val="FFFF99"/>
                </a:solidFill>
                <a:effectLst/>
              </a:rPr>
              <a:t>Superfícies</a:t>
            </a:r>
            <a:endParaRPr lang="pt-BR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504" y="1268760"/>
            <a:ext cx="9036496" cy="4835624"/>
          </a:xfrm>
        </p:spPr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DesenhaSuperficieFwdDiff (n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</a:t>
            </a:r>
            <a:r>
              <a:rPr lang="pt-BR" sz="2000" b="1" dirty="0" smtClean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</a:t>
            </a:r>
            <a:r>
              <a:rPr lang="pt-BR" sz="2000" b="1" dirty="0" smtClean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indent="-514350">
              <a:spcBef>
                <a:spcPts val="200"/>
              </a:spcBef>
              <a:buFont typeface="+mj-lt"/>
              <a:buAutoNum type="arabicPeriod" startAt="4"/>
            </a:pP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Calcule as condições iniciais:</a:t>
            </a:r>
            <a:b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pt-BR" sz="2000" b="1" dirty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baseline="30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baseline="30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lang="pt-BR" sz="2000" b="1" dirty="0" smtClean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baseline="30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E</a:t>
            </a:r>
            <a:r>
              <a:rPr lang="pt-BR" sz="2000" b="1" dirty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pt-BR" sz="2000" b="1" dirty="0" smtClean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pt-BR" sz="2000" b="1" dirty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pt-BR" sz="2000" b="1" dirty="0" smtClean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pt-BR" sz="2000" b="1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200"/>
              </a:spcBef>
              <a:buFont typeface="+mj-lt"/>
              <a:buAutoNum type="arabicPeriod" startAt="4"/>
            </a:pP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Desenhe a família de curvas em t: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Para i de 1 até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faça</a:t>
            </a:r>
            <a:endParaRPr lang="pt-BR" sz="20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3150" lvl="2" indent="-514350">
              <a:spcBef>
                <a:spcPts val="200"/>
              </a:spcBef>
              <a:buFont typeface="+mj-lt"/>
              <a:buAutoNum type="arabicPeriod"/>
            </a:pPr>
            <a:r>
              <a:rPr kumimoji="0" lang="pt-BR" sz="2000" b="1" dirty="0" smtClean="0">
                <a:effectLst/>
                <a:latin typeface="Courier New" pitchFamily="49" charset="0"/>
              </a:rPr>
              <a:t>DesenhaCurvaFwdDiff (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, 1</a:t>
            </a:r>
            <a:r>
              <a:rPr kumimoji="0" lang="pt-BR" sz="2000" b="1" baseline="30000" dirty="0" smtClean="0">
                <a:effectLst/>
                <a:latin typeface="Courier New" pitchFamily="49" charset="0"/>
              </a:rPr>
              <a:t>a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 linha de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20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3150" lvl="2" indent="-514350">
              <a:spcBef>
                <a:spcPts val="200"/>
              </a:spcBef>
              <a:buFont typeface="+mj-lt"/>
              <a:buAutoNum type="arabicPeriod"/>
            </a:pP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Atualize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através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 soma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linhas</a:t>
            </a:r>
            <a:b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p/gerar cond.iniciais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p/próx.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Curva. </a:t>
            </a:r>
            <a:endParaRPr lang="pt-BR" sz="20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200"/>
              </a:spcBef>
              <a:buFont typeface="+mj-lt"/>
              <a:buAutoNum type="arabicPeriod" startAt="4"/>
            </a:pP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Recalcule as cond.inic.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pt-BR" sz="2000" b="1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200"/>
              </a:spcBef>
              <a:buFont typeface="+mj-lt"/>
              <a:buAutoNum type="arabicPeriod" startAt="4"/>
            </a:pP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Transponha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pt-BR" sz="2000" b="1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200"/>
              </a:spcBef>
              <a:buFont typeface="+mj-lt"/>
              <a:buAutoNum type="arabicPeriod" startAt="4"/>
            </a:pP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Desenhe a família de curvas em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s:</a:t>
            </a:r>
            <a:endParaRPr lang="pt-BR" sz="20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200"/>
              </a:spcBef>
              <a:buNone/>
            </a:pP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Para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de 1 até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</a:p>
          <a:p>
            <a:pPr marL="1073150" lvl="2" indent="-514350">
              <a:spcBef>
                <a:spcPts val="200"/>
              </a:spcBef>
              <a:buFont typeface="+mj-lt"/>
              <a:buAutoNum type="arabicPeriod"/>
            </a:pPr>
            <a:r>
              <a:rPr kumimoji="0" lang="pt-BR" sz="2000" b="1" dirty="0" smtClean="0">
                <a:effectLst/>
                <a:latin typeface="Courier New" pitchFamily="49" charset="0"/>
              </a:rPr>
              <a:t>DesenhaCurvaFwdDiff(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, 1</a:t>
            </a:r>
            <a:r>
              <a:rPr kumimoji="0" lang="pt-BR" sz="2000" b="1" baseline="30000" dirty="0" smtClean="0">
                <a:effectLst/>
                <a:latin typeface="Courier New" pitchFamily="49" charset="0"/>
              </a:rPr>
              <a:t>a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 </a:t>
            </a:r>
            <a:r>
              <a:rPr kumimoji="0" lang="pt-BR" sz="2000" b="1" dirty="0">
                <a:effectLst/>
                <a:latin typeface="Courier New" pitchFamily="49" charset="0"/>
              </a:rPr>
              <a:t>linha de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20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3150" lvl="2" indent="-514350">
              <a:spcBef>
                <a:spcPts val="200"/>
              </a:spcBef>
              <a:buFont typeface="+mj-lt"/>
              <a:buAutoNum type="arabicPeriod"/>
            </a:pP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Atualize 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através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 soma de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linhas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0" y="1628800"/>
            <a:ext cx="6228184" cy="122413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76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382000" cy="566192"/>
          </a:xfrm>
        </p:spPr>
        <p:txBody>
          <a:bodyPr/>
          <a:lstStyle/>
          <a:p>
            <a:r>
              <a:rPr lang="en-US" altLang="pt-BR" sz="2800" dirty="0" err="1" smtClean="0">
                <a:solidFill>
                  <a:srgbClr val="FFFF99"/>
                </a:solidFill>
                <a:effectLst/>
              </a:rPr>
              <a:t>Algoritmo</a:t>
            </a:r>
            <a:r>
              <a:rPr lang="en-US" altLang="pt-BR" sz="2800" dirty="0" smtClean="0">
                <a:solidFill>
                  <a:srgbClr val="FFFF99"/>
                </a:solidFill>
                <a:effectLst/>
              </a:rPr>
              <a:t> </a:t>
            </a:r>
            <a:r>
              <a:rPr lang="en-US" altLang="pt-BR" sz="2800" dirty="0" smtClean="0">
                <a:solidFill>
                  <a:srgbClr val="FFFF99"/>
                </a:solidFill>
                <a:effectLst/>
              </a:rPr>
              <a:t>Forward </a:t>
            </a:r>
            <a:r>
              <a:rPr lang="en-US" altLang="pt-BR" sz="2800" dirty="0">
                <a:solidFill>
                  <a:srgbClr val="FFFF99"/>
                </a:solidFill>
                <a:effectLst/>
              </a:rPr>
              <a:t>Differences para </a:t>
            </a:r>
            <a:r>
              <a:rPr lang="en-US" altLang="pt-BR" sz="2800" dirty="0" err="1">
                <a:solidFill>
                  <a:srgbClr val="FFFF99"/>
                </a:solidFill>
                <a:effectLst/>
              </a:rPr>
              <a:t>Superfícies</a:t>
            </a:r>
            <a:endParaRPr lang="pt-BR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504" y="1268760"/>
            <a:ext cx="9036496" cy="4835624"/>
          </a:xfrm>
        </p:spPr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DesenhaSuperficieFwdDiff (n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</a:t>
            </a:r>
            <a:r>
              <a:rPr lang="pt-BR" sz="2000" b="1" dirty="0" smtClean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</a:t>
            </a:r>
            <a:r>
              <a:rPr lang="pt-BR" sz="2000" b="1" dirty="0" smtClean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indent="-514350">
              <a:spcBef>
                <a:spcPts val="200"/>
              </a:spcBef>
              <a:buFont typeface="+mj-lt"/>
              <a:buAutoNum type="arabicPeriod" startAt="4"/>
            </a:pP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Calcule as condições iniciais:</a:t>
            </a:r>
            <a:b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pt-BR" sz="2000" b="1" dirty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baseline="30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baseline="30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lang="pt-BR" sz="2000" b="1" dirty="0" smtClean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baseline="30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E</a:t>
            </a:r>
            <a:r>
              <a:rPr lang="pt-BR" sz="2000" b="1" dirty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pt-BR" sz="2000" b="1" dirty="0" smtClean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pt-BR" sz="2000" b="1" dirty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pt-BR" sz="2000" b="1" dirty="0" smtClean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pt-BR" sz="2000" b="1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200"/>
              </a:spcBef>
              <a:buFont typeface="+mj-lt"/>
              <a:buAutoNum type="arabicPeriod" startAt="4"/>
            </a:pP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Desenhe a família de curvas em t: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Para i de 1 até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faça</a:t>
            </a:r>
            <a:endParaRPr lang="pt-BR" sz="20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3150" lvl="2" indent="-514350">
              <a:spcBef>
                <a:spcPts val="200"/>
              </a:spcBef>
              <a:buFont typeface="+mj-lt"/>
              <a:buAutoNum type="arabicPeriod"/>
            </a:pPr>
            <a:r>
              <a:rPr kumimoji="0" lang="pt-BR" sz="2000" b="1" dirty="0" smtClean="0">
                <a:effectLst/>
                <a:latin typeface="Courier New" pitchFamily="49" charset="0"/>
              </a:rPr>
              <a:t>DesenhaCurvaFwdDiff (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, 1</a:t>
            </a:r>
            <a:r>
              <a:rPr kumimoji="0" lang="pt-BR" sz="2000" b="1" baseline="30000" dirty="0" smtClean="0">
                <a:effectLst/>
                <a:latin typeface="Courier New" pitchFamily="49" charset="0"/>
              </a:rPr>
              <a:t>a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 linha de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20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3150" lvl="2" indent="-514350">
              <a:spcBef>
                <a:spcPts val="200"/>
              </a:spcBef>
              <a:buFont typeface="+mj-lt"/>
              <a:buAutoNum type="arabicPeriod"/>
            </a:pP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Atualize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através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 soma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linhas</a:t>
            </a:r>
            <a:b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p/gerar cond.iniciais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p/próx.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Curva. </a:t>
            </a:r>
            <a:endParaRPr lang="pt-BR" sz="20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200"/>
              </a:spcBef>
              <a:buFont typeface="+mj-lt"/>
              <a:buAutoNum type="arabicPeriod" startAt="4"/>
            </a:pP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Recalcule as cond.inic.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pt-BR" sz="2000" b="1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200"/>
              </a:spcBef>
              <a:buFont typeface="+mj-lt"/>
              <a:buAutoNum type="arabicPeriod" startAt="4"/>
            </a:pP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Transponha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pt-BR" sz="2000" b="1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200"/>
              </a:spcBef>
              <a:buFont typeface="+mj-lt"/>
              <a:buAutoNum type="arabicPeriod" startAt="4"/>
            </a:pP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Desenhe a família de curvas em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s:</a:t>
            </a:r>
            <a:endParaRPr lang="pt-BR" sz="20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200"/>
              </a:spcBef>
              <a:buNone/>
            </a:pP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Para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de 1 até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</a:p>
          <a:p>
            <a:pPr marL="1073150" lvl="2" indent="-514350">
              <a:spcBef>
                <a:spcPts val="200"/>
              </a:spcBef>
              <a:buFont typeface="+mj-lt"/>
              <a:buAutoNum type="arabicPeriod"/>
            </a:pPr>
            <a:r>
              <a:rPr kumimoji="0" lang="pt-BR" sz="2000" b="1" dirty="0" smtClean="0">
                <a:effectLst/>
                <a:latin typeface="Courier New" pitchFamily="49" charset="0"/>
              </a:rPr>
              <a:t>DesenhaCurvaFwdDiff(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, 1</a:t>
            </a:r>
            <a:r>
              <a:rPr kumimoji="0" lang="pt-BR" sz="2000" b="1" baseline="30000" dirty="0" smtClean="0">
                <a:effectLst/>
                <a:latin typeface="Courier New" pitchFamily="49" charset="0"/>
              </a:rPr>
              <a:t>a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 </a:t>
            </a:r>
            <a:r>
              <a:rPr kumimoji="0" lang="pt-BR" sz="2000" b="1" dirty="0">
                <a:effectLst/>
                <a:latin typeface="Courier New" pitchFamily="49" charset="0"/>
              </a:rPr>
              <a:t>linha de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20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3150" lvl="2" indent="-514350">
              <a:spcBef>
                <a:spcPts val="200"/>
              </a:spcBef>
              <a:buFont typeface="+mj-lt"/>
              <a:buAutoNum type="arabicPeriod"/>
            </a:pP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Atualize 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através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 soma de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linhas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0" y="2852936"/>
            <a:ext cx="8892480" cy="165618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48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382000" cy="566192"/>
          </a:xfrm>
        </p:spPr>
        <p:txBody>
          <a:bodyPr/>
          <a:lstStyle/>
          <a:p>
            <a:r>
              <a:rPr lang="en-US" altLang="pt-BR" sz="2800" dirty="0" err="1" smtClean="0">
                <a:solidFill>
                  <a:srgbClr val="FFFF99"/>
                </a:solidFill>
                <a:effectLst/>
              </a:rPr>
              <a:t>Algoritmo</a:t>
            </a:r>
            <a:r>
              <a:rPr lang="en-US" altLang="pt-BR" sz="2800" dirty="0" smtClean="0">
                <a:solidFill>
                  <a:srgbClr val="FFFF99"/>
                </a:solidFill>
                <a:effectLst/>
              </a:rPr>
              <a:t> </a:t>
            </a:r>
            <a:r>
              <a:rPr lang="en-US" altLang="pt-BR" sz="2800" dirty="0" smtClean="0">
                <a:solidFill>
                  <a:srgbClr val="FFFF99"/>
                </a:solidFill>
                <a:effectLst/>
              </a:rPr>
              <a:t>Forward </a:t>
            </a:r>
            <a:r>
              <a:rPr lang="en-US" altLang="pt-BR" sz="2800" dirty="0">
                <a:solidFill>
                  <a:srgbClr val="FFFF99"/>
                </a:solidFill>
                <a:effectLst/>
              </a:rPr>
              <a:t>Differences para </a:t>
            </a:r>
            <a:r>
              <a:rPr lang="en-US" altLang="pt-BR" sz="2800" dirty="0" err="1">
                <a:solidFill>
                  <a:srgbClr val="FFFF99"/>
                </a:solidFill>
                <a:effectLst/>
              </a:rPr>
              <a:t>Superfícies</a:t>
            </a:r>
            <a:endParaRPr lang="pt-BR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504" y="1268760"/>
            <a:ext cx="9036496" cy="4835624"/>
          </a:xfrm>
        </p:spPr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DesenhaSuperficieFwdDiff (n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</a:t>
            </a:r>
            <a:r>
              <a:rPr lang="pt-BR" sz="2000" b="1" dirty="0" smtClean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</a:t>
            </a:r>
            <a:r>
              <a:rPr lang="pt-BR" sz="2000" b="1" dirty="0" smtClean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indent="-514350">
              <a:spcBef>
                <a:spcPts val="200"/>
              </a:spcBef>
              <a:buFont typeface="+mj-lt"/>
              <a:buAutoNum type="arabicPeriod" startAt="4"/>
            </a:pP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Calcule as condições iniciais:</a:t>
            </a:r>
            <a:b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pt-BR" sz="2000" b="1" dirty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baseline="30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baseline="30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lang="pt-BR" sz="2000" b="1" dirty="0" smtClean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baseline="30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E</a:t>
            </a:r>
            <a:r>
              <a:rPr lang="pt-BR" sz="2000" b="1" dirty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pt-BR" sz="2000" b="1" dirty="0" smtClean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pt-BR" sz="2000" b="1" dirty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pt-BR" sz="2000" b="1" dirty="0" smtClean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pt-BR" sz="2000" b="1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200"/>
              </a:spcBef>
              <a:buFont typeface="+mj-lt"/>
              <a:buAutoNum type="arabicPeriod" startAt="4"/>
            </a:pP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Desenhe a família de curvas em t: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Para i de 1 até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faça</a:t>
            </a:r>
            <a:endParaRPr lang="pt-BR" sz="20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3150" lvl="2" indent="-514350">
              <a:spcBef>
                <a:spcPts val="200"/>
              </a:spcBef>
              <a:buFont typeface="+mj-lt"/>
              <a:buAutoNum type="arabicPeriod"/>
            </a:pPr>
            <a:r>
              <a:rPr kumimoji="0" lang="pt-BR" sz="2000" b="1" dirty="0" smtClean="0">
                <a:effectLst/>
                <a:latin typeface="Courier New" pitchFamily="49" charset="0"/>
              </a:rPr>
              <a:t>DesenhaCurvaFwdDiff (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, 1</a:t>
            </a:r>
            <a:r>
              <a:rPr kumimoji="0" lang="pt-BR" sz="2000" b="1" baseline="30000" dirty="0" smtClean="0">
                <a:effectLst/>
                <a:latin typeface="Courier New" pitchFamily="49" charset="0"/>
              </a:rPr>
              <a:t>a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 linha de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20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3150" lvl="2" indent="-514350">
              <a:spcBef>
                <a:spcPts val="200"/>
              </a:spcBef>
              <a:buFont typeface="+mj-lt"/>
              <a:buAutoNum type="arabicPeriod"/>
            </a:pP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Atualize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através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 soma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linhas</a:t>
            </a:r>
            <a:b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p/gerar cond.iniciais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p/próx.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Curva. </a:t>
            </a:r>
            <a:endParaRPr lang="pt-BR" sz="20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200"/>
              </a:spcBef>
              <a:buFont typeface="+mj-lt"/>
              <a:buAutoNum type="arabicPeriod" startAt="4"/>
            </a:pP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Recalcule as cond.inic.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pt-BR" sz="2000" b="1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200"/>
              </a:spcBef>
              <a:buFont typeface="+mj-lt"/>
              <a:buAutoNum type="arabicPeriod" startAt="4"/>
            </a:pP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Transponha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pt-BR" sz="2000" b="1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200"/>
              </a:spcBef>
              <a:buFont typeface="+mj-lt"/>
              <a:buAutoNum type="arabicPeriod" startAt="4"/>
            </a:pP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Desenhe a família de curvas em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s:</a:t>
            </a:r>
            <a:endParaRPr lang="pt-BR" sz="20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200"/>
              </a:spcBef>
              <a:buNone/>
            </a:pP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Para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de 1 até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</a:p>
          <a:p>
            <a:pPr marL="1073150" lvl="2" indent="-514350">
              <a:spcBef>
                <a:spcPts val="200"/>
              </a:spcBef>
              <a:buFont typeface="+mj-lt"/>
              <a:buAutoNum type="arabicPeriod"/>
            </a:pPr>
            <a:r>
              <a:rPr kumimoji="0" lang="pt-BR" sz="2000" b="1" dirty="0" smtClean="0">
                <a:effectLst/>
                <a:latin typeface="Courier New" pitchFamily="49" charset="0"/>
              </a:rPr>
              <a:t>DesenhaCurvaFwdDiff(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, 1</a:t>
            </a:r>
            <a:r>
              <a:rPr kumimoji="0" lang="pt-BR" sz="2000" b="1" baseline="30000" dirty="0" smtClean="0">
                <a:effectLst/>
                <a:latin typeface="Courier New" pitchFamily="49" charset="0"/>
              </a:rPr>
              <a:t>a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 </a:t>
            </a:r>
            <a:r>
              <a:rPr kumimoji="0" lang="pt-BR" sz="2000" b="1" dirty="0">
                <a:effectLst/>
                <a:latin typeface="Courier New" pitchFamily="49" charset="0"/>
              </a:rPr>
              <a:t>linha de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20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3150" lvl="2" indent="-514350">
              <a:spcBef>
                <a:spcPts val="200"/>
              </a:spcBef>
              <a:buFont typeface="+mj-lt"/>
              <a:buAutoNum type="arabicPeriod"/>
            </a:pP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Atualize 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através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 soma de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linhas</a:t>
            </a:r>
          </a:p>
        </p:txBody>
      </p:sp>
      <p:sp>
        <p:nvSpPr>
          <p:cNvPr id="5" name="Rectangle 4"/>
          <p:cNvSpPr/>
          <p:nvPr/>
        </p:nvSpPr>
        <p:spPr bwMode="auto">
          <a:xfrm flipV="1">
            <a:off x="0" y="4509120"/>
            <a:ext cx="8892480" cy="36004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99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382000" cy="566192"/>
          </a:xfrm>
        </p:spPr>
        <p:txBody>
          <a:bodyPr/>
          <a:lstStyle/>
          <a:p>
            <a:r>
              <a:rPr lang="en-US" altLang="pt-BR" sz="2800" dirty="0" err="1" smtClean="0">
                <a:solidFill>
                  <a:srgbClr val="FFFF99"/>
                </a:solidFill>
                <a:effectLst/>
              </a:rPr>
              <a:t>Algoritmo</a:t>
            </a:r>
            <a:r>
              <a:rPr lang="en-US" altLang="pt-BR" sz="2800" dirty="0" smtClean="0">
                <a:solidFill>
                  <a:srgbClr val="FFFF99"/>
                </a:solidFill>
                <a:effectLst/>
              </a:rPr>
              <a:t> </a:t>
            </a:r>
            <a:r>
              <a:rPr lang="en-US" altLang="pt-BR" sz="2800" dirty="0" smtClean="0">
                <a:solidFill>
                  <a:srgbClr val="FFFF99"/>
                </a:solidFill>
                <a:effectLst/>
              </a:rPr>
              <a:t>Forward </a:t>
            </a:r>
            <a:r>
              <a:rPr lang="en-US" altLang="pt-BR" sz="2800" dirty="0">
                <a:solidFill>
                  <a:srgbClr val="FFFF99"/>
                </a:solidFill>
                <a:effectLst/>
              </a:rPr>
              <a:t>Differences para </a:t>
            </a:r>
            <a:r>
              <a:rPr lang="en-US" altLang="pt-BR" sz="2800" dirty="0" err="1">
                <a:solidFill>
                  <a:srgbClr val="FFFF99"/>
                </a:solidFill>
                <a:effectLst/>
              </a:rPr>
              <a:t>Superfícies</a:t>
            </a:r>
            <a:endParaRPr lang="pt-BR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504" y="1268760"/>
            <a:ext cx="9036496" cy="4835624"/>
          </a:xfrm>
        </p:spPr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DesenhaSuperficieFwdDiff (n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</a:t>
            </a:r>
            <a:r>
              <a:rPr lang="pt-BR" sz="2000" b="1" dirty="0" smtClean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</a:t>
            </a:r>
            <a:r>
              <a:rPr lang="pt-BR" sz="2000" b="1" dirty="0" smtClean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indent="-514350">
              <a:spcBef>
                <a:spcPts val="200"/>
              </a:spcBef>
              <a:buFont typeface="+mj-lt"/>
              <a:buAutoNum type="arabicPeriod" startAt="4"/>
            </a:pP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Calcule as condições iniciais:</a:t>
            </a:r>
            <a:b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pt-BR" sz="2000" b="1" dirty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baseline="30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baseline="30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lang="pt-BR" sz="2000" b="1" dirty="0" smtClean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baseline="30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E</a:t>
            </a:r>
            <a:r>
              <a:rPr lang="pt-BR" sz="2000" b="1" dirty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pt-BR" sz="2000" b="1" dirty="0" smtClean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pt-BR" sz="2000" b="1" dirty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pt-BR" sz="2000" b="1" dirty="0" smtClean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pt-BR" sz="2000" b="1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200"/>
              </a:spcBef>
              <a:buFont typeface="+mj-lt"/>
              <a:buAutoNum type="arabicPeriod" startAt="4"/>
            </a:pP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Desenhe a família de curvas em t: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Para i de 1 até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faça</a:t>
            </a:r>
            <a:endParaRPr lang="pt-BR" sz="20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3150" lvl="2" indent="-514350">
              <a:spcBef>
                <a:spcPts val="200"/>
              </a:spcBef>
              <a:buFont typeface="+mj-lt"/>
              <a:buAutoNum type="arabicPeriod"/>
            </a:pPr>
            <a:r>
              <a:rPr kumimoji="0" lang="pt-BR" sz="2000" b="1" dirty="0" smtClean="0">
                <a:effectLst/>
                <a:latin typeface="Courier New" pitchFamily="49" charset="0"/>
              </a:rPr>
              <a:t>DesenhaCurvaFwdDiff (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, 1</a:t>
            </a:r>
            <a:r>
              <a:rPr kumimoji="0" lang="pt-BR" sz="2000" b="1" baseline="30000" dirty="0" smtClean="0">
                <a:effectLst/>
                <a:latin typeface="Courier New" pitchFamily="49" charset="0"/>
              </a:rPr>
              <a:t>a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 linha de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20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3150" lvl="2" indent="-514350">
              <a:spcBef>
                <a:spcPts val="200"/>
              </a:spcBef>
              <a:buFont typeface="+mj-lt"/>
              <a:buAutoNum type="arabicPeriod"/>
            </a:pP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Atualize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através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 soma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linhas</a:t>
            </a:r>
            <a:b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p/gerar cond.iniciais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p/próx.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Curva. </a:t>
            </a:r>
            <a:endParaRPr lang="pt-BR" sz="20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200"/>
              </a:spcBef>
              <a:buFont typeface="+mj-lt"/>
              <a:buAutoNum type="arabicPeriod" startAt="4"/>
            </a:pP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Recalcule as cond.inic.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pt-BR" sz="2000" b="1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200"/>
              </a:spcBef>
              <a:buFont typeface="+mj-lt"/>
              <a:buAutoNum type="arabicPeriod" startAt="4"/>
            </a:pP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Transponha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pt-BR" sz="2000" b="1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200"/>
              </a:spcBef>
              <a:buFont typeface="+mj-lt"/>
              <a:buAutoNum type="arabicPeriod" startAt="4"/>
            </a:pP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Desenhe a família de curvas em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s:</a:t>
            </a:r>
            <a:endParaRPr lang="pt-BR" sz="20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200"/>
              </a:spcBef>
              <a:buNone/>
            </a:pP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Para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de 1 até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</a:p>
          <a:p>
            <a:pPr marL="1073150" lvl="2" indent="-514350">
              <a:spcBef>
                <a:spcPts val="200"/>
              </a:spcBef>
              <a:buFont typeface="+mj-lt"/>
              <a:buAutoNum type="arabicPeriod"/>
            </a:pPr>
            <a:r>
              <a:rPr kumimoji="0" lang="pt-BR" sz="2000" b="1" dirty="0" smtClean="0">
                <a:effectLst/>
                <a:latin typeface="Courier New" pitchFamily="49" charset="0"/>
              </a:rPr>
              <a:t>DesenhaCurvaFwdDiff(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, 1</a:t>
            </a:r>
            <a:r>
              <a:rPr kumimoji="0" lang="pt-BR" sz="2000" b="1" baseline="30000" dirty="0" smtClean="0">
                <a:effectLst/>
                <a:latin typeface="Courier New" pitchFamily="49" charset="0"/>
              </a:rPr>
              <a:t>a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 </a:t>
            </a:r>
            <a:r>
              <a:rPr kumimoji="0" lang="pt-BR" sz="2000" b="1" dirty="0">
                <a:effectLst/>
                <a:latin typeface="Courier New" pitchFamily="49" charset="0"/>
              </a:rPr>
              <a:t>linha de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20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3150" lvl="2" indent="-514350">
              <a:spcBef>
                <a:spcPts val="200"/>
              </a:spcBef>
              <a:buFont typeface="+mj-lt"/>
              <a:buAutoNum type="arabicPeriod"/>
            </a:pP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Atualize 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através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 soma de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linhas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0" y="4869160"/>
            <a:ext cx="8892480" cy="28803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30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382000" cy="566192"/>
          </a:xfrm>
        </p:spPr>
        <p:txBody>
          <a:bodyPr/>
          <a:lstStyle/>
          <a:p>
            <a:r>
              <a:rPr lang="en-US" altLang="pt-BR" sz="2800" dirty="0" err="1" smtClean="0">
                <a:solidFill>
                  <a:srgbClr val="FFFF99"/>
                </a:solidFill>
                <a:effectLst/>
              </a:rPr>
              <a:t>Algoritmo</a:t>
            </a:r>
            <a:r>
              <a:rPr lang="en-US" altLang="pt-BR" sz="2800" dirty="0" smtClean="0">
                <a:solidFill>
                  <a:srgbClr val="FFFF99"/>
                </a:solidFill>
                <a:effectLst/>
              </a:rPr>
              <a:t> </a:t>
            </a:r>
            <a:r>
              <a:rPr lang="en-US" altLang="pt-BR" sz="2800" dirty="0" smtClean="0">
                <a:solidFill>
                  <a:srgbClr val="FFFF99"/>
                </a:solidFill>
                <a:effectLst/>
              </a:rPr>
              <a:t>Forward </a:t>
            </a:r>
            <a:r>
              <a:rPr lang="en-US" altLang="pt-BR" sz="2800" dirty="0">
                <a:solidFill>
                  <a:srgbClr val="FFFF99"/>
                </a:solidFill>
                <a:effectLst/>
              </a:rPr>
              <a:t>Differences para </a:t>
            </a:r>
            <a:r>
              <a:rPr lang="en-US" altLang="pt-BR" sz="2800" dirty="0" err="1">
                <a:solidFill>
                  <a:srgbClr val="FFFF99"/>
                </a:solidFill>
                <a:effectLst/>
              </a:rPr>
              <a:t>Superfícies</a:t>
            </a:r>
            <a:endParaRPr lang="pt-BR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504" y="1268760"/>
            <a:ext cx="9036496" cy="4835624"/>
          </a:xfrm>
        </p:spPr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DesenhaSuperficieFwdDiff (n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</a:t>
            </a:r>
            <a:r>
              <a:rPr lang="pt-BR" sz="2000" b="1" dirty="0" smtClean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</a:t>
            </a:r>
            <a:r>
              <a:rPr lang="pt-BR" sz="2000" b="1" dirty="0" smtClean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indent="-514350">
              <a:spcBef>
                <a:spcPts val="200"/>
              </a:spcBef>
              <a:buFont typeface="+mj-lt"/>
              <a:buAutoNum type="arabicPeriod" startAt="4"/>
            </a:pP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Calcule as condições iniciais:</a:t>
            </a:r>
            <a:b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pt-BR" sz="2000" b="1" dirty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baseline="30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baseline="30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lang="pt-BR" sz="2000" b="1" dirty="0" smtClean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baseline="30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E</a:t>
            </a:r>
            <a:r>
              <a:rPr lang="pt-BR" sz="2000" b="1" dirty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pt-BR" sz="2000" b="1" dirty="0" smtClean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pt-BR" sz="2000" b="1" dirty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pt-BR" sz="2000" b="1" dirty="0" smtClean="0">
                <a:effectLst/>
                <a:latin typeface="Symbol" panose="05050102010706020507" pitchFamily="18" charset="2"/>
                <a:cs typeface="Courier New" panose="02070309020205020404" pitchFamily="49" charset="0"/>
              </a:rPr>
              <a:t>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pt-BR" sz="2000" b="1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200"/>
              </a:spcBef>
              <a:buFont typeface="+mj-lt"/>
              <a:buAutoNum type="arabicPeriod" startAt="4"/>
            </a:pP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Desenhe a família de curvas em t: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Para i de 1 até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faça</a:t>
            </a:r>
            <a:endParaRPr lang="pt-BR" sz="20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3150" lvl="2" indent="-514350">
              <a:spcBef>
                <a:spcPts val="200"/>
              </a:spcBef>
              <a:buFont typeface="+mj-lt"/>
              <a:buAutoNum type="arabicPeriod"/>
            </a:pPr>
            <a:r>
              <a:rPr kumimoji="0" lang="pt-BR" sz="2000" b="1" dirty="0" smtClean="0">
                <a:effectLst/>
                <a:latin typeface="Courier New" pitchFamily="49" charset="0"/>
              </a:rPr>
              <a:t>DesenhaCurvaFwdDiff (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, 1</a:t>
            </a:r>
            <a:r>
              <a:rPr kumimoji="0" lang="pt-BR" sz="2000" b="1" baseline="30000" dirty="0" smtClean="0">
                <a:effectLst/>
                <a:latin typeface="Courier New" pitchFamily="49" charset="0"/>
              </a:rPr>
              <a:t>a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 linha de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20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3150" lvl="2" indent="-514350">
              <a:spcBef>
                <a:spcPts val="200"/>
              </a:spcBef>
              <a:buFont typeface="+mj-lt"/>
              <a:buAutoNum type="arabicPeriod"/>
            </a:pP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Atualize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através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 soma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linhas</a:t>
            </a:r>
            <a:b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p/gerar cond.iniciais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p/próx.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Curva. </a:t>
            </a:r>
            <a:endParaRPr lang="pt-BR" sz="20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200"/>
              </a:spcBef>
              <a:buFont typeface="+mj-lt"/>
              <a:buAutoNum type="arabicPeriod" startAt="4"/>
            </a:pP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Recalcule as cond.inic.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pt-BR" sz="2000" b="1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200"/>
              </a:spcBef>
              <a:buFont typeface="+mj-lt"/>
              <a:buAutoNum type="arabicPeriod" startAt="4"/>
            </a:pP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Transponha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pt-BR" sz="2000" b="1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200"/>
              </a:spcBef>
              <a:buFont typeface="+mj-lt"/>
              <a:buAutoNum type="arabicPeriod" startAt="4"/>
            </a:pP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Desenhe a família de curvas em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s:</a:t>
            </a:r>
            <a:endParaRPr lang="pt-BR" sz="20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200"/>
              </a:spcBef>
              <a:buNone/>
            </a:pP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Para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de 1 até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</a:p>
          <a:p>
            <a:pPr marL="1073150" lvl="2" indent="-514350">
              <a:spcBef>
                <a:spcPts val="200"/>
              </a:spcBef>
              <a:buFont typeface="+mj-lt"/>
              <a:buAutoNum type="arabicPeriod"/>
            </a:pPr>
            <a:r>
              <a:rPr kumimoji="0" lang="pt-BR" sz="2000" b="1" dirty="0" smtClean="0">
                <a:effectLst/>
                <a:latin typeface="Courier New" pitchFamily="49" charset="0"/>
              </a:rPr>
              <a:t>DesenhaCurvaFwdDiff(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, 1</a:t>
            </a:r>
            <a:r>
              <a:rPr kumimoji="0" lang="pt-BR" sz="2000" b="1" baseline="30000" dirty="0" smtClean="0">
                <a:effectLst/>
                <a:latin typeface="Courier New" pitchFamily="49" charset="0"/>
              </a:rPr>
              <a:t>a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 </a:t>
            </a:r>
            <a:r>
              <a:rPr kumimoji="0" lang="pt-BR" sz="2000" b="1" dirty="0">
                <a:effectLst/>
                <a:latin typeface="Courier New" pitchFamily="49" charset="0"/>
              </a:rPr>
              <a:t>linha de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20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3150" lvl="2" indent="-514350">
              <a:spcBef>
                <a:spcPts val="200"/>
              </a:spcBef>
              <a:buFont typeface="+mj-lt"/>
              <a:buAutoNum type="arabicPeriod"/>
            </a:pP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Atualize 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DD</a:t>
            </a:r>
            <a:r>
              <a:rPr lang="pt-BR" sz="2000" b="1" baseline="-25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sz="2000" b="1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através </a:t>
            </a:r>
            <a:r>
              <a:rPr lang="pt-BR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 soma de </a:t>
            </a:r>
            <a:r>
              <a:rPr lang="pt-BR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linhas</a:t>
            </a:r>
          </a:p>
        </p:txBody>
      </p:sp>
      <p:sp>
        <p:nvSpPr>
          <p:cNvPr id="5" name="Rectangle 4"/>
          <p:cNvSpPr/>
          <p:nvPr/>
        </p:nvSpPr>
        <p:spPr bwMode="auto">
          <a:xfrm flipV="1">
            <a:off x="0" y="5157192"/>
            <a:ext cx="8892480" cy="151216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8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Implemente Forward Differences para Superfícies Bicúbicas B-Spline</a:t>
            </a:r>
          </a:p>
          <a:p>
            <a:r>
              <a:rPr lang="pt-BR" dirty="0" smtClean="0"/>
              <a:t>Os pontos de controle deverão poder ser fornecidos por uma matriz de 4x4 até 20x20</a:t>
            </a:r>
          </a:p>
          <a:p>
            <a:pPr lvl="1"/>
            <a:r>
              <a:rPr lang="pt-BR" dirty="0" smtClean="0"/>
              <a:t>Implemente uma rotina de percurso da matriz de pontos de controle para plotar cada sub-matriz 4x4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317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7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19075"/>
            <a:ext cx="7143750" cy="641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413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7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19075"/>
            <a:ext cx="7143750" cy="641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79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566" name="Picture 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17" y="1114512"/>
            <a:ext cx="8460447" cy="5205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8499" name="Rectangle 3"/>
          <p:cNvSpPr>
            <a:spLocks noChangeArrowheads="1"/>
          </p:cNvSpPr>
          <p:nvPr/>
        </p:nvSpPr>
        <p:spPr bwMode="auto">
          <a:xfrm>
            <a:off x="53280" y="8756"/>
            <a:ext cx="8839200" cy="150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kumimoji="1" sz="3000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1pPr>
            <a:lvl2pPr marL="742950" indent="-285750">
              <a:spcBef>
                <a:spcPct val="40000"/>
              </a:spcBef>
              <a:buChar char="–"/>
              <a:defRPr kumimoji="1" sz="2600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9pPr>
          </a:lstStyle>
          <a:p>
            <a:pPr marL="0" indent="0">
              <a:buFontTx/>
              <a:buNone/>
            </a:pPr>
            <a:r>
              <a:rPr lang="en-US" altLang="pt-BR" sz="2900" dirty="0" err="1" smtClean="0">
                <a:solidFill>
                  <a:srgbClr val="FFFF99"/>
                </a:solidFill>
                <a:effectLst/>
              </a:rPr>
              <a:t>Relembrando</a:t>
            </a:r>
            <a:r>
              <a:rPr lang="en-US" altLang="pt-BR" sz="2900" dirty="0" smtClean="0">
                <a:solidFill>
                  <a:srgbClr val="FFFF99"/>
                </a:solidFill>
                <a:effectLst/>
              </a:rPr>
              <a:t>: </a:t>
            </a:r>
            <a:r>
              <a:rPr lang="en-US" altLang="pt-BR" sz="2900" dirty="0" err="1" smtClean="0">
                <a:solidFill>
                  <a:srgbClr val="FFFF99"/>
                </a:solidFill>
                <a:effectLst/>
              </a:rPr>
              <a:t>Conceitos</a:t>
            </a:r>
            <a:r>
              <a:rPr lang="en-US" altLang="pt-BR" sz="2900" dirty="0" smtClean="0">
                <a:solidFill>
                  <a:srgbClr val="FFFF99"/>
                </a:solidFill>
                <a:effectLst/>
              </a:rPr>
              <a:t> </a:t>
            </a:r>
            <a:r>
              <a:rPr lang="en-US" altLang="pt-BR" sz="2900" dirty="0" err="1">
                <a:solidFill>
                  <a:srgbClr val="FFFF99"/>
                </a:solidFill>
                <a:effectLst/>
              </a:rPr>
              <a:t>Básicos</a:t>
            </a:r>
            <a:r>
              <a:rPr lang="en-US" altLang="pt-BR" sz="2900" dirty="0">
                <a:solidFill>
                  <a:srgbClr val="FFFF99"/>
                </a:solidFill>
                <a:effectLst/>
              </a:rPr>
              <a:t> </a:t>
            </a:r>
            <a:r>
              <a:rPr lang="en-US" altLang="pt-BR" sz="2900" dirty="0" smtClean="0">
                <a:solidFill>
                  <a:srgbClr val="FFFF99"/>
                </a:solidFill>
                <a:effectLst/>
              </a:rPr>
              <a:t>de </a:t>
            </a:r>
            <a:r>
              <a:rPr lang="en-US" altLang="pt-BR" sz="2900" dirty="0" err="1" smtClean="0">
                <a:solidFill>
                  <a:srgbClr val="FFFF99"/>
                </a:solidFill>
                <a:effectLst/>
              </a:rPr>
              <a:t>Superfícies</a:t>
            </a:r>
            <a:r>
              <a:rPr lang="en-US" altLang="pt-BR" sz="2900" dirty="0" smtClean="0">
                <a:solidFill>
                  <a:srgbClr val="FFFF99"/>
                </a:solidFill>
                <a:effectLst/>
              </a:rPr>
              <a:t> </a:t>
            </a:r>
            <a:r>
              <a:rPr lang="en-US" altLang="pt-BR" sz="2900" dirty="0" err="1">
                <a:solidFill>
                  <a:srgbClr val="FFFF99"/>
                </a:solidFill>
                <a:effectLst/>
              </a:rPr>
              <a:t>Bicúbicas</a:t>
            </a:r>
            <a:endParaRPr lang="pt-BR" altLang="pt-BR" sz="2900" dirty="0">
              <a:solidFill>
                <a:srgbClr val="FFFF99"/>
              </a:solidFill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2578" y="3501008"/>
            <a:ext cx="24672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Forma geral de </a:t>
            </a:r>
            <a:br>
              <a:rPr lang="pt-BR" sz="2400" dirty="0" smtClean="0"/>
            </a:br>
            <a:r>
              <a:rPr lang="pt-BR" sz="2400" dirty="0" smtClean="0"/>
              <a:t>uma Bicúbica </a:t>
            </a:r>
            <a:r>
              <a:rPr lang="pt-BR" dirty="0" smtClean="0">
                <a:sym typeface="Wingdings"/>
              </a:rPr>
              <a:t>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7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19075"/>
            <a:ext cx="7143750" cy="641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487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8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19075"/>
            <a:ext cx="7143750" cy="641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93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8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19075"/>
            <a:ext cx="7143750" cy="641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895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8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19075"/>
            <a:ext cx="7143750" cy="641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499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19075"/>
            <a:ext cx="7143750" cy="641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40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9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19075"/>
            <a:ext cx="7143750" cy="641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945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9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19075"/>
            <a:ext cx="7143750" cy="641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235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9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19075"/>
            <a:ext cx="7143750" cy="641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415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755576" y="928688"/>
            <a:ext cx="7499350" cy="5079999"/>
          </a:xfrm>
          <a:prstGeom prst="rect">
            <a:avLst/>
          </a:prstGeom>
          <a:solidFill>
            <a:schemeClr val="bg1">
              <a:lumMod val="85000"/>
            </a:schemeClr>
          </a:solidFill>
          <a:ln w="38160">
            <a:solidFill>
              <a:srgbClr val="161645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en-US" sz="1400" dirty="0">
              <a:solidFill>
                <a:srgbClr val="000000"/>
              </a:solidFill>
              <a:effectLst/>
              <a:latin typeface="Arial" charset="0"/>
            </a:endParaRP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en-US" sz="1400" dirty="0">
              <a:solidFill>
                <a:srgbClr val="000000"/>
              </a:solidFill>
              <a:effectLst/>
              <a:latin typeface="Arial" charset="0"/>
            </a:endParaRP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en-US" sz="1400" dirty="0">
              <a:solidFill>
                <a:srgbClr val="000000"/>
              </a:solidFill>
              <a:effectLst/>
              <a:latin typeface="Arial" charset="0"/>
            </a:endParaRP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pt-BR" sz="1400" dirty="0">
              <a:solidFill>
                <a:srgbClr val="000000"/>
              </a:solidFill>
              <a:effectLst/>
              <a:latin typeface="Arial" charset="0"/>
            </a:endParaRP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pt-BR" sz="1400" dirty="0">
              <a:solidFill>
                <a:srgbClr val="000000"/>
              </a:solidFill>
              <a:effectLst/>
              <a:latin typeface="Arial" charset="0"/>
            </a:endParaRPr>
          </a:p>
          <a:p>
            <a:pPr marL="192088" indent="-190500" algn="ctr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600" dirty="0">
                <a:solidFill>
                  <a:srgbClr val="000000"/>
                </a:solidFill>
                <a:effectLst/>
                <a:latin typeface="Arial" charset="0"/>
              </a:rPr>
              <a:t>Atribuição-Uso Não-Comercial-Compartilhamento pela Licença 2.5 Brasil</a:t>
            </a:r>
          </a:p>
          <a:p>
            <a:pPr marL="192088" indent="-190500" algn="ctr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pt-BR" sz="1400" i="1" dirty="0">
              <a:solidFill>
                <a:srgbClr val="000000"/>
              </a:solidFill>
              <a:effectLst/>
              <a:latin typeface="Arial" charset="0"/>
            </a:endParaRP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i="1" dirty="0">
                <a:solidFill>
                  <a:srgbClr val="000000"/>
                </a:solidFill>
                <a:effectLst/>
                <a:latin typeface="Arial" charset="0"/>
              </a:rPr>
              <a:t>Você pode:</a:t>
            </a: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dirty="0">
                <a:solidFill>
                  <a:srgbClr val="000000"/>
                </a:solidFill>
                <a:effectLst/>
                <a:latin typeface="Arial" charset="0"/>
              </a:rPr>
              <a:t> - copiar, distribuir, exibir e executar a obra</a:t>
            </a: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dirty="0">
                <a:solidFill>
                  <a:srgbClr val="000000"/>
                </a:solidFill>
                <a:effectLst/>
                <a:latin typeface="Arial" charset="0"/>
              </a:rPr>
              <a:t> - criar obras derivadas</a:t>
            </a:r>
          </a:p>
          <a:p>
            <a:pPr lvl="1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pt-BR" sz="1400" i="1" dirty="0">
              <a:solidFill>
                <a:srgbClr val="000000"/>
              </a:solidFill>
              <a:effectLst/>
              <a:latin typeface="Arial" charset="0"/>
            </a:endParaRPr>
          </a:p>
          <a:p>
            <a:pPr marL="192088" indent="-190500" algn="just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i="1" dirty="0">
                <a:solidFill>
                  <a:srgbClr val="000000"/>
                </a:solidFill>
                <a:effectLst/>
                <a:latin typeface="Arial" charset="0"/>
              </a:rPr>
              <a:t>Sob as seguintes condições:</a:t>
            </a:r>
          </a:p>
          <a:p>
            <a:pPr marL="192088" indent="-190500" algn="just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dirty="0">
                <a:solidFill>
                  <a:srgbClr val="000000"/>
                </a:solidFill>
                <a:effectLst/>
                <a:latin typeface="Arial" charset="0"/>
              </a:rPr>
              <a:t>Atribuição — Você deve dar crédito ao autor original, da forma especificada pelo autor ou licenciante. </a:t>
            </a:r>
          </a:p>
          <a:p>
            <a:pPr marL="192088" indent="-190500" algn="just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dirty="0">
                <a:solidFill>
                  <a:srgbClr val="000000"/>
                </a:solidFill>
                <a:effectLst/>
                <a:latin typeface="Arial" charset="0"/>
              </a:rPr>
              <a:t>Uso Não-Comercial — Você não pode utilizar esta obra com finalidades comerciais. </a:t>
            </a:r>
          </a:p>
          <a:p>
            <a:pPr marL="192088" indent="-190500" algn="just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dirty="0">
                <a:solidFill>
                  <a:srgbClr val="000000"/>
                </a:solidFill>
                <a:effectLst/>
                <a:latin typeface="Arial" charset="0"/>
              </a:rPr>
              <a:t>Compartilhamento pela mesma Licença — Se você alterar, transformar, ou criar outra obra com base nesta, você somente poderá distribuir a obra resultante sob uma licença idêntica a esta.</a:t>
            </a:r>
          </a:p>
          <a:p>
            <a:pPr marL="192088" indent="-190500" algn="just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pt-BR" sz="1400" dirty="0">
              <a:solidFill>
                <a:srgbClr val="000000"/>
              </a:solidFill>
              <a:effectLst/>
              <a:latin typeface="Arial" charset="0"/>
            </a:endParaRPr>
          </a:p>
          <a:p>
            <a:pPr marL="192088" indent="-190500" algn="just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dirty="0">
                <a:solidFill>
                  <a:srgbClr val="000000"/>
                </a:solidFill>
                <a:effectLst/>
                <a:latin typeface="Arial" charset="0"/>
              </a:rPr>
              <a:t>Para ver uma cópia desta licença, visite http://creativecommons.org/licenses/by-nc-sa/2.5/br/  ou mande uma carta para Creative Commons, 171 Second Street, Suite 300, San Francisco, California, 94105, USA.</a:t>
            </a: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pt-BR" sz="1400" dirty="0"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28677" name="Picture 5" descr="D:\Aulas\Estruturas\2020.1\cc.logo.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367" y="1052736"/>
            <a:ext cx="2699767" cy="87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9145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Aulas\Estruturas\PPTs 2020\vertical_sigla_PB_fundo_vazado-azul-insatura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4664"/>
            <a:ext cx="4358225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74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idx="1"/>
          </p:nvPr>
        </p:nvSpPr>
        <p:spPr>
          <a:xfrm>
            <a:off x="143372" y="1268760"/>
            <a:ext cx="8915400" cy="4263752"/>
          </a:xfrm>
        </p:spPr>
        <p:txBody>
          <a:bodyPr/>
          <a:lstStyle/>
          <a:p>
            <a:pPr marL="292100" indent="-292100">
              <a:spcBef>
                <a:spcPts val="1000"/>
              </a:spcBef>
            </a:pPr>
            <a:r>
              <a:rPr kumimoji="0" lang="pt-BR" altLang="pt-BR" sz="2800" dirty="0">
                <a:effectLst/>
              </a:rPr>
              <a:t>Se reescrevermos a eq. anterior de forma separada para cada coordenada x,y e z, teremos a </a:t>
            </a:r>
            <a:r>
              <a:rPr kumimoji="0" lang="pt-BR" altLang="pt-BR" sz="2800" b="1" dirty="0">
                <a:solidFill>
                  <a:srgbClr val="FFFF99"/>
                </a:solidFill>
                <a:effectLst/>
              </a:rPr>
              <a:t>forma geral</a:t>
            </a:r>
            <a:r>
              <a:rPr kumimoji="0" lang="pt-BR" altLang="pt-BR" sz="2800" dirty="0">
                <a:effectLst/>
              </a:rPr>
              <a:t> de uma superfície bicúbica:</a:t>
            </a:r>
          </a:p>
          <a:p>
            <a:pPr marL="292100" indent="-292100"/>
            <a:endParaRPr lang="pt-BR" altLang="pt-BR" sz="26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3372" y="173856"/>
            <a:ext cx="8839200" cy="150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kumimoji="1" sz="3000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1pPr>
            <a:lvl2pPr marL="742950" indent="-285750">
              <a:spcBef>
                <a:spcPct val="40000"/>
              </a:spcBef>
              <a:buChar char="–"/>
              <a:defRPr kumimoji="1" sz="2600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9pPr>
          </a:lstStyle>
          <a:p>
            <a:pPr marL="0" indent="0">
              <a:buFontTx/>
              <a:buNone/>
            </a:pPr>
            <a:r>
              <a:rPr lang="en-US" altLang="pt-BR" sz="2900" dirty="0" err="1" smtClean="0">
                <a:solidFill>
                  <a:srgbClr val="FFFF99"/>
                </a:solidFill>
                <a:effectLst/>
              </a:rPr>
              <a:t>Relembrando</a:t>
            </a:r>
            <a:r>
              <a:rPr lang="en-US" altLang="pt-BR" sz="2900" dirty="0" smtClean="0">
                <a:solidFill>
                  <a:srgbClr val="FFFF99"/>
                </a:solidFill>
                <a:effectLst/>
              </a:rPr>
              <a:t>: </a:t>
            </a:r>
            <a:r>
              <a:rPr lang="en-US" altLang="pt-BR" sz="2900" dirty="0" err="1" smtClean="0">
                <a:solidFill>
                  <a:srgbClr val="FFFF99"/>
                </a:solidFill>
                <a:effectLst/>
              </a:rPr>
              <a:t>Conceitos</a:t>
            </a:r>
            <a:r>
              <a:rPr lang="en-US" altLang="pt-BR" sz="2900" dirty="0" smtClean="0">
                <a:solidFill>
                  <a:srgbClr val="FFFF99"/>
                </a:solidFill>
                <a:effectLst/>
              </a:rPr>
              <a:t> </a:t>
            </a:r>
            <a:r>
              <a:rPr lang="en-US" altLang="pt-BR" sz="2900" dirty="0" err="1">
                <a:solidFill>
                  <a:srgbClr val="FFFF99"/>
                </a:solidFill>
                <a:effectLst/>
              </a:rPr>
              <a:t>Básicos</a:t>
            </a:r>
            <a:r>
              <a:rPr lang="en-US" altLang="pt-BR" sz="2900" dirty="0">
                <a:solidFill>
                  <a:srgbClr val="FFFF99"/>
                </a:solidFill>
                <a:effectLst/>
              </a:rPr>
              <a:t> </a:t>
            </a:r>
            <a:r>
              <a:rPr lang="en-US" altLang="pt-BR" sz="2900" dirty="0" smtClean="0">
                <a:solidFill>
                  <a:srgbClr val="FFFF99"/>
                </a:solidFill>
                <a:effectLst/>
              </a:rPr>
              <a:t>de </a:t>
            </a:r>
            <a:r>
              <a:rPr lang="en-US" altLang="pt-BR" sz="2900" dirty="0" err="1" smtClean="0">
                <a:solidFill>
                  <a:srgbClr val="FFFF99"/>
                </a:solidFill>
                <a:effectLst/>
              </a:rPr>
              <a:t>Superfícies</a:t>
            </a:r>
            <a:r>
              <a:rPr lang="en-US" altLang="pt-BR" sz="2900" dirty="0" smtClean="0">
                <a:solidFill>
                  <a:srgbClr val="FFFF99"/>
                </a:solidFill>
                <a:effectLst/>
              </a:rPr>
              <a:t> </a:t>
            </a:r>
            <a:r>
              <a:rPr lang="en-US" altLang="pt-BR" sz="2900" dirty="0" err="1">
                <a:solidFill>
                  <a:srgbClr val="FFFF99"/>
                </a:solidFill>
                <a:effectLst/>
              </a:rPr>
              <a:t>Bicúbicas</a:t>
            </a:r>
            <a:endParaRPr lang="pt-BR" altLang="pt-BR" sz="2900" dirty="0">
              <a:solidFill>
                <a:srgbClr val="FFFF99"/>
              </a:solidFill>
              <a:effectLst/>
            </a:endParaRPr>
          </a:p>
        </p:txBody>
      </p:sp>
      <p:pic>
        <p:nvPicPr>
          <p:cNvPr id="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12976"/>
            <a:ext cx="8919908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accent2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892480" cy="4547592"/>
          </a:xfrm>
        </p:spPr>
        <p:txBody>
          <a:bodyPr/>
          <a:lstStyle/>
          <a:p>
            <a:r>
              <a:rPr lang="pt-BR" sz="2400" dirty="0" smtClean="0">
                <a:latin typeface="Swis721 Ex BT" pitchFamily="34" charset="0"/>
              </a:rPr>
              <a:t>Forward differences são calculadas como somas de derivadas.</a:t>
            </a:r>
          </a:p>
          <a:p>
            <a:r>
              <a:rPr lang="pt-BR" sz="2400" dirty="0" smtClean="0">
                <a:latin typeface="Swis721 Ex BT" pitchFamily="34" charset="0"/>
              </a:rPr>
              <a:t>A fórmula </a:t>
            </a:r>
            <a:r>
              <a:rPr lang="pt-BR" sz="2400" dirty="0" smtClean="0">
                <a:latin typeface="Swis721 Ex BT" pitchFamily="34" charset="0"/>
              </a:rPr>
              <a:t>4.38 </a:t>
            </a:r>
            <a:r>
              <a:rPr lang="pt-BR" sz="2400" dirty="0" smtClean="0">
                <a:latin typeface="Swis721 Ex BT" pitchFamily="34" charset="0"/>
              </a:rPr>
              <a:t>nos dá as condições iniciais de uma curva, que representam a taxa de variação quando </a:t>
            </a:r>
            <a:r>
              <a:rPr lang="pt-BR" sz="2400" i="1" dirty="0" smtClean="0">
                <a:latin typeface="Swis721 Ex BT" pitchFamily="34" charset="0"/>
              </a:rPr>
              <a:t>t</a:t>
            </a:r>
            <a:r>
              <a:rPr lang="pt-BR" sz="2400" dirty="0" smtClean="0">
                <a:latin typeface="Swis721 Ex BT" pitchFamily="34" charset="0"/>
              </a:rPr>
              <a:t> = 0:</a:t>
            </a:r>
            <a:endParaRPr lang="pt-BR" sz="2400" dirty="0">
              <a:latin typeface="Swis721 Ex BT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3372" y="8756"/>
            <a:ext cx="8839200" cy="150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kumimoji="1" sz="3000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1pPr>
            <a:lvl2pPr marL="742950" indent="-285750">
              <a:spcBef>
                <a:spcPct val="40000"/>
              </a:spcBef>
              <a:buChar char="–"/>
              <a:defRPr kumimoji="1" sz="2600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9pPr>
          </a:lstStyle>
          <a:p>
            <a:pPr marL="0" indent="0">
              <a:buFontTx/>
              <a:buNone/>
            </a:pPr>
            <a:r>
              <a:rPr lang="en-US" altLang="pt-BR" sz="2900" dirty="0" err="1" smtClean="0">
                <a:solidFill>
                  <a:srgbClr val="FFFF99"/>
                </a:solidFill>
                <a:effectLst/>
              </a:rPr>
              <a:t>Relembrando</a:t>
            </a:r>
            <a:r>
              <a:rPr lang="en-US" altLang="pt-BR" sz="2900" dirty="0" smtClean="0">
                <a:solidFill>
                  <a:srgbClr val="FFFF99"/>
                </a:solidFill>
                <a:effectLst/>
              </a:rPr>
              <a:t>: </a:t>
            </a:r>
            <a:r>
              <a:rPr lang="en-US" altLang="pt-BR" sz="2900" dirty="0" smtClean="0">
                <a:solidFill>
                  <a:srgbClr val="FFFF99"/>
                </a:solidFill>
                <a:effectLst/>
              </a:rPr>
              <a:t>Forward Differences </a:t>
            </a:r>
            <a:r>
              <a:rPr lang="en-US" altLang="pt-BR" sz="2900" dirty="0" err="1" smtClean="0">
                <a:solidFill>
                  <a:srgbClr val="FFFF99"/>
                </a:solidFill>
                <a:effectLst/>
              </a:rPr>
              <a:t>para</a:t>
            </a:r>
            <a:r>
              <a:rPr lang="en-US" altLang="pt-BR" sz="2900" dirty="0" smtClean="0">
                <a:solidFill>
                  <a:srgbClr val="FFFF99"/>
                </a:solidFill>
                <a:effectLst/>
              </a:rPr>
              <a:t> </a:t>
            </a:r>
            <a:r>
              <a:rPr lang="en-US" altLang="pt-BR" sz="2900" dirty="0" err="1" smtClean="0">
                <a:solidFill>
                  <a:srgbClr val="FFFF99"/>
                </a:solidFill>
                <a:effectLst/>
              </a:rPr>
              <a:t>Curvas</a:t>
            </a:r>
            <a:r>
              <a:rPr lang="en-US" altLang="pt-BR" sz="2900" dirty="0" smtClean="0">
                <a:solidFill>
                  <a:srgbClr val="FFFF99"/>
                </a:solidFill>
                <a:effectLst/>
              </a:rPr>
              <a:t> </a:t>
            </a:r>
            <a:r>
              <a:rPr lang="en-US" altLang="pt-BR" sz="2900" dirty="0" err="1" smtClean="0">
                <a:solidFill>
                  <a:srgbClr val="FFFF99"/>
                </a:solidFill>
                <a:effectLst/>
              </a:rPr>
              <a:t>Cúbicas</a:t>
            </a:r>
            <a:endParaRPr lang="pt-BR" altLang="pt-BR" sz="2900" dirty="0">
              <a:solidFill>
                <a:srgbClr val="FFFF99"/>
              </a:solidFill>
              <a:effectLst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047" y="3306543"/>
            <a:ext cx="6473849" cy="3362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35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637911" cy="4705350"/>
          </a:xfrm>
        </p:spPr>
        <p:txBody>
          <a:bodyPr/>
          <a:lstStyle/>
          <a:p>
            <a:r>
              <a:rPr lang="pt-BR" sz="2400" dirty="0" smtClean="0"/>
              <a:t>A fórmula </a:t>
            </a:r>
            <a:r>
              <a:rPr lang="pt-BR" sz="2400" dirty="0" smtClean="0"/>
              <a:t>4.39 </a:t>
            </a:r>
            <a:r>
              <a:rPr lang="pt-BR" sz="2400" dirty="0" smtClean="0"/>
              <a:t>reescreve as condições iniciais como uma multiplicação matricial entre os coeficientes C e a matriz E(</a:t>
            </a:r>
            <a:r>
              <a:rPr lang="el-GR" sz="2000" dirty="0" smtClean="0"/>
              <a:t>δ</a:t>
            </a:r>
            <a:r>
              <a:rPr lang="pt-BR" sz="2000" baseline="-25000" dirty="0" smtClean="0"/>
              <a:t>t</a:t>
            </a:r>
            <a:r>
              <a:rPr lang="pt-BR" sz="2400" dirty="0" smtClean="0"/>
              <a:t>), que representa a taxa de variação quando t = 0:</a:t>
            </a:r>
            <a:endParaRPr lang="pt-BR" sz="24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3372" y="44624"/>
            <a:ext cx="8839200" cy="150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kumimoji="1" sz="3000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1pPr>
            <a:lvl2pPr marL="742950" indent="-285750">
              <a:spcBef>
                <a:spcPct val="40000"/>
              </a:spcBef>
              <a:buChar char="–"/>
              <a:defRPr kumimoji="1" sz="2600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9pPr>
          </a:lstStyle>
          <a:p>
            <a:pPr marL="0" indent="0">
              <a:buFontTx/>
              <a:buNone/>
            </a:pPr>
            <a:r>
              <a:rPr lang="en-US" altLang="pt-BR" sz="2900" dirty="0" err="1" smtClean="0">
                <a:solidFill>
                  <a:srgbClr val="FFFF99"/>
                </a:solidFill>
                <a:effectLst/>
              </a:rPr>
              <a:t>Relembrando</a:t>
            </a:r>
            <a:r>
              <a:rPr lang="en-US" altLang="pt-BR" sz="2900" dirty="0" smtClean="0">
                <a:solidFill>
                  <a:srgbClr val="FFFF99"/>
                </a:solidFill>
                <a:effectLst/>
              </a:rPr>
              <a:t>: </a:t>
            </a:r>
            <a:r>
              <a:rPr lang="en-US" altLang="pt-BR" sz="2900" dirty="0" smtClean="0">
                <a:solidFill>
                  <a:srgbClr val="FFFF99"/>
                </a:solidFill>
                <a:effectLst/>
              </a:rPr>
              <a:t>Forward Differences </a:t>
            </a:r>
            <a:r>
              <a:rPr lang="en-US" altLang="pt-BR" sz="2900" dirty="0" err="1" smtClean="0">
                <a:solidFill>
                  <a:srgbClr val="FFFF99"/>
                </a:solidFill>
                <a:effectLst/>
              </a:rPr>
              <a:t>para</a:t>
            </a:r>
            <a:r>
              <a:rPr lang="en-US" altLang="pt-BR" sz="2900" dirty="0" smtClean="0">
                <a:solidFill>
                  <a:srgbClr val="FFFF99"/>
                </a:solidFill>
                <a:effectLst/>
              </a:rPr>
              <a:t> </a:t>
            </a:r>
            <a:r>
              <a:rPr lang="en-US" altLang="pt-BR" sz="2900" dirty="0" err="1" smtClean="0">
                <a:solidFill>
                  <a:srgbClr val="FFFF99"/>
                </a:solidFill>
                <a:effectLst/>
              </a:rPr>
              <a:t>Curvas</a:t>
            </a:r>
            <a:r>
              <a:rPr lang="en-US" altLang="pt-BR" sz="2900" dirty="0" smtClean="0">
                <a:solidFill>
                  <a:srgbClr val="FFFF99"/>
                </a:solidFill>
                <a:effectLst/>
              </a:rPr>
              <a:t> </a:t>
            </a:r>
            <a:r>
              <a:rPr lang="en-US" altLang="pt-BR" sz="2900" dirty="0" err="1" smtClean="0">
                <a:solidFill>
                  <a:srgbClr val="FFFF99"/>
                </a:solidFill>
                <a:effectLst/>
              </a:rPr>
              <a:t>Cúbicas</a:t>
            </a:r>
            <a:endParaRPr lang="pt-BR" altLang="pt-BR" sz="2900" dirty="0">
              <a:solidFill>
                <a:srgbClr val="FFFF99"/>
              </a:solidFill>
              <a:effectLst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45" y="3009106"/>
            <a:ext cx="9182568" cy="3804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49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0" y="1196752"/>
            <a:ext cx="8810972" cy="4475584"/>
          </a:xfrm>
        </p:spPr>
        <p:txBody>
          <a:bodyPr/>
          <a:lstStyle/>
          <a:p>
            <a:r>
              <a:rPr lang="pt-BR" sz="2400" dirty="0" smtClean="0"/>
              <a:t>A matriz E(</a:t>
            </a:r>
            <a:r>
              <a:rPr lang="el-GR" sz="2000" dirty="0" smtClean="0"/>
              <a:t>δ</a:t>
            </a:r>
            <a:r>
              <a:rPr lang="pt-BR" sz="2400" dirty="0" smtClean="0"/>
              <a:t>) temos: São as derivadas para t= 0.</a:t>
            </a:r>
          </a:p>
          <a:p>
            <a:r>
              <a:rPr lang="pt-BR" sz="2400" dirty="0" smtClean="0"/>
              <a:t>Temos de achar a matriz dos coeficientes C. Calculamos através de C = M . G: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929605"/>
              </p:ext>
            </p:extLst>
          </p:nvPr>
        </p:nvGraphicFramePr>
        <p:xfrm>
          <a:off x="2123728" y="2975181"/>
          <a:ext cx="6768752" cy="3445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52" name="Equation" r:id="rId3" imgW="2743200" imgH="1396800" progId="Equation.3">
                  <p:embed/>
                </p:oleObj>
              </mc:Choice>
              <mc:Fallback>
                <p:oleObj name="Equation" r:id="rId3" imgW="2743200" imgH="1396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975181"/>
                        <a:ext cx="6768752" cy="34455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3372" y="173856"/>
            <a:ext cx="8839200" cy="150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kumimoji="1" sz="3000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1pPr>
            <a:lvl2pPr marL="742950" indent="-285750">
              <a:spcBef>
                <a:spcPct val="40000"/>
              </a:spcBef>
              <a:buChar char="–"/>
              <a:defRPr kumimoji="1" sz="2600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har char="•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 pitchFamily="34" charset="0"/>
              </a:defRPr>
            </a:lvl9pPr>
          </a:lstStyle>
          <a:p>
            <a:pPr marL="0" indent="0">
              <a:buFontTx/>
              <a:buNone/>
            </a:pPr>
            <a:r>
              <a:rPr lang="en-US" altLang="pt-BR" sz="2900" dirty="0" err="1" smtClean="0">
                <a:solidFill>
                  <a:srgbClr val="FFFF99"/>
                </a:solidFill>
                <a:effectLst/>
              </a:rPr>
              <a:t>Relembrando</a:t>
            </a:r>
            <a:r>
              <a:rPr lang="en-US" altLang="pt-BR" sz="2900" dirty="0" smtClean="0">
                <a:solidFill>
                  <a:srgbClr val="FFFF99"/>
                </a:solidFill>
                <a:effectLst/>
              </a:rPr>
              <a:t>: </a:t>
            </a:r>
            <a:r>
              <a:rPr lang="en-US" altLang="pt-BR" sz="2900" dirty="0" smtClean="0">
                <a:solidFill>
                  <a:srgbClr val="FFFF99"/>
                </a:solidFill>
                <a:effectLst/>
              </a:rPr>
              <a:t>Forward Differences </a:t>
            </a:r>
            <a:r>
              <a:rPr lang="en-US" altLang="pt-BR" sz="2900" dirty="0" err="1" smtClean="0">
                <a:solidFill>
                  <a:srgbClr val="FFFF99"/>
                </a:solidFill>
                <a:effectLst/>
              </a:rPr>
              <a:t>para</a:t>
            </a:r>
            <a:r>
              <a:rPr lang="en-US" altLang="pt-BR" sz="2900" dirty="0" smtClean="0">
                <a:solidFill>
                  <a:srgbClr val="FFFF99"/>
                </a:solidFill>
                <a:effectLst/>
              </a:rPr>
              <a:t> </a:t>
            </a:r>
            <a:r>
              <a:rPr lang="en-US" altLang="pt-BR" sz="2900" dirty="0" err="1" smtClean="0">
                <a:solidFill>
                  <a:srgbClr val="FFFF99"/>
                </a:solidFill>
                <a:effectLst/>
              </a:rPr>
              <a:t>Curvas</a:t>
            </a:r>
            <a:r>
              <a:rPr lang="en-US" altLang="pt-BR" sz="2900" dirty="0" smtClean="0">
                <a:solidFill>
                  <a:srgbClr val="FFFF99"/>
                </a:solidFill>
                <a:effectLst/>
              </a:rPr>
              <a:t> </a:t>
            </a:r>
            <a:r>
              <a:rPr lang="en-US" altLang="pt-BR" sz="2900" dirty="0" err="1" smtClean="0">
                <a:solidFill>
                  <a:srgbClr val="FFFF99"/>
                </a:solidFill>
                <a:effectLst/>
              </a:rPr>
              <a:t>Cúbicas</a:t>
            </a:r>
            <a:endParaRPr lang="pt-BR" altLang="pt-BR" sz="2900" dirty="0">
              <a:solidFill>
                <a:srgbClr val="FFFF9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334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37910" cy="793750"/>
          </a:xfrm>
        </p:spPr>
        <p:txBody>
          <a:bodyPr/>
          <a:lstStyle/>
          <a:p>
            <a:r>
              <a:rPr lang="en-US" altLang="pt-BR" sz="2800" dirty="0" smtClean="0">
                <a:solidFill>
                  <a:srgbClr val="FFFF99"/>
                </a:solidFill>
                <a:effectLst/>
              </a:rPr>
              <a:t>Forward </a:t>
            </a:r>
            <a:r>
              <a:rPr lang="en-US" altLang="pt-BR" sz="2800" dirty="0" smtClean="0">
                <a:solidFill>
                  <a:srgbClr val="FFFF99"/>
                </a:solidFill>
                <a:effectLst/>
              </a:rPr>
              <a:t>Differences para </a:t>
            </a:r>
            <a:r>
              <a:rPr lang="en-US" altLang="pt-BR" sz="2800" dirty="0" err="1" smtClean="0">
                <a:solidFill>
                  <a:srgbClr val="FFFF99"/>
                </a:solidFill>
                <a:effectLst/>
              </a:rPr>
              <a:t>Superfícies</a:t>
            </a:r>
            <a:r>
              <a:rPr lang="pt-BR" altLang="pt-BR" sz="2800" dirty="0" smtClean="0">
                <a:solidFill>
                  <a:srgbClr val="FFFF99"/>
                </a:solidFill>
                <a:effectLst/>
              </a:rPr>
              <a:t/>
            </a:r>
            <a:br>
              <a:rPr lang="pt-BR" altLang="pt-BR" sz="2800" dirty="0" smtClean="0">
                <a:solidFill>
                  <a:srgbClr val="FFFF99"/>
                </a:solidFill>
                <a:effectLst/>
              </a:rPr>
            </a:br>
            <a:endParaRPr lang="pt-B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382000" cy="4475584"/>
          </a:xfrm>
        </p:spPr>
        <p:txBody>
          <a:bodyPr/>
          <a:lstStyle/>
          <a:p>
            <a:r>
              <a:rPr lang="pt-BR" sz="2400" dirty="0" smtClean="0"/>
              <a:t>Fórmula geral (ex. Bézier):</a:t>
            </a:r>
          </a:p>
          <a:p>
            <a:endParaRPr lang="pt-BR" sz="24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pt-BR" sz="2400" dirty="0" smtClean="0">
              <a:solidFill>
                <a:srgbClr val="FFC00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849167"/>
              </p:ext>
            </p:extLst>
          </p:nvPr>
        </p:nvGraphicFramePr>
        <p:xfrm>
          <a:off x="1259632" y="2420888"/>
          <a:ext cx="6455799" cy="363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08" name="Equation" r:id="rId3" imgW="1714320" imgH="965160" progId="Equation.3">
                  <p:embed/>
                </p:oleObj>
              </mc:Choice>
              <mc:Fallback>
                <p:oleObj name="Equation" r:id="rId3" imgW="1714320" imgH="965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420888"/>
                        <a:ext cx="6455799" cy="3632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971600" y="2276872"/>
            <a:ext cx="6840760" cy="122413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17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382000" cy="4475584"/>
          </a:xfrm>
        </p:spPr>
        <p:txBody>
          <a:bodyPr/>
          <a:lstStyle/>
          <a:p>
            <a:endParaRPr lang="pt-BR" sz="2400" dirty="0" smtClean="0"/>
          </a:p>
          <a:p>
            <a:r>
              <a:rPr lang="pt-BR" sz="2400" dirty="0" smtClean="0"/>
              <a:t>Podemos reescrever </a:t>
            </a:r>
            <a:br>
              <a:rPr lang="pt-BR" sz="2400" dirty="0" smtClean="0"/>
            </a:br>
            <a:r>
              <a:rPr lang="pt-BR" sz="2400" dirty="0" smtClean="0"/>
              <a:t>(ex. Bézier):</a:t>
            </a:r>
          </a:p>
          <a:p>
            <a:endParaRPr lang="pt-BR" sz="2400" dirty="0" smtClean="0"/>
          </a:p>
          <a:p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Com isso calculamos</a:t>
            </a:r>
            <a:b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os coeficientes da</a:t>
            </a:r>
            <a:b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superfície!</a:t>
            </a:r>
            <a:endParaRPr lang="pt-BR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pt-BR" sz="2400" dirty="0" smtClean="0">
              <a:solidFill>
                <a:srgbClr val="FFC00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786744"/>
              </p:ext>
            </p:extLst>
          </p:nvPr>
        </p:nvGraphicFramePr>
        <p:xfrm>
          <a:off x="4427984" y="1556792"/>
          <a:ext cx="3467596" cy="48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30" name="Equation" r:id="rId3" imgW="1231560" imgH="1726920" progId="Equation.3">
                  <p:embed/>
                </p:oleObj>
              </mc:Choice>
              <mc:Fallback>
                <p:oleObj name="Equation" r:id="rId3" imgW="1231560" imgH="1726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1556792"/>
                        <a:ext cx="3467596" cy="48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37910" cy="793750"/>
          </a:xfrm>
        </p:spPr>
        <p:txBody>
          <a:bodyPr/>
          <a:lstStyle/>
          <a:p>
            <a:r>
              <a:rPr lang="en-US" altLang="pt-BR" sz="2800" dirty="0" smtClean="0">
                <a:solidFill>
                  <a:srgbClr val="FFFF99"/>
                </a:solidFill>
                <a:effectLst/>
              </a:rPr>
              <a:t>Forward </a:t>
            </a:r>
            <a:r>
              <a:rPr lang="en-US" altLang="pt-BR" sz="2800" dirty="0" smtClean="0">
                <a:solidFill>
                  <a:srgbClr val="FFFF99"/>
                </a:solidFill>
                <a:effectLst/>
              </a:rPr>
              <a:t>Differences para </a:t>
            </a:r>
            <a:r>
              <a:rPr lang="en-US" altLang="pt-BR" sz="2800" dirty="0" err="1" smtClean="0">
                <a:solidFill>
                  <a:srgbClr val="FFFF99"/>
                </a:solidFill>
                <a:effectLst/>
              </a:rPr>
              <a:t>Superfícies</a:t>
            </a:r>
            <a:r>
              <a:rPr lang="pt-BR" altLang="pt-BR" sz="2800" dirty="0" smtClean="0">
                <a:solidFill>
                  <a:srgbClr val="FFFF99"/>
                </a:solidFill>
                <a:effectLst/>
              </a:rPr>
              <a:t/>
            </a:r>
            <a:br>
              <a:rPr lang="pt-BR" altLang="pt-BR" sz="2800" dirty="0" smtClean="0">
                <a:solidFill>
                  <a:srgbClr val="FFFF99"/>
                </a:solidFill>
                <a:effectLst/>
              </a:rPr>
            </a:br>
            <a:endParaRPr lang="pt-BR" sz="28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283968" y="4221088"/>
            <a:ext cx="3672408" cy="86409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50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2_Tema do Office">
  <a:themeElements>
    <a:clrScheme name="Custom 1">
      <a:dk1>
        <a:srgbClr val="969696"/>
      </a:dk1>
      <a:lt1>
        <a:srgbClr val="FFFFFF"/>
      </a:lt1>
      <a:dk2>
        <a:srgbClr val="000000"/>
      </a:dk2>
      <a:lt2>
        <a:srgbClr val="FFFFFF"/>
      </a:lt2>
      <a:accent1>
        <a:srgbClr val="CC9900"/>
      </a:accent1>
      <a:accent2>
        <a:srgbClr val="FF5050"/>
      </a:accent2>
      <a:accent3>
        <a:srgbClr val="AAAAAA"/>
      </a:accent3>
      <a:accent4>
        <a:srgbClr val="DADADA"/>
      </a:accent4>
      <a:accent5>
        <a:srgbClr val="E2CAAA"/>
      </a:accent5>
      <a:accent6>
        <a:srgbClr val="E74848"/>
      </a:accent6>
      <a:hlink>
        <a:srgbClr val="FFD147"/>
      </a:hlink>
      <a:folHlink>
        <a:srgbClr val="FFE084"/>
      </a:folHlink>
    </a:clrScheme>
    <a:fontScheme name="Tema do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4635</TotalTime>
  <Words>988</Words>
  <Application>Microsoft Office PowerPoint</Application>
  <PresentationFormat>On-screen Show (4:3)</PresentationFormat>
  <Paragraphs>183</Paragraphs>
  <Slides>39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Arial</vt:lpstr>
      <vt:lpstr>Swis721 Ex BT</vt:lpstr>
      <vt:lpstr>Swis721 Blk BT</vt:lpstr>
      <vt:lpstr>Swis721 BlkCn BT</vt:lpstr>
      <vt:lpstr>Symbol</vt:lpstr>
      <vt:lpstr>Tahoma</vt:lpstr>
      <vt:lpstr>Times New Roman</vt:lpstr>
      <vt:lpstr>Courier New</vt:lpstr>
      <vt:lpstr>Wingdings</vt:lpstr>
      <vt:lpstr>Cambria Math</vt:lpstr>
      <vt:lpstr>2_Tema do Office</vt:lpstr>
      <vt:lpstr>Equation</vt:lpstr>
      <vt:lpstr>Computação Gráfica     Aula 9.2:  Desenhando Superfícies Curvas Bicúbicas com Diferenças Adiante  Prof. Dr. rer.nat. Aldo von Wangenheim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Forward Differences para Superfícies </vt:lpstr>
      <vt:lpstr>Forward Differences para Superfícies </vt:lpstr>
      <vt:lpstr>Forward Differences para Superfícies </vt:lpstr>
      <vt:lpstr>Forward Differences para Superfícies </vt:lpstr>
      <vt:lpstr>7.8. Forward Differences para Superfícies </vt:lpstr>
      <vt:lpstr>Forward Differences para Superfícies </vt:lpstr>
      <vt:lpstr>Forward Differences para Superfícies </vt:lpstr>
      <vt:lpstr>Forward Differences para Superfícies </vt:lpstr>
      <vt:lpstr>PowerPoint Presentation</vt:lpstr>
      <vt:lpstr>PowerPoint Presentation</vt:lpstr>
      <vt:lpstr>Algoritmo Forward Differences para Superfícies</vt:lpstr>
      <vt:lpstr>Algoritmo Forward Differences para Superfícies</vt:lpstr>
      <vt:lpstr>Algoritmo Forward Differences para Superfícies</vt:lpstr>
      <vt:lpstr>Algoritmo Forward Differences para Superfícies</vt:lpstr>
      <vt:lpstr>Algoritmo Forward Differences para Superfícies</vt:lpstr>
      <vt:lpstr>Algoritmo Forward Differences para Superfícies</vt:lpstr>
      <vt:lpstr>Algoritmo Forward Differences para Superfícies</vt:lpstr>
      <vt:lpstr>Algoritmo Forward Differences para Superfícies</vt:lpstr>
      <vt:lpstr>Algoritmo Forward Differences para Superfícies</vt:lpstr>
      <vt:lpstr>Trabalho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Integração de Gerência e Análise Informatizada de Imagens em Sistemas de Informatização Hospitalar  Prof. Dr. rer.nat. Aldo von Wangenheim</dc:title>
  <dc:creator>Prof. Dr. rer. nat. Aldo v. Wangenheim</dc:creator>
  <cp:lastModifiedBy>awangenh</cp:lastModifiedBy>
  <cp:revision>754</cp:revision>
  <dcterms:created xsi:type="dcterms:W3CDTF">1998-08-26T23:05:24Z</dcterms:created>
  <dcterms:modified xsi:type="dcterms:W3CDTF">2020-10-07T19:17:39Z</dcterms:modified>
</cp:coreProperties>
</file>