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jpeg" ContentType="image/jpe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2.jpeg" ContentType="image/jpeg"/>
  <Override PartName="/ppt/media/image23.jpeg" ContentType="image/jpeg"/>
  <Override PartName="/ppt/media/image3.jpeg" ContentType="image/jpeg"/>
  <Override PartName="/ppt/media/image1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3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Click to move the slide</a:t>
            </a: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1B65A11-645F-4D17-BDBC-A2949D29253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Num" idx="6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42B7C4E-C625-4ED6-824D-21E8E8A2DA73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Num" idx="15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B91691E-5A86-4141-B89C-53187D08E51B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Num" idx="16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65FDF53-70B9-4DB3-97E2-E153B330653B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Num" idx="17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9FAD804-DAE5-42C4-B141-CF669D288631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Num" idx="18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0602968-A7D7-4D5A-9B25-86CB325B56D6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Num" idx="19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9740712-23CD-4D67-A07B-8EAEEAB3ACDA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Num" idx="20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A0524C7B-5C66-4064-A773-039E39DA77B5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Num" idx="21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B3F4122-301F-4AF2-81BD-B20402A30446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Num" idx="22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63972FC-286D-43DC-8D52-404B90109798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Num" idx="23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DCF55C49-6ED1-4C61-8DA3-E34FCA320E6C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Num" idx="7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2971E1D-305C-4437-ADB1-8F429EAE7D40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Num" idx="24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8FC3F4B-B0AA-4238-88A2-7FFBA98BA2A6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Num" idx="25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E6CAB6C-CCB1-41F5-9DC9-568898590CD9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Num" idx="26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D87E7EEE-89E0-4BCA-808A-E4F471DB6FD8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Num" idx="27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0324AC1-8E47-4680-81AD-98722A605EC0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Num" idx="28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6621756-648C-44F7-8EA7-D180810A6A9A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Num" idx="29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5B217CD-A7E9-425D-9951-4A06B3AAE980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Num" idx="30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44346B2-25A6-4196-AB66-9E07896FF458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Num" idx="31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80D0B01-9AE2-4070-81B8-27F7083EF3B6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Num" idx="32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7E64D9B-B1EA-4586-A7B6-D4AF99135778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Num" idx="33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762CB67-FC87-4CF6-AFC9-A3009A4418FC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Num" idx="8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D5E8C60-E3BF-4208-9637-9E0B8B5DE10D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Num" idx="34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4615A23-7DF6-4D01-8999-C717E7CEA148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Num" idx="35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0F149F2-BC4C-4D5B-A53D-E20E9E1E4F27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Num" idx="36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1B132DC-A93B-4463-A1D6-E641EDD7726F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025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Num" idx="9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86C8DCC-E693-4722-BFED-9EA94A7B59D7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Num" idx="10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30CBAEE-09B8-44A7-A144-E57B3EB16FBD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Num" idx="11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869CFB7-23A5-4303-9B2F-6B4D2A43339C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2B3B329-8A4C-4887-AF41-4ACB4B85E881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Num" idx="13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DC2DB00C-46DA-48DB-8986-3490DB618E67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Num" idx="14"/>
          </p:nvPr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GB" sz="1200" spc="-1" strike="noStrike">
                <a:solidFill>
                  <a:srgbClr val="000000"/>
                </a:solidFill>
                <a:latin typeface="Tahoma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5DBB294-4E9E-4373-889B-8879134E16B0}" type="slidenum">
              <a:rPr b="0" lang="en-GB" sz="1200" spc="-1" strike="noStrike">
                <a:solidFill>
                  <a:srgbClr val="000000"/>
                </a:solidFill>
                <a:latin typeface="Tahoma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5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DCBD45-DF76-4C51-A887-25F9DD3EEE1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2E6021-C812-495F-B7B9-7CA88A9DF2F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230F46-A278-4F24-B16A-FDB55DDA3C2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7A3638-A17A-4BF0-8A3B-EBE6075B3B2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25A138-CE1A-4B38-99DE-4D09EADC1A6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F0DF3C-4D27-4707-81E7-7D29D17C387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D41E69-70A8-4137-A3CA-CC45D16B33E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D90A04-8073-4B97-AAAD-BE709D7E00A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E2EA12-4AB3-4F48-A203-E2250A6698D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1C4ACF-42D2-4D1E-A7D2-8C03FB6C7A4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CD2A89-CDC4-46EC-A141-064B20D6A1B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61D0F4-34BA-43E6-A972-45AF945455F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6C9CD-6D17-49BF-B3AB-793A511FC78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508DF6-0723-43FA-A3AF-D5DDD49C96F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376F3-9821-44AB-840B-8B557F81C5B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3AB1BC-8C1D-4684-AE90-32D49274403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D9C69B-7138-4C3B-A771-B6C42E7AE17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D04753-D662-4583-8C39-29C1678687E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6B70F-97D1-48CF-A194-0184D26E7FE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084172-5D2B-4C8F-8D0F-99A27F86805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8ED8D-7B1A-46AA-9F8E-805335F1442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F0EB70-B8D6-4237-9A51-2BB2261BDDC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460AE-77CA-4764-AA8C-64509FF39BA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F0FE5D-DF44-4852-8406-89901D720D8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1000"/>
              </a:lnSpc>
              <a:spcBef>
                <a:spcPts val="1417"/>
              </a:spcBef>
              <a:buNone/>
            </a:pP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hyperlink" Target="http://www.lapix.ufsc.br/ensino/computacao-grafica/" TargetMode="Externa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hyperlink" Target="http://www.lapix.ufsc.br/ensino/computacao-grafica/" TargetMode="Externa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2133720" y="1297080"/>
            <a:ext cx="5105160" cy="49953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/>
        </p:blipFill>
        <p:spPr>
          <a:xfrm>
            <a:off x="7543800" y="0"/>
            <a:ext cx="1599840" cy="999720"/>
          </a:xfrm>
          <a:prstGeom prst="rect">
            <a:avLst/>
          </a:prstGeom>
          <a:ln w="0">
            <a:noFill/>
          </a:ln>
        </p:spPr>
      </p:pic>
      <p:sp>
        <p:nvSpPr>
          <p:cNvPr id="2" name="Text Box 16"/>
          <p:cNvSpPr/>
          <p:nvPr/>
        </p:nvSpPr>
        <p:spPr>
          <a:xfrm>
            <a:off x="2535120" y="132840"/>
            <a:ext cx="504180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latin typeface="Tahoma"/>
              </a:rPr>
              <a:t>LAPIX </a:t>
            </a:r>
            <a:r>
              <a:rPr b="0" lang="pt-BR" sz="1400" spc="-1" strike="noStrike">
                <a:solidFill>
                  <a:srgbClr val="ffffff"/>
                </a:solidFill>
                <a:latin typeface="Tahoma"/>
              </a:rPr>
              <a:t>Laboratório de Proc. Imagens e Comp. Gráfica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Tahoma"/>
              </a:rPr>
              <a:t>INCoD</a:t>
            </a:r>
            <a:r>
              <a:rPr b="0" lang="pt-BR" sz="1200" spc="-1" strike="noStrike">
                <a:solidFill>
                  <a:srgbClr val="ffffff"/>
                </a:solidFill>
                <a:latin typeface="Tahoma"/>
              </a:rPr>
              <a:t> Instituto Nacional de C&amp;T para Convergência Digital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Tahoma"/>
              </a:rPr>
              <a:t>MCTIC CNPq FAPESC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1523880"/>
            <a:ext cx="7770600" cy="1141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indent="0">
              <a:lnSpc>
                <a:spcPct val="86000"/>
              </a:lnSpc>
              <a:buNone/>
            </a:pPr>
            <a:r>
              <a:rPr b="0" lang="pt-BR" sz="4200" spc="-1" strike="noStrike">
                <a:solidFill>
                  <a:srgbClr val="ffffff"/>
                </a:solidFill>
                <a:latin typeface="Tahoma"/>
              </a:rPr>
              <a:t>Clique para editar o estilo do título mestre</a:t>
            </a:r>
            <a:endParaRPr b="0" lang="en-GB" sz="4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1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lnSpc>
                <a:spcPct val="96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lnSpc>
                <a:spcPct val="76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lnSpc>
                <a:spcPct val="76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"/>
          <p:cNvSpPr/>
          <p:nvPr/>
        </p:nvSpPr>
        <p:spPr>
          <a:xfrm>
            <a:off x="5739840" y="63360"/>
            <a:ext cx="2503800" cy="580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rgbClr val="ffffff"/>
                </a:solidFill>
                <a:latin typeface="Tahoma"/>
              </a:rPr>
              <a:t>Disciplina Computação Gráfica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Curso de Ciência da Camputação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INE/CTC/UFSC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Picture 5" descr=""/>
          <p:cNvPicPr/>
          <p:nvPr/>
        </p:nvPicPr>
        <p:blipFill>
          <a:blip r:embed="rId2"/>
          <a:stretch/>
        </p:blipFill>
        <p:spPr>
          <a:xfrm>
            <a:off x="107640" y="88920"/>
            <a:ext cx="990360" cy="61884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7" descr=""/>
          <p:cNvPicPr/>
          <p:nvPr/>
        </p:nvPicPr>
        <p:blipFill>
          <a:blip r:embed="rId3"/>
          <a:stretch/>
        </p:blipFill>
        <p:spPr>
          <a:xfrm>
            <a:off x="8252280" y="-27360"/>
            <a:ext cx="838080" cy="819360"/>
          </a:xfrm>
          <a:prstGeom prst="rect">
            <a:avLst/>
          </a:prstGeom>
          <a:ln w="0">
            <a:noFill/>
          </a:ln>
        </p:spPr>
      </p:pic>
      <p:sp>
        <p:nvSpPr>
          <p:cNvPr id="44" name="Text Box 8"/>
          <p:cNvSpPr/>
          <p:nvPr/>
        </p:nvSpPr>
        <p:spPr>
          <a:xfrm>
            <a:off x="383400" y="6553080"/>
            <a:ext cx="8076960" cy="30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Tahoma"/>
              </a:rPr>
              <a:t>Prof. Dr. rer.nat. Aldo v. Wangenheim - Departamento de Informática e Estatística – </a:t>
            </a:r>
            <a:r>
              <a:rPr b="0" lang="en-GB" sz="1200" spc="-1" strike="noStrike" u="sng">
                <a:solidFill>
                  <a:srgbClr val="ccccff"/>
                </a:solidFill>
                <a:uFillTx/>
                <a:latin typeface="Tahoma"/>
                <a:hlinkClick r:id="rId4"/>
              </a:rPr>
              <a:t>www.lapix.ufsc.br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 Box 16"/>
          <p:cNvSpPr/>
          <p:nvPr/>
        </p:nvSpPr>
        <p:spPr>
          <a:xfrm>
            <a:off x="1030320" y="131040"/>
            <a:ext cx="280260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3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  <a:ea typeface="Tahoma"/>
              </a:rPr>
              <a:t>LAPIX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Instituto Nacional para Convergência Digital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MCTIC CNPq FAPESC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90720"/>
            <a:ext cx="8380080" cy="98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indent="0">
              <a:lnSpc>
                <a:spcPct val="86000"/>
              </a:lnSpc>
              <a:buNone/>
            </a:pPr>
            <a:r>
              <a:rPr b="0" lang="pt-BR" sz="4200" spc="-1" strike="noStrike">
                <a:solidFill>
                  <a:srgbClr val="ffffff"/>
                </a:solidFill>
                <a:latin typeface="Tahoma"/>
              </a:rPr>
              <a:t>Clique para editar o estilo do título mestre</a:t>
            </a:r>
            <a:endParaRPr b="0" lang="en-GB" sz="4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057400"/>
            <a:ext cx="8380080" cy="4190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marL="341280" indent="-341280">
              <a:lnSpc>
                <a:spcPct val="101000"/>
              </a:lnSpc>
              <a:spcBef>
                <a:spcPts val="2251"/>
              </a:spcBef>
              <a:buClr>
                <a:srgbClr val="ffffff"/>
              </a:buClr>
              <a:buFont typeface="Tahoma"/>
              <a:buChar char="•"/>
            </a:pPr>
            <a:r>
              <a:rPr b="0" lang="pt-BR" sz="3000" spc="-1" strike="noStrike">
                <a:solidFill>
                  <a:srgbClr val="ffffff"/>
                </a:solidFill>
                <a:latin typeface="Tahoma"/>
              </a:rPr>
              <a:t>Clique para editar os estilos do texto mestre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lvl="1" marL="741240" indent="-284040">
              <a:lnSpc>
                <a:spcPct val="101000"/>
              </a:lnSpc>
              <a:spcBef>
                <a:spcPts val="1301"/>
              </a:spcBef>
              <a:buClr>
                <a:srgbClr val="ffffff"/>
              </a:buClr>
              <a:buFont typeface="Tahoma"/>
              <a:buChar char="–"/>
            </a:pPr>
            <a:r>
              <a:rPr b="0" lang="pt-BR" sz="2600" spc="-1" strike="noStrike">
                <a:solidFill>
                  <a:srgbClr val="ffffff"/>
                </a:solidFill>
                <a:latin typeface="Tahoma"/>
              </a:rPr>
              <a:t>Segundo nível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96000"/>
              </a:lnSpc>
              <a:spcBef>
                <a:spcPts val="1049"/>
              </a:spcBef>
              <a:buClr>
                <a:srgbClr val="ffffff"/>
              </a:buClr>
              <a:buFont typeface="Tahoma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Tahoma"/>
              </a:rPr>
              <a:t>Terceiro nível</a:t>
            </a:r>
            <a:endParaRPr b="0" lang="en-GB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76000"/>
              </a:lnSpc>
              <a:spcBef>
                <a:spcPts val="751"/>
              </a:spcBef>
              <a:buClr>
                <a:srgbClr val="ffffff"/>
              </a:buClr>
              <a:buFont typeface="Tahoma"/>
              <a:buChar char="–"/>
            </a:pPr>
            <a:r>
              <a:rPr b="0" lang="pt-BR" sz="2000" spc="-1" strike="noStrike">
                <a:solidFill>
                  <a:srgbClr val="ffffff"/>
                </a:solidFill>
                <a:latin typeface="Tahoma"/>
              </a:rPr>
              <a:t>Quarto nível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76000"/>
              </a:lnSpc>
              <a:spcBef>
                <a:spcPts val="675"/>
              </a:spcBef>
              <a:buClr>
                <a:srgbClr val="ffffff"/>
              </a:buClr>
              <a:buFont typeface="Tahoma"/>
              <a:buChar char="»"/>
            </a:pPr>
            <a:r>
              <a:rPr b="0" lang="pt-BR" sz="2000" spc="-1" strike="noStrike">
                <a:solidFill>
                  <a:srgbClr val="ffffff"/>
                </a:solidFill>
                <a:latin typeface="Tahoma"/>
              </a:rPr>
              <a:t>Quinto nível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"/>
          </p:nvPr>
        </p:nvSpPr>
        <p:spPr>
          <a:xfrm>
            <a:off x="7238880" y="6553080"/>
            <a:ext cx="1902960" cy="30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lstStyle>
            <a:lvl1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GB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F02DF87-6352-4C42-9CFA-A9F27266324A}" type="slidenum">
              <a:rPr b="0" lang="en-GB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4"/>
          <p:cNvSpPr/>
          <p:nvPr/>
        </p:nvSpPr>
        <p:spPr>
          <a:xfrm>
            <a:off x="5739840" y="63360"/>
            <a:ext cx="2503800" cy="580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200" spc="-1" strike="noStrike">
                <a:solidFill>
                  <a:srgbClr val="ffffff"/>
                </a:solidFill>
                <a:latin typeface="Tahoma"/>
              </a:rPr>
              <a:t>Disciplina Computação Gráfica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Curso de Ciência da Camputação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000" spc="-1" strike="noStrike">
                <a:solidFill>
                  <a:srgbClr val="ffffff"/>
                </a:solidFill>
                <a:latin typeface="Tahoma"/>
              </a:rPr>
              <a:t>INE/CTC/UFSC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2"/>
          <a:stretch/>
        </p:blipFill>
        <p:spPr>
          <a:xfrm>
            <a:off x="107640" y="88920"/>
            <a:ext cx="990360" cy="6188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7" descr=""/>
          <p:cNvPicPr/>
          <p:nvPr/>
        </p:nvPicPr>
        <p:blipFill>
          <a:blip r:embed="rId3"/>
          <a:stretch/>
        </p:blipFill>
        <p:spPr>
          <a:xfrm>
            <a:off x="8252280" y="-27360"/>
            <a:ext cx="838080" cy="819360"/>
          </a:xfrm>
          <a:prstGeom prst="rect">
            <a:avLst/>
          </a:prstGeom>
          <a:ln w="0">
            <a:noFill/>
          </a:ln>
        </p:spPr>
      </p:pic>
      <p:sp>
        <p:nvSpPr>
          <p:cNvPr id="88" name="Text Box 8"/>
          <p:cNvSpPr/>
          <p:nvPr/>
        </p:nvSpPr>
        <p:spPr>
          <a:xfrm>
            <a:off x="383400" y="6553080"/>
            <a:ext cx="8076960" cy="30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Tahoma"/>
              </a:rPr>
              <a:t>Prof. Dr. rer.nat. Aldo v. Wangenheim - Departamento de Informática e Estatística – </a:t>
            </a:r>
            <a:r>
              <a:rPr b="0" lang="en-GB" sz="1200" spc="-1" strike="noStrike" u="sng">
                <a:solidFill>
                  <a:srgbClr val="ccccff"/>
                </a:solidFill>
                <a:uFillTx/>
                <a:latin typeface="Tahoma"/>
                <a:hlinkClick r:id="rId4"/>
              </a:rPr>
              <a:t>www.lapix.ufsc.br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 Box 16"/>
          <p:cNvSpPr/>
          <p:nvPr/>
        </p:nvSpPr>
        <p:spPr>
          <a:xfrm>
            <a:off x="1030320" y="131040"/>
            <a:ext cx="280260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3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Tahoma"/>
                <a:ea typeface="Tahoma"/>
              </a:rPr>
              <a:t>LAPIX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Instituto Nacional para Convergência Digital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1000" spc="-1" strike="noStrike">
                <a:solidFill>
                  <a:srgbClr val="ffffff"/>
                </a:solidFill>
                <a:latin typeface="Tahoma"/>
                <a:ea typeface="Tahoma"/>
              </a:rPr>
              <a:t>MCTIC CNPq FAPESC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sldNum" idx="2"/>
          </p:nvPr>
        </p:nvSpPr>
        <p:spPr>
          <a:xfrm>
            <a:off x="7238880" y="6553080"/>
            <a:ext cx="1902960" cy="30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lstStyle>
            <a:lvl1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GB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indent="0" algn="r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E770C85-901A-4B2A-A572-9703AC7DBE27}" type="slidenum">
              <a:rPr b="0" lang="en-GB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3000"/>
              </a:lnSpc>
              <a:buNone/>
            </a:pPr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Click to edit the title text format</a:t>
            </a: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1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lnSpc>
                <a:spcPct val="96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lnSpc>
                <a:spcPct val="76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lnSpc>
                <a:spcPct val="76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lnSpc>
                <a:spcPct val="76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"/>
          <p:cNvSpPr/>
          <p:nvPr/>
        </p:nvSpPr>
        <p:spPr>
          <a:xfrm>
            <a:off x="609480" y="6535800"/>
            <a:ext cx="8076960" cy="306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Tahoma"/>
              </a:rPr>
              <a:t>Departamento de Informática e Estatística - INE/CTC/UFSC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62120" y="1488960"/>
            <a:ext cx="8000640" cy="4262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Tahoma"/>
              </a:rPr>
              <a:t>Computação Gráfica:</a:t>
            </a:r>
            <a:br>
              <a:rPr sz="4000"/>
            </a:br>
            <a:br>
              <a:rPr sz="4000"/>
            </a:br>
            <a:r>
              <a:rPr b="0" lang="en-GB" sz="4000" spc="-1" strike="noStrike">
                <a:solidFill>
                  <a:srgbClr val="ffffff"/>
                </a:solidFill>
                <a:latin typeface="Tahoma"/>
              </a:rPr>
              <a:t>Aula 3: </a:t>
            </a:r>
            <a:br>
              <a:rPr sz="3200"/>
            </a:br>
            <a:r>
              <a:rPr b="0" lang="en-GB" sz="3200" spc="-1" strike="noStrike">
                <a:solidFill>
                  <a:srgbClr val="ffffff"/>
                </a:solidFill>
                <a:latin typeface="Tahoma"/>
              </a:rPr>
              <a:t>Transformações 2D e o </a:t>
            </a:r>
            <a:br>
              <a:rPr sz="3200"/>
            </a:br>
            <a:r>
              <a:rPr b="0" lang="en-GB" sz="3200" spc="-1" strike="noStrike">
                <a:solidFill>
                  <a:srgbClr val="ffffff"/>
                </a:solidFill>
                <a:latin typeface="Tahoma"/>
              </a:rPr>
              <a:t>Sistema de Coordenadas Homogêneo</a:t>
            </a:r>
            <a:br>
              <a:rPr sz="4000"/>
            </a:br>
            <a:br>
              <a:rPr sz="4000"/>
            </a:br>
            <a:br>
              <a:rPr sz="4000"/>
            </a:br>
            <a:r>
              <a:rPr b="0" lang="en-GB" sz="2400" spc="-1" strike="noStrike">
                <a:solidFill>
                  <a:srgbClr val="ffffff"/>
                </a:solidFill>
                <a:latin typeface="Tahoma"/>
              </a:rPr>
              <a:t>Prof. Dr. rer.nat. Aldo von Wangenheim</a:t>
            </a: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380880" y="1752480"/>
            <a:ext cx="86101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3.1: 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Rotação 2D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Pontos no Plano </a:t>
            </a:r>
            <a:r>
              <a:rPr b="0" i="1" lang="en-GB" sz="2600" spc="-1" strike="noStrike">
                <a:solidFill>
                  <a:srgbClr val="ffffff"/>
                </a:solidFill>
                <a:latin typeface="Tahoma"/>
              </a:rPr>
              <a:t>xy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podem ser rotacionados ao redor da origem por </a:t>
            </a:r>
            <a:r>
              <a:rPr b="0" lang="en-GB" sz="2600" spc="-1" strike="noStrike">
                <a:solidFill>
                  <a:srgbClr val="ffff00"/>
                </a:solidFill>
                <a:latin typeface="Tahoma"/>
              </a:rPr>
              <a:t>um ângulo </a:t>
            </a:r>
            <a:r>
              <a:rPr b="1" lang="en-GB" sz="30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através da fórmula: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x’ = x . cos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- y . sen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),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y’ = x . sen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- y . cos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Exemplo: Na figura rotacionamos o ponto (6,1) em 30 graus em torno de (0,0).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5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86" name="Group 3"/>
          <p:cNvGrpSpPr/>
          <p:nvPr/>
        </p:nvGrpSpPr>
        <p:grpSpPr>
          <a:xfrm>
            <a:off x="812880" y="2400480"/>
            <a:ext cx="6781320" cy="3885840"/>
            <a:chOff x="812880" y="2400480"/>
            <a:chExt cx="6781320" cy="3885840"/>
          </a:xfrm>
        </p:grpSpPr>
        <p:grpSp>
          <p:nvGrpSpPr>
            <p:cNvPr id="187" name="Group 4"/>
            <p:cNvGrpSpPr/>
            <p:nvPr/>
          </p:nvGrpSpPr>
          <p:grpSpPr>
            <a:xfrm>
              <a:off x="812880" y="2400480"/>
              <a:ext cx="6781320" cy="3885840"/>
              <a:chOff x="812880" y="2400480"/>
              <a:chExt cx="6781320" cy="3885840"/>
            </a:xfrm>
          </p:grpSpPr>
          <p:sp>
            <p:nvSpPr>
              <p:cNvPr id="188" name="Rectangle 5"/>
              <p:cNvSpPr/>
              <p:nvPr/>
            </p:nvSpPr>
            <p:spPr>
              <a:xfrm>
                <a:off x="812880" y="2400480"/>
                <a:ext cx="6781320" cy="3885840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>
                <a:outerShdw algn="ctr" dir="2700000" dist="107932" rotWithShape="0">
                  <a:srgbClr val="808080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93000"/>
                  </a:lnSpc>
                </a:pPr>
                <a:endParaRPr b="0" lang="pt-BR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89" name="Line 6"/>
              <p:cNvSpPr/>
              <p:nvPr/>
            </p:nvSpPr>
            <p:spPr>
              <a:xfrm>
                <a:off x="965160" y="2552400"/>
                <a:ext cx="1440" cy="3657600"/>
              </a:xfrm>
              <a:prstGeom prst="line">
                <a:avLst/>
              </a:prstGeom>
              <a:ln w="19080">
                <a:solidFill>
                  <a:srgbClr val="ff5050"/>
                </a:solidFill>
                <a:miter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90" name="Line 7"/>
              <p:cNvSpPr/>
              <p:nvPr/>
            </p:nvSpPr>
            <p:spPr>
              <a:xfrm>
                <a:off x="965160" y="6210000"/>
                <a:ext cx="6476760" cy="1800"/>
              </a:xfrm>
              <a:prstGeom prst="line">
                <a:avLst/>
              </a:prstGeom>
              <a:ln w="9360">
                <a:solidFill>
                  <a:srgbClr val="ff505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3200" bIns="-432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</p:grpSp>
        <p:grpSp>
          <p:nvGrpSpPr>
            <p:cNvPr id="191" name="Group 8"/>
            <p:cNvGrpSpPr/>
            <p:nvPr/>
          </p:nvGrpSpPr>
          <p:grpSpPr>
            <a:xfrm>
              <a:off x="965160" y="5397480"/>
              <a:ext cx="4695480" cy="814320"/>
              <a:chOff x="965160" y="5397480"/>
              <a:chExt cx="4695480" cy="814320"/>
            </a:xfrm>
          </p:grpSpPr>
          <p:grpSp>
            <p:nvGrpSpPr>
              <p:cNvPr id="192" name="Group 9"/>
              <p:cNvGrpSpPr/>
              <p:nvPr/>
            </p:nvGrpSpPr>
            <p:grpSpPr>
              <a:xfrm>
                <a:off x="4775040" y="5397480"/>
                <a:ext cx="885600" cy="477360"/>
                <a:chOff x="4775040" y="5397480"/>
                <a:chExt cx="885600" cy="477360"/>
              </a:xfrm>
            </p:grpSpPr>
            <p:sp>
              <p:nvSpPr>
                <p:cNvPr id="193" name="Oval 10"/>
                <p:cNvSpPr/>
                <p:nvPr/>
              </p:nvSpPr>
              <p:spPr>
                <a:xfrm>
                  <a:off x="4775040" y="5722920"/>
                  <a:ext cx="151920" cy="151920"/>
                </a:xfrm>
                <a:prstGeom prst="ellipse">
                  <a:avLst/>
                </a:prstGeom>
                <a:solidFill>
                  <a:srgbClr val="ff505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>
                    <a:lnSpc>
                      <a:spcPct val="93000"/>
                    </a:lnSpc>
                  </a:pPr>
                  <a:endParaRPr b="0" lang="pt-BR" sz="2400" spc="-1" strike="noStrike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sp>
              <p:nvSpPr>
                <p:cNvPr id="194" name="Text Box 11"/>
                <p:cNvSpPr/>
                <p:nvPr/>
              </p:nvSpPr>
              <p:spPr>
                <a:xfrm>
                  <a:off x="4871520" y="5397480"/>
                  <a:ext cx="789120" cy="336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1" lang="en-GB" sz="1600" spc="-1" strike="noStrike">
                      <a:solidFill>
                        <a:srgbClr val="ff5050"/>
                      </a:solidFill>
                      <a:latin typeface="Tahoma"/>
                    </a:rPr>
                    <a:t>P (6,1)</a:t>
                  </a:r>
                  <a:r>
                    <a:rPr b="1" lang="en-GB" sz="1600" spc="-1" strike="noStrike">
                      <a:solidFill>
                        <a:srgbClr val="ff5050"/>
                      </a:solidFill>
                      <a:latin typeface="Tahoma"/>
                    </a:rPr>
                    <a:t>‏</a:t>
                  </a:r>
                  <a:endParaRPr b="0" lang="en-US" sz="16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95" name="Line 12"/>
              <p:cNvSpPr/>
              <p:nvPr/>
            </p:nvSpPr>
            <p:spPr>
              <a:xfrm flipV="1">
                <a:off x="965160" y="5827680"/>
                <a:ext cx="3809880" cy="384120"/>
              </a:xfrm>
              <a:prstGeom prst="line">
                <a:avLst/>
              </a:prstGeom>
              <a:ln w="9360">
                <a:solidFill>
                  <a:srgbClr val="ff505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</p:grpSp>
      </p:grpSp>
      <p:grpSp>
        <p:nvGrpSpPr>
          <p:cNvPr id="196" name="Group 13"/>
          <p:cNvGrpSpPr/>
          <p:nvPr/>
        </p:nvGrpSpPr>
        <p:grpSpPr>
          <a:xfrm>
            <a:off x="990360" y="3352680"/>
            <a:ext cx="4130640" cy="3809880"/>
            <a:chOff x="990360" y="3352680"/>
            <a:chExt cx="4130640" cy="3809880"/>
          </a:xfrm>
        </p:grpSpPr>
        <p:grpSp>
          <p:nvGrpSpPr>
            <p:cNvPr id="197" name="Group 14"/>
            <p:cNvGrpSpPr/>
            <p:nvPr/>
          </p:nvGrpSpPr>
          <p:grpSpPr>
            <a:xfrm>
              <a:off x="990360" y="3352680"/>
              <a:ext cx="4130640" cy="2820960"/>
              <a:chOff x="990360" y="3352680"/>
              <a:chExt cx="4130640" cy="2820960"/>
            </a:xfrm>
          </p:grpSpPr>
          <p:grpSp>
            <p:nvGrpSpPr>
              <p:cNvPr id="198" name="Group 15"/>
              <p:cNvGrpSpPr/>
              <p:nvPr/>
            </p:nvGrpSpPr>
            <p:grpSpPr>
              <a:xfrm>
                <a:off x="3733920" y="3352680"/>
                <a:ext cx="1387080" cy="477360"/>
                <a:chOff x="3733920" y="3352680"/>
                <a:chExt cx="1387080" cy="477360"/>
              </a:xfrm>
            </p:grpSpPr>
            <p:sp>
              <p:nvSpPr>
                <p:cNvPr id="199" name="Oval 16"/>
                <p:cNvSpPr/>
                <p:nvPr/>
              </p:nvSpPr>
              <p:spPr>
                <a:xfrm>
                  <a:off x="3733920" y="3678120"/>
                  <a:ext cx="156960" cy="151920"/>
                </a:xfrm>
                <a:prstGeom prst="ellipse">
                  <a:avLst/>
                </a:prstGeom>
                <a:solidFill>
                  <a:srgbClr val="ff505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>
                    <a:lnSpc>
                      <a:spcPct val="93000"/>
                    </a:lnSpc>
                  </a:pPr>
                  <a:endParaRPr b="0" lang="pt-BR" sz="2400" spc="-1" strike="noStrike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sp>
              <p:nvSpPr>
                <p:cNvPr id="200" name="Text Box 17"/>
                <p:cNvSpPr/>
                <p:nvPr/>
              </p:nvSpPr>
              <p:spPr>
                <a:xfrm>
                  <a:off x="3833640" y="3352680"/>
                  <a:ext cx="1287360" cy="336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1199"/>
                    </a:spcBef>
                    <a:tabLst>
                      <a:tab algn="l" pos="0"/>
                      <a:tab algn="l" pos="914400"/>
                      <a:tab algn="l" pos="1828800"/>
                      <a:tab algn="l" pos="2743200"/>
                      <a:tab algn="l" pos="3657600"/>
                      <a:tab algn="l" pos="4572000"/>
                      <a:tab algn="l" pos="5486400"/>
                      <a:tab algn="l" pos="6400800"/>
                      <a:tab algn="l" pos="7315200"/>
                      <a:tab algn="l" pos="8229600"/>
                      <a:tab algn="l" pos="9144000"/>
                      <a:tab algn="l" pos="10058400"/>
                    </a:tabLst>
                  </a:pPr>
                  <a:r>
                    <a:rPr b="1" lang="en-GB" sz="1600" spc="-1" strike="noStrike">
                      <a:solidFill>
                        <a:srgbClr val="ff5050"/>
                      </a:solidFill>
                      <a:latin typeface="Tahoma"/>
                    </a:rPr>
                    <a:t>P’ (4.7 , 3.9)</a:t>
                  </a:r>
                  <a:r>
                    <a:rPr b="1" lang="en-GB" sz="1600" spc="-1" strike="noStrike">
                      <a:solidFill>
                        <a:srgbClr val="ff5050"/>
                      </a:solidFill>
                      <a:latin typeface="Tahoma"/>
                    </a:rPr>
                    <a:t>‏</a:t>
                  </a:r>
                  <a:endParaRPr b="0" lang="en-US" sz="16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201" name="Line 18"/>
              <p:cNvSpPr/>
              <p:nvPr/>
            </p:nvSpPr>
            <p:spPr>
              <a:xfrm flipV="1">
                <a:off x="990360" y="3808080"/>
                <a:ext cx="2743200" cy="2365560"/>
              </a:xfrm>
              <a:prstGeom prst="line">
                <a:avLst/>
              </a:prstGeom>
              <a:ln w="9360">
                <a:solidFill>
                  <a:srgbClr val="ff505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</p:grpSp>
        <p:sp>
          <p:nvSpPr>
            <p:cNvPr id="202" name="AutoShape 19"/>
            <p:cNvSpPr/>
            <p:nvPr/>
          </p:nvSpPr>
          <p:spPr>
            <a:xfrm>
              <a:off x="2057400" y="4572000"/>
              <a:ext cx="1677600" cy="2590560"/>
            </a:xfrm>
            <a:custGeom>
              <a:avLst/>
              <a:gdLst>
                <a:gd name="textAreaLeft" fmla="*/ 838080 w 1677600"/>
                <a:gd name="textAreaRight" fmla="*/ 1677960 w 1677600"/>
                <a:gd name="textAreaTop" fmla="*/ 0 h 2590560"/>
                <a:gd name="textAreaBottom" fmla="*/ 1295280 h 2590560"/>
              </a:gdLst>
              <a:ahLst/>
              <a:rect l="textAreaLeft" t="textAreaTop" r="textAreaRight" b="textAreaBottom"/>
              <a:pathLst>
                <a:path stroke="0" w="21600" h="2160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close/>
                </a:path>
                <a:path fill="none" w="21600" h="21600">
                  <a:moveTo>
                    <a:pt x="10799" y="0"/>
                  </a:moveTo>
                  <a:cubicBezTo>
                    <a:pt x="10799" y="0"/>
                    <a:pt x="10799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9360">
              <a:solidFill>
                <a:srgbClr val="ff505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03" name="Text Box 20"/>
            <p:cNvSpPr/>
            <p:nvPr/>
          </p:nvSpPr>
          <p:spPr>
            <a:xfrm>
              <a:off x="3647520" y="4654440"/>
              <a:ext cx="67356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9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600" spc="-1" strike="noStrike">
                  <a:solidFill>
                    <a:srgbClr val="ff5050"/>
                  </a:solidFill>
                  <a:latin typeface="Tahoma"/>
                </a:rPr>
                <a:t>30</a:t>
              </a:r>
              <a:r>
                <a:rPr b="0" lang="en-GB" sz="2600" spc="-1" strike="noStrike" baseline="30000">
                  <a:solidFill>
                    <a:srgbClr val="ff5050"/>
                  </a:solidFill>
                  <a:latin typeface="Tahoma"/>
                </a:rPr>
                <a:t>o</a:t>
              </a:r>
              <a:endParaRPr b="0" lang="en-US" sz="26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nodeType="clickEffect" fill="hold">
                      <p:stCondLst>
                        <p:cond delay="indefinite"/>
                      </p:stCondLst>
                      <p:childTnLst>
                        <p:par>
                          <p:cTn id="1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nodeType="clickEffect" fill="hold">
                      <p:stCondLst>
                        <p:cond delay="indefinite"/>
                      </p:stCondLst>
                      <p:childTnLst>
                        <p:par>
                          <p:cTn id="1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nodeType="clickEffect" fill="hold">
                      <p:stCondLst>
                        <p:cond delay="indefinite"/>
                      </p:stCondLst>
                      <p:childTnLst>
                        <p:par>
                          <p:cTn id="1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nodeType="clickEffect" fill="hold">
                      <p:stCondLst>
                        <p:cond delay="indefinite"/>
                      </p:stCondLst>
                      <p:childTnLst>
                        <p:par>
                          <p:cTn id="1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nodeType="clickEffect" fill="hold">
                      <p:stCondLst>
                        <p:cond delay="indefinite"/>
                      </p:stCondLst>
                      <p:childTnLst>
                        <p:par>
                          <p:cTn id="1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380880" y="5105520"/>
            <a:ext cx="8610120" cy="148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Sendo: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874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x = r cos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e   y = r sin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</a:t>
            </a:r>
            <a:r>
              <a:rPr b="1" lang="en-GB" sz="2500" spc="-1" strike="noStrike">
                <a:solidFill>
                  <a:srgbClr val="6666ff"/>
                </a:solidFill>
                <a:latin typeface="Symbol"/>
              </a:rPr>
              <a:t></a:t>
            </a:r>
            <a:r>
              <a:rPr b="1" lang="en-GB" sz="2500" spc="-1" strike="noStrike">
                <a:solidFill>
                  <a:srgbClr val="6666ff"/>
                </a:solidFill>
                <a:latin typeface="Tahoma"/>
              </a:rPr>
              <a:t>Eq.1</a:t>
            </a:r>
            <a:r>
              <a:rPr b="1" lang="en-GB" sz="2500" spc="-1" strike="noStrike">
                <a:solidFill>
                  <a:srgbClr val="6666ff"/>
                </a:solidFill>
                <a:latin typeface="Symbol"/>
              </a:rPr>
              <a:t></a:t>
            </a:r>
            <a:endParaRPr b="0" lang="en-GB" sz="25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5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06" name="Group 3"/>
          <p:cNvGrpSpPr/>
          <p:nvPr/>
        </p:nvGrpSpPr>
        <p:grpSpPr>
          <a:xfrm>
            <a:off x="762120" y="228600"/>
            <a:ext cx="7391160" cy="4851000"/>
            <a:chOff x="762120" y="228600"/>
            <a:chExt cx="7391160" cy="4851000"/>
          </a:xfrm>
        </p:grpSpPr>
        <p:sp>
          <p:nvSpPr>
            <p:cNvPr id="207" name="Rectangle 4"/>
            <p:cNvSpPr/>
            <p:nvPr/>
          </p:nvSpPr>
          <p:spPr>
            <a:xfrm>
              <a:off x="762120" y="228600"/>
              <a:ext cx="7391160" cy="4495320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  <a:effectLst>
              <a:outerShdw algn="ctr" dir="2700000" dist="107932" rotWithShape="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08" name="Line 5"/>
            <p:cNvSpPr/>
            <p:nvPr/>
          </p:nvSpPr>
          <p:spPr>
            <a:xfrm>
              <a:off x="914400" y="533160"/>
              <a:ext cx="1440" cy="3670200"/>
            </a:xfrm>
            <a:prstGeom prst="line">
              <a:avLst/>
            </a:prstGeom>
            <a:ln w="19080">
              <a:solidFill>
                <a:srgbClr val="ff5050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09" name="Line 6"/>
            <p:cNvSpPr/>
            <p:nvPr/>
          </p:nvSpPr>
          <p:spPr>
            <a:xfrm>
              <a:off x="914400" y="4203360"/>
              <a:ext cx="6476760" cy="1800"/>
            </a:xfrm>
            <a:prstGeom prst="line">
              <a:avLst/>
            </a:prstGeom>
            <a:ln w="19080">
              <a:solidFill>
                <a:srgbClr val="ff505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grpSp>
          <p:nvGrpSpPr>
            <p:cNvPr id="210" name="Group 7"/>
            <p:cNvGrpSpPr/>
            <p:nvPr/>
          </p:nvGrpSpPr>
          <p:grpSpPr>
            <a:xfrm>
              <a:off x="5587920" y="2311560"/>
              <a:ext cx="885600" cy="445680"/>
              <a:chOff x="5587920" y="2311560"/>
              <a:chExt cx="885600" cy="445680"/>
            </a:xfrm>
          </p:grpSpPr>
          <p:sp>
            <p:nvSpPr>
              <p:cNvPr id="211" name="Oval 8"/>
              <p:cNvSpPr/>
              <p:nvPr/>
            </p:nvSpPr>
            <p:spPr>
              <a:xfrm>
                <a:off x="5587920" y="2614680"/>
                <a:ext cx="151920" cy="142560"/>
              </a:xfrm>
              <a:prstGeom prst="ellipse">
                <a:avLst/>
              </a:prstGeom>
              <a:solidFill>
                <a:srgbClr val="ff505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93000"/>
                  </a:lnSpc>
                </a:pPr>
                <a:endParaRPr b="0" lang="pt-BR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212" name="Text Box 9"/>
              <p:cNvSpPr/>
              <p:nvPr/>
            </p:nvSpPr>
            <p:spPr>
              <a:xfrm>
                <a:off x="5684400" y="2311560"/>
                <a:ext cx="789120" cy="33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P (6,1)</a:t>
                </a: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‏</a:t>
                </a:r>
                <a:endParaRPr b="0" lang="en-US" sz="16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13" name="Line 10"/>
            <p:cNvSpPr/>
            <p:nvPr/>
          </p:nvSpPr>
          <p:spPr>
            <a:xfrm flipV="1">
              <a:off x="914400" y="2716200"/>
              <a:ext cx="4647960" cy="1488960"/>
            </a:xfrm>
            <a:prstGeom prst="line">
              <a:avLst/>
            </a:prstGeom>
            <a:ln w="19080">
              <a:solidFill>
                <a:srgbClr val="ff505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grpSp>
          <p:nvGrpSpPr>
            <p:cNvPr id="214" name="Group 11"/>
            <p:cNvGrpSpPr/>
            <p:nvPr/>
          </p:nvGrpSpPr>
          <p:grpSpPr>
            <a:xfrm>
              <a:off x="3962520" y="304920"/>
              <a:ext cx="1387080" cy="477360"/>
              <a:chOff x="3962520" y="304920"/>
              <a:chExt cx="1387080" cy="477360"/>
            </a:xfrm>
          </p:grpSpPr>
          <p:sp>
            <p:nvSpPr>
              <p:cNvPr id="215" name="Oval 12"/>
              <p:cNvSpPr/>
              <p:nvPr/>
            </p:nvSpPr>
            <p:spPr>
              <a:xfrm>
                <a:off x="3962520" y="630360"/>
                <a:ext cx="156960" cy="151920"/>
              </a:xfrm>
              <a:prstGeom prst="ellipse">
                <a:avLst/>
              </a:prstGeom>
              <a:solidFill>
                <a:srgbClr val="ff505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93000"/>
                  </a:lnSpc>
                </a:pPr>
                <a:endParaRPr b="0" lang="pt-BR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216" name="Text Box 13"/>
              <p:cNvSpPr/>
              <p:nvPr/>
            </p:nvSpPr>
            <p:spPr>
              <a:xfrm>
                <a:off x="4062240" y="304920"/>
                <a:ext cx="1287360" cy="33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P’ (4.7 , 3.9)</a:t>
                </a: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‏</a:t>
                </a:r>
                <a:endParaRPr b="0" lang="en-US" sz="16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17" name="Line 14"/>
            <p:cNvSpPr/>
            <p:nvPr/>
          </p:nvSpPr>
          <p:spPr>
            <a:xfrm flipV="1">
              <a:off x="914400" y="849240"/>
              <a:ext cx="3047760" cy="3355920"/>
            </a:xfrm>
            <a:prstGeom prst="line">
              <a:avLst/>
            </a:prstGeom>
            <a:ln w="19080">
              <a:solidFill>
                <a:srgbClr val="ff505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18" name="AutoShape 15"/>
            <p:cNvSpPr/>
            <p:nvPr/>
          </p:nvSpPr>
          <p:spPr>
            <a:xfrm>
              <a:off x="987480" y="2666880"/>
              <a:ext cx="1987200" cy="1771200"/>
            </a:xfrm>
            <a:custGeom>
              <a:avLst/>
              <a:gdLst>
                <a:gd name="textAreaLeft" fmla="*/ 993600 w 1987200"/>
                <a:gd name="textAreaRight" fmla="*/ 1984320 w 1987200"/>
                <a:gd name="textAreaTop" fmla="*/ 50760 h 1771200"/>
                <a:gd name="textAreaBottom" fmla="*/ 885600 h 1771200"/>
              </a:gdLst>
              <a:ahLst/>
              <a:rect l="textAreaLeft" t="textAreaTop" r="textAreaRight" b="textAreaBottom"/>
              <a:pathLst>
                <a:path stroke="0" w="21600" h="21600">
                  <a:moveTo>
                    <a:pt x="14239" y="562"/>
                  </a:moveTo>
                  <a:cubicBezTo>
                    <a:pt x="18313" y="1931"/>
                    <a:pt x="21188" y="5585"/>
                    <a:pt x="21559" y="9866"/>
                  </a:cubicBezTo>
                  <a:lnTo>
                    <a:pt x="10800" y="10800"/>
                  </a:lnTo>
                  <a:close/>
                </a:path>
                <a:path fill="none" w="21600" h="21600">
                  <a:moveTo>
                    <a:pt x="14239" y="562"/>
                  </a:moveTo>
                  <a:cubicBezTo>
                    <a:pt x="18313" y="1931"/>
                    <a:pt x="21188" y="5585"/>
                    <a:pt x="21559" y="9866"/>
                  </a:cubicBezTo>
                </a:path>
              </a:pathLst>
            </a:custGeom>
            <a:noFill/>
            <a:ln w="9360">
              <a:solidFill>
                <a:srgbClr val="ff505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19" name="Text Box 16"/>
            <p:cNvSpPr/>
            <p:nvPr/>
          </p:nvSpPr>
          <p:spPr>
            <a:xfrm>
              <a:off x="2661120" y="1574640"/>
              <a:ext cx="3168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9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600" spc="-1" strike="noStrike">
                  <a:solidFill>
                    <a:srgbClr val="ff5050"/>
                  </a:solidFill>
                  <a:latin typeface="Tahoma"/>
                </a:rPr>
                <a:t>r</a:t>
              </a:r>
              <a:endParaRPr b="0" lang="en-US" sz="26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Line 17"/>
            <p:cNvSpPr/>
            <p:nvPr/>
          </p:nvSpPr>
          <p:spPr>
            <a:xfrm>
              <a:off x="3962160" y="888840"/>
              <a:ext cx="1800" cy="3352680"/>
            </a:xfrm>
            <a:prstGeom prst="line">
              <a:avLst/>
            </a:prstGeom>
            <a:ln w="19080">
              <a:solidFill>
                <a:srgbClr val="6666ff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21" name="Line 18"/>
            <p:cNvSpPr/>
            <p:nvPr/>
          </p:nvSpPr>
          <p:spPr>
            <a:xfrm>
              <a:off x="5562360" y="2717640"/>
              <a:ext cx="1800" cy="1523880"/>
            </a:xfrm>
            <a:prstGeom prst="line">
              <a:avLst/>
            </a:prstGeom>
            <a:ln w="19080">
              <a:solidFill>
                <a:srgbClr val="6666ff"/>
              </a:solidFill>
              <a:prstDash val="sys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22" name="Text Box 19"/>
            <p:cNvSpPr/>
            <p:nvPr/>
          </p:nvSpPr>
          <p:spPr>
            <a:xfrm>
              <a:off x="3340800" y="3479760"/>
              <a:ext cx="4266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9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2600" spc="-1" strike="noStrike">
                  <a:solidFill>
                    <a:srgbClr val="6666ff"/>
                  </a:solidFill>
                  <a:latin typeface="Symbol"/>
                </a:rPr>
                <a:t></a:t>
              </a:r>
              <a:endParaRPr b="0" lang="en-US" sz="26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" name="Text Box 20"/>
            <p:cNvSpPr/>
            <p:nvPr/>
          </p:nvSpPr>
          <p:spPr>
            <a:xfrm>
              <a:off x="2733120" y="2641680"/>
              <a:ext cx="35316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9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2600" spc="-1" strike="noStrike">
                  <a:solidFill>
                    <a:srgbClr val="6666ff"/>
                  </a:solidFill>
                  <a:latin typeface="Symbol"/>
                </a:rPr>
                <a:t></a:t>
              </a:r>
              <a:endParaRPr b="0" lang="en-US" sz="26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AutoShape 21"/>
            <p:cNvSpPr/>
            <p:nvPr/>
          </p:nvSpPr>
          <p:spPr>
            <a:xfrm>
              <a:off x="1676520" y="3254400"/>
              <a:ext cx="1676160" cy="1825200"/>
            </a:xfrm>
            <a:custGeom>
              <a:avLst/>
              <a:gdLst>
                <a:gd name="textAreaLeft" fmla="*/ 838080 w 1676160"/>
                <a:gd name="textAreaRight" fmla="*/ 1676520 w 1676160"/>
                <a:gd name="textAreaTop" fmla="*/ 301320 h 1825200"/>
                <a:gd name="textAreaBottom" fmla="*/ 912600 h 1825200"/>
              </a:gdLst>
              <a:ahLst/>
              <a:rect l="textAreaLeft" t="textAreaTop" r="textAreaRight" b="textAreaBottom"/>
              <a:pathLst>
                <a:path stroke="0"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10800" y="10800"/>
                  </a:lnTo>
                  <a:close/>
                </a:path>
                <a:path fill="none"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</a:path>
              </a:pathLst>
            </a:custGeom>
            <a:noFill/>
            <a:ln w="9360">
              <a:solidFill>
                <a:srgbClr val="ff505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25" name="Text Box 22"/>
            <p:cNvSpPr/>
            <p:nvPr/>
          </p:nvSpPr>
          <p:spPr>
            <a:xfrm>
              <a:off x="4261320" y="2489040"/>
              <a:ext cx="3168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9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600" spc="-1" strike="noStrike">
                  <a:solidFill>
                    <a:srgbClr val="ff5050"/>
                  </a:solidFill>
                  <a:latin typeface="Tahoma"/>
                </a:rPr>
                <a:t>r</a:t>
              </a:r>
              <a:endParaRPr b="0" lang="en-US" sz="26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Text Box 23"/>
            <p:cNvSpPr/>
            <p:nvPr/>
          </p:nvSpPr>
          <p:spPr>
            <a:xfrm>
              <a:off x="2669760" y="4241880"/>
              <a:ext cx="356292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9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600" spc="-1" strike="noStrike">
                  <a:solidFill>
                    <a:srgbClr val="ff5050"/>
                  </a:solidFill>
                  <a:latin typeface="Tahoma"/>
                </a:rPr>
                <a:t>r cos (</a:t>
              </a:r>
              <a:r>
                <a:rPr b="1" lang="en-GB" sz="2600" spc="-1" strike="noStrike">
                  <a:solidFill>
                    <a:srgbClr val="6666ff"/>
                  </a:solidFill>
                  <a:latin typeface="Symbol"/>
                </a:rPr>
                <a:t></a:t>
              </a:r>
              <a:r>
                <a:rPr b="0" lang="en-GB" sz="2600" spc="-1" strike="noStrike">
                  <a:solidFill>
                    <a:srgbClr val="ff5050"/>
                  </a:solidFill>
                  <a:latin typeface="Tahoma"/>
                </a:rPr>
                <a:t> + </a:t>
              </a:r>
              <a:r>
                <a:rPr b="1" lang="en-GB" sz="2600" spc="-1" strike="noStrike">
                  <a:solidFill>
                    <a:srgbClr val="6666ff"/>
                  </a:solidFill>
                  <a:latin typeface="Symbol"/>
                </a:rPr>
                <a:t></a:t>
              </a:r>
              <a:r>
                <a:rPr b="0" lang="en-GB" sz="2600" spc="-1" strike="noStrike">
                  <a:solidFill>
                    <a:srgbClr val="ff5050"/>
                  </a:solidFill>
                  <a:latin typeface="Tahoma"/>
                </a:rPr>
                <a:t>)      r cos </a:t>
              </a:r>
              <a:r>
                <a:rPr b="1" lang="en-GB" sz="2600" spc="-1" strike="noStrike">
                  <a:solidFill>
                    <a:srgbClr val="6666ff"/>
                  </a:solidFill>
                  <a:latin typeface="Symbol"/>
                </a:rPr>
                <a:t></a:t>
              </a:r>
              <a:endParaRPr b="0" lang="en-US" sz="26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228600" y="1828800"/>
            <a:ext cx="9219960" cy="449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Vemos que: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2475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x’ = r cos (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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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= r cos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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cos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- r sen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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sen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</a:t>
            </a:r>
            <a:endParaRPr b="0" lang="en-GB" sz="33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874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y’ = r sen (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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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= r cos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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sen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+ r sin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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cos </a:t>
            </a:r>
            <a:r>
              <a:rPr b="1" lang="en-GB" sz="3300" spc="-1" strike="noStrike">
                <a:solidFill>
                  <a:srgbClr val="6666ff"/>
                </a:solidFill>
                <a:latin typeface="Symbol"/>
              </a:rPr>
              <a:t></a:t>
            </a:r>
            <a:r>
              <a:rPr b="1" lang="en-GB" sz="2500" spc="-1" strike="noStrike">
                <a:solidFill>
                  <a:srgbClr val="6666ff"/>
                </a:solidFill>
                <a:latin typeface="Symbol"/>
              </a:rPr>
              <a:t></a:t>
            </a:r>
            <a:r>
              <a:rPr b="1" lang="en-GB" sz="2500" spc="-1" strike="noStrike">
                <a:solidFill>
                  <a:srgbClr val="6666ff"/>
                </a:solidFill>
                <a:latin typeface="Tahoma"/>
              </a:rPr>
              <a:t>Eq.2</a:t>
            </a:r>
            <a:r>
              <a:rPr b="1" lang="en-GB" sz="2500" spc="-1" strike="noStrike">
                <a:solidFill>
                  <a:srgbClr val="6666ff"/>
                </a:solidFill>
                <a:latin typeface="Symbol"/>
              </a:rPr>
              <a:t></a:t>
            </a:r>
            <a:endParaRPr b="0" lang="en-GB" sz="25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substituindo Eq.1 em Eq.2, obtemos então: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x’ = x . cos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- y . sen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),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y’ = x . sen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+ y . cos (</a:t>
            </a:r>
            <a:r>
              <a:rPr b="1" lang="en-GB" sz="2600" spc="-1" strike="noStrike">
                <a:solidFill>
                  <a:srgbClr val="ffff00"/>
                </a:solidFill>
                <a:latin typeface="Symbol"/>
              </a:rPr>
              <a:t>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28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29" name="Group 3"/>
          <p:cNvGrpSpPr/>
          <p:nvPr/>
        </p:nvGrpSpPr>
        <p:grpSpPr>
          <a:xfrm>
            <a:off x="457200" y="1676520"/>
            <a:ext cx="8305560" cy="4419360"/>
            <a:chOff x="457200" y="1676520"/>
            <a:chExt cx="8305560" cy="4419360"/>
          </a:xfrm>
        </p:grpSpPr>
        <p:sp>
          <p:nvSpPr>
            <p:cNvPr id="230" name="Rectangle 4"/>
            <p:cNvSpPr/>
            <p:nvPr/>
          </p:nvSpPr>
          <p:spPr>
            <a:xfrm>
              <a:off x="457200" y="1676520"/>
              <a:ext cx="8305560" cy="441936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005856"/>
                </a:gs>
              </a:gsLst>
              <a:lin ang="5400000"/>
            </a:gradFill>
            <a:ln w="9525">
              <a:noFill/>
            </a:ln>
            <a:scene3d>
              <a:camera prst="legacyObliqueTopLeft"/>
              <a:lightRig dir="t" rig="legacyFlat3"/>
            </a:scene3d>
            <a:sp3d extrusionH="430200" prstMaterial="legacyMatte">
              <a:bevelT prst="angle" w="13500" h="13500"/>
              <a:bevelB prst="angle" w="13500" h="13500"/>
              <a:extrusionClr>
                <a:srgbClr val="005856"/>
              </a:extrusionClr>
            </a:sp3d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31" name="Line 5"/>
            <p:cNvSpPr/>
            <p:nvPr/>
          </p:nvSpPr>
          <p:spPr>
            <a:xfrm>
              <a:off x="761760" y="1904760"/>
              <a:ext cx="1800" cy="3962520"/>
            </a:xfrm>
            <a:prstGeom prst="line">
              <a:avLst/>
            </a:prstGeom>
            <a:ln w="19080">
              <a:solidFill>
                <a:srgbClr val="ff5050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32" name="Line 6"/>
            <p:cNvSpPr/>
            <p:nvPr/>
          </p:nvSpPr>
          <p:spPr>
            <a:xfrm flipH="1">
              <a:off x="760320" y="5867280"/>
              <a:ext cx="7623000" cy="1440"/>
            </a:xfrm>
            <a:prstGeom prst="line">
              <a:avLst/>
            </a:prstGeom>
            <a:ln w="19080">
              <a:solidFill>
                <a:srgbClr val="ff5050"/>
              </a:solidFill>
              <a:miter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33" name="Rectangle 7"/>
            <p:cNvSpPr/>
            <p:nvPr/>
          </p:nvSpPr>
          <p:spPr>
            <a:xfrm>
              <a:off x="4191120" y="3809880"/>
              <a:ext cx="1904760" cy="1371240"/>
            </a:xfrm>
            <a:prstGeom prst="rect">
              <a:avLst/>
            </a:prstGeom>
            <a:noFill/>
            <a:ln w="28440">
              <a:solidFill>
                <a:srgbClr val="ff505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34" name="Rectangle 8"/>
            <p:cNvSpPr/>
            <p:nvPr/>
          </p:nvSpPr>
          <p:spPr>
            <a:xfrm rot="20460000">
              <a:off x="2742840" y="2209680"/>
              <a:ext cx="1904760" cy="1371240"/>
            </a:xfrm>
            <a:prstGeom prst="rect">
              <a:avLst/>
            </a:prstGeom>
            <a:noFill/>
            <a:ln w="28440">
              <a:solidFill>
                <a:srgbClr val="ff505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35" name="Line 9"/>
            <p:cNvSpPr/>
            <p:nvPr/>
          </p:nvSpPr>
          <p:spPr>
            <a:xfrm flipV="1">
              <a:off x="761760" y="5179680"/>
              <a:ext cx="3429000" cy="689040"/>
            </a:xfrm>
            <a:prstGeom prst="line">
              <a:avLst/>
            </a:prstGeom>
            <a:ln w="28440">
              <a:solidFill>
                <a:srgbClr val="ffff99"/>
              </a:solidFill>
              <a:prstDash val="sysDot"/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236" name="Line 10"/>
            <p:cNvSpPr/>
            <p:nvPr/>
          </p:nvSpPr>
          <p:spPr>
            <a:xfrm flipV="1">
              <a:off x="761760" y="3808080"/>
              <a:ext cx="2286000" cy="2060640"/>
            </a:xfrm>
            <a:prstGeom prst="line">
              <a:avLst/>
            </a:prstGeom>
            <a:ln w="28440">
              <a:solidFill>
                <a:srgbClr val="ffff99"/>
              </a:solidFill>
              <a:prstDash val="sysDot"/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nodeType="clickEffect" fill="hold">
                      <p:stCondLst>
                        <p:cond delay="indefinite"/>
                      </p:stCondLst>
                      <p:childTnLst>
                        <p:par>
                          <p:cTn id="1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nodeType="clickEffect" fill="hold">
                      <p:stCondLst>
                        <p:cond delay="indefinite"/>
                      </p:stCondLst>
                      <p:childTnLst>
                        <p:par>
                          <p:cTn id="1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nodeType="clickEffect" fill="hold">
                      <p:stCondLst>
                        <p:cond delay="indefinite"/>
                      </p:stCondLst>
                      <p:childTnLst>
                        <p:par>
                          <p:cTn id="1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nodeType="clickEffect" fill="hold">
                      <p:stCondLst>
                        <p:cond delay="indefinite"/>
                      </p:stCondLst>
                      <p:childTnLst>
                        <p:par>
                          <p:cTn id="1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/>
          </p:nvPr>
        </p:nvSpPr>
        <p:spPr>
          <a:xfrm>
            <a:off x="228600" y="1828800"/>
            <a:ext cx="8915040" cy="449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Vimos até agora fórmulas descrevendo casos especiais para as transformações que queremos realizar.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Podemos representar uma classe de objetos em um espaço n-dimensional sem a utilização de constantes explícitas. 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Chamamos isto de </a:t>
            </a:r>
            <a:r>
              <a:rPr b="0" lang="en-GB" sz="2800" spc="-1" strike="noStrike">
                <a:solidFill>
                  <a:srgbClr val="ffff00"/>
                </a:solidFill>
                <a:latin typeface="Tahoma"/>
              </a:rPr>
              <a:t>representação em coordenadas homogêneas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Os sistemas de coordenadas homogêneas </a:t>
            </a:r>
            <a:r>
              <a:rPr b="0" lang="en-GB" sz="2600" spc="-1" strike="noStrike">
                <a:solidFill>
                  <a:srgbClr val="ffc000"/>
                </a:solidFill>
                <a:latin typeface="Tahoma"/>
              </a:rPr>
              <a:t>agilizam muito o cálculo das transformações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que queremos realizar, pois permitem representar tudo da mesma forma.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8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nodeType="clickEffect" fill="hold">
                      <p:stCondLst>
                        <p:cond delay="indefinite"/>
                      </p:stCondLst>
                      <p:childTnLst>
                        <p:par>
                          <p:cTn id="1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nodeType="clickEffect" fill="hold">
                      <p:stCondLst>
                        <p:cond delay="indefinite"/>
                      </p:stCondLst>
                      <p:childTnLst>
                        <p:par>
                          <p:cTn id="1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nodeType="clickEffect" fill="hold">
                      <p:stCondLst>
                        <p:cond delay="indefinite"/>
                      </p:stCondLst>
                      <p:childTnLst>
                        <p:par>
                          <p:cTn id="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nodeType="clickEffect" fill="hold">
                      <p:stCondLst>
                        <p:cond delay="indefinite"/>
                      </p:stCondLst>
                      <p:childTnLst>
                        <p:par>
                          <p:cTn id="1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228600" y="1600200"/>
            <a:ext cx="8762760" cy="4800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A idéia geral é a de que todo problema em um espaço n-dimensional possui </a:t>
            </a:r>
            <a:r>
              <a:rPr b="0" lang="en-GB" sz="2600" spc="-1" strike="noStrike">
                <a:solidFill>
                  <a:srgbClr val="ffc000"/>
                </a:solidFill>
                <a:latin typeface="Tahoma"/>
              </a:rPr>
              <a:t>pelo menos um equivalente em um espaço (n+1)-dimensional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9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A obtenção de um resultado no espaço (n+1)-dimensional é muitas vezes muito mais fácil do que em um espaço n-dimensional. 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9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Os resultados são então projetados de volta ao espaço n-dimensional.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9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A  representação em coordenadas homogêneas de um ponto em um espaço n-dimensional é a representação deste ponto em um espaço (n+1)-dimensional.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0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nodeType="clickEffect" fill="hold">
                      <p:stCondLst>
                        <p:cond delay="indefinite"/>
                      </p:stCondLst>
                      <p:childTnLst>
                        <p:par>
                          <p:cTn id="1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nodeType="clickEffect" fill="hold">
                      <p:stCondLst>
                        <p:cond delay="indefinite"/>
                      </p:stCondLst>
                      <p:childTnLst>
                        <p:par>
                          <p:cTn id="1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228600" y="1760760"/>
            <a:ext cx="8915040" cy="469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A  representação de um ponto P(x,y) em um sistema de coordenadas homogêneo é: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1" lang="en-GB" sz="2600" spc="-1" strike="noStrike">
                <a:solidFill>
                  <a:srgbClr val="ffff00"/>
                </a:solidFill>
                <a:latin typeface="Tahoma"/>
              </a:rPr>
              <a:t>P(W.x , W.y , W)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= </a:t>
            </a:r>
            <a:r>
              <a:rPr b="1" lang="en-GB" sz="2600" spc="-1" strike="noStrike">
                <a:solidFill>
                  <a:srgbClr val="ffff00"/>
                </a:solidFill>
                <a:latin typeface="Tahoma"/>
              </a:rPr>
              <a:t>P(X, Y, W)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para qualquer W ≠ 0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9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W é chamado de </a:t>
            </a:r>
            <a:r>
              <a:rPr b="0" lang="en-GB" sz="2600" spc="-1" strike="noStrike">
                <a:solidFill>
                  <a:srgbClr val="ff5050"/>
                </a:solidFill>
                <a:latin typeface="Tahoma"/>
              </a:rPr>
              <a:t>fator de escala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e x = X/W e y = Y/W.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9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Nós sempre utilizaremos W = 1 e a divisão acima é desnecessária.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90000"/>
              </a:lnSpc>
              <a:spcBef>
                <a:spcPts val="16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Tahoma"/>
              </a:rPr>
              <a:t>Podemos imaginar um sistema de coordenadas homogêneo 2D como posicionar o plano xy na posição W do eixo z de um sistema 3D qualquer.</a:t>
            </a:r>
            <a:endParaRPr b="0" lang="en-GB" sz="2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2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nodeType="clickEffect" fill="hold">
                      <p:stCondLst>
                        <p:cond delay="indefinite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nodeType="clickEffect" fill="hold">
                      <p:stCondLst>
                        <p:cond delay="indefinite"/>
                      </p:stCondLst>
                      <p:childTnLst>
                        <p:par>
                          <p:cTn id="2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aixaDeTexto 15"/>
          <p:cNvSpPr/>
          <p:nvPr/>
        </p:nvSpPr>
        <p:spPr>
          <a:xfrm>
            <a:off x="2859120" y="3000240"/>
            <a:ext cx="30924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3000"/>
              </a:lnSpc>
            </a:pPr>
            <a:r>
              <a:rPr b="0" lang="pt-BR" sz="2000" spc="-1" strike="noStrike">
                <a:solidFill>
                  <a:srgbClr val="ff0000"/>
                </a:solidFill>
                <a:latin typeface="Times New Roman"/>
              </a:rPr>
              <a:t>x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CaixaDeTexto 16"/>
          <p:cNvSpPr/>
          <p:nvPr/>
        </p:nvSpPr>
        <p:spPr>
          <a:xfrm>
            <a:off x="5359320" y="3571920"/>
            <a:ext cx="30924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3000"/>
              </a:lnSpc>
            </a:pPr>
            <a:r>
              <a:rPr b="0" lang="pt-BR" sz="2000" spc="-1" strike="noStrike">
                <a:solidFill>
                  <a:srgbClr val="ff0000"/>
                </a:solidFill>
                <a:latin typeface="Times New Roman"/>
              </a:rPr>
              <a:t>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45" name="Grupo 14"/>
          <p:cNvGrpSpPr/>
          <p:nvPr/>
        </p:nvGrpSpPr>
        <p:grpSpPr>
          <a:xfrm>
            <a:off x="642960" y="1928880"/>
            <a:ext cx="7143480" cy="4571640"/>
            <a:chOff x="642960" y="1928880"/>
            <a:chExt cx="7143480" cy="4571640"/>
          </a:xfrm>
        </p:grpSpPr>
        <p:sp>
          <p:nvSpPr>
            <p:cNvPr id="246" name="Retângulo 3"/>
            <p:cNvSpPr/>
            <p:nvPr/>
          </p:nvSpPr>
          <p:spPr>
            <a:xfrm>
              <a:off x="642960" y="1928880"/>
              <a:ext cx="7143480" cy="307152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</a:ln>
            <a:effectLst>
              <a:innerShdw blurRad="63500" dir="13500000" dist="50800">
                <a:srgbClr val="000000">
                  <a:alpha val="50000"/>
                </a:srgbClr>
              </a:innerShdw>
            </a:effectLst>
            <a:scene3d>
              <a:camera prst="isometricOffAxis2Right"/>
              <a:lightRig dir="t" rig="threePt"/>
            </a:scene3d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cxnSp>
          <p:nvCxnSpPr>
            <p:cNvPr id="247" name="Conector de seta reta 10"/>
            <p:cNvCxnSpPr/>
            <p:nvPr/>
          </p:nvCxnSpPr>
          <p:spPr>
            <a:xfrm>
              <a:off x="1571400" y="5143320"/>
              <a:ext cx="2143440" cy="1357560"/>
            </a:xfrm>
            <a:prstGeom prst="straightConnector1">
              <a:avLst/>
            </a:prstGeom>
            <a:ln w="28575">
              <a:solidFill>
                <a:srgbClr val="ff0000"/>
              </a:solidFill>
              <a:round/>
              <a:tailEnd len="med" type="arrow" w="med"/>
            </a:ln>
          </p:spPr>
        </p:cxnSp>
      </p:grpSp>
      <p:cxnSp>
        <p:nvCxnSpPr>
          <p:cNvPr id="248" name="Conector de seta reta 6"/>
          <p:cNvCxnSpPr/>
          <p:nvPr/>
        </p:nvCxnSpPr>
        <p:spPr>
          <a:xfrm flipV="1">
            <a:off x="2714400" y="3929040"/>
            <a:ext cx="3072240" cy="192888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arrow" w="med"/>
          </a:ln>
        </p:spPr>
      </p:cxnSp>
      <p:cxnSp>
        <p:nvCxnSpPr>
          <p:cNvPr id="249" name="Conector de seta reta 7"/>
          <p:cNvCxnSpPr/>
          <p:nvPr/>
        </p:nvCxnSpPr>
        <p:spPr>
          <a:xfrm flipV="1">
            <a:off x="2712960" y="3000240"/>
            <a:ext cx="1800" cy="285948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arrow" w="med"/>
          </a:ln>
        </p:spPr>
      </p:cxnSp>
      <p:grpSp>
        <p:nvGrpSpPr>
          <p:cNvPr id="250" name="Grupo 20"/>
          <p:cNvGrpSpPr/>
          <p:nvPr/>
        </p:nvGrpSpPr>
        <p:grpSpPr>
          <a:xfrm>
            <a:off x="2860920" y="3000240"/>
            <a:ext cx="2758320" cy="3359160"/>
            <a:chOff x="2860920" y="3000240"/>
            <a:chExt cx="2758320" cy="3359160"/>
          </a:xfrm>
        </p:grpSpPr>
        <p:sp>
          <p:nvSpPr>
            <p:cNvPr id="251" name="CaixaDeTexto 17"/>
            <p:cNvSpPr/>
            <p:nvPr/>
          </p:nvSpPr>
          <p:spPr>
            <a:xfrm>
              <a:off x="5218560" y="3500640"/>
              <a:ext cx="400680" cy="42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3000"/>
                </a:lnSpc>
              </a:pPr>
              <a:r>
                <a:rPr b="0" lang="pt-BR" sz="2400" spc="-1" strike="noStrike">
                  <a:solidFill>
                    <a:srgbClr val="ff0000"/>
                  </a:solidFill>
                  <a:latin typeface="Times New Roman"/>
                </a:rPr>
                <a:t>X</a:t>
              </a:r>
              <a:endParaRPr b="0" lang="en-US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" name="CaixaDeTexto 18"/>
            <p:cNvSpPr/>
            <p:nvPr/>
          </p:nvSpPr>
          <p:spPr>
            <a:xfrm>
              <a:off x="2860920" y="3000240"/>
              <a:ext cx="400680" cy="42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3000"/>
                </a:lnSpc>
              </a:pPr>
              <a:r>
                <a:rPr b="0" lang="pt-BR" sz="2400" spc="-1" strike="noStrike">
                  <a:solidFill>
                    <a:srgbClr val="ff0000"/>
                  </a:solidFill>
                  <a:latin typeface="Times New Roman"/>
                </a:rPr>
                <a:t>Y</a:t>
              </a:r>
              <a:endParaRPr b="0" lang="en-US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" name="CaixaDeTexto 19"/>
            <p:cNvSpPr/>
            <p:nvPr/>
          </p:nvSpPr>
          <p:spPr>
            <a:xfrm>
              <a:off x="3574440" y="5929920"/>
              <a:ext cx="469080" cy="42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3000"/>
                </a:lnSpc>
              </a:pPr>
              <a:r>
                <a:rPr b="0" lang="pt-BR" sz="2400" spc="-1" strike="noStrike">
                  <a:solidFill>
                    <a:srgbClr val="ff0000"/>
                  </a:solidFill>
                  <a:latin typeface="Times New Roman"/>
                </a:rPr>
                <a:t>W</a:t>
              </a:r>
              <a:endParaRPr b="0" lang="en-US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nodeType="clickEffect" fill="hold">
                      <p:stCondLst>
                        <p:cond delay="indefinite"/>
                      </p:stCondLst>
                      <p:childTnLst>
                        <p:par>
                          <p:cTn id="2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nodeType="clickEffect" fill="hold">
                      <p:stCondLst>
                        <p:cond delay="indefinite"/>
                      </p:stCondLst>
                      <p:childTnLst>
                        <p:par>
                          <p:cTn id="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/>
          </p:nvPr>
        </p:nvSpPr>
        <p:spPr>
          <a:xfrm>
            <a:off x="228600" y="1828800"/>
            <a:ext cx="8915040" cy="2727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Assim podemos representar </a:t>
            </a:r>
            <a:r>
              <a:rPr b="0" lang="en-GB" sz="2600" spc="-1" strike="noStrike">
                <a:solidFill>
                  <a:srgbClr val="ffc000"/>
                </a:solidFill>
                <a:latin typeface="Tahoma"/>
              </a:rPr>
              <a:t>qualquer operação geométrica 2D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como uma matriz 3x3 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9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Podemos realizar toda operação geométrica sobre um ponto como uma multiplicação de matrizes, onde uma é o ponto e a outra a matriz de transformação: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5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6" name="Picture 3" descr=""/>
          <p:cNvPicPr/>
          <p:nvPr/>
        </p:nvPicPr>
        <p:blipFill>
          <a:blip r:embed="rId1"/>
          <a:stretch/>
        </p:blipFill>
        <p:spPr>
          <a:xfrm>
            <a:off x="2209680" y="4038480"/>
            <a:ext cx="5221080" cy="22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6" dur="indefinite" restart="never" nodeType="tmRoot">
          <p:childTnLst>
            <p:seq>
              <p:cTn id="217" dur="indefinite" nodeType="mainSeq">
                <p:childTnLst>
                  <p:par>
                    <p:cTn id="218" nodeType="clickEffect" fill="hold">
                      <p:stCondLst>
                        <p:cond delay="indefinite"/>
                      </p:stCondLst>
                      <p:childTnLst>
                        <p:par>
                          <p:cTn id="2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nodeType="clickEffect" fill="hold">
                      <p:stCondLst>
                        <p:cond delay="indefinite"/>
                      </p:stCondLst>
                      <p:childTnLst>
                        <p:par>
                          <p:cTn id="2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228600" y="1828800"/>
            <a:ext cx="8915040" cy="1410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Os parâmetros da matriz podem ser ajustados de forma a que represente as três operações: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8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9" name="Group 3"/>
          <p:cNvGrpSpPr/>
          <p:nvPr/>
        </p:nvGrpSpPr>
        <p:grpSpPr>
          <a:xfrm>
            <a:off x="1219320" y="152280"/>
            <a:ext cx="6781320" cy="6324120"/>
            <a:chOff x="1219320" y="152280"/>
            <a:chExt cx="6781320" cy="6324120"/>
          </a:xfrm>
        </p:grpSpPr>
        <p:pic>
          <p:nvPicPr>
            <p:cNvPr id="260" name="Picture 4" descr=""/>
            <p:cNvPicPr/>
            <p:nvPr/>
          </p:nvPicPr>
          <p:blipFill>
            <a:blip r:embed="rId1"/>
            <a:stretch/>
          </p:blipFill>
          <p:spPr>
            <a:xfrm>
              <a:off x="1219320" y="152280"/>
              <a:ext cx="6781320" cy="6324120"/>
            </a:xfrm>
            <a:prstGeom prst="rect">
              <a:avLst/>
            </a:prstGeom>
            <a:ln w="9360">
              <a:solidFill>
                <a:srgbClr val="acacac"/>
              </a:solidFill>
              <a:miter/>
            </a:ln>
            <a:effectLst>
              <a:outerShdw algn="ctr" dir="2700000" dist="107932" rotWithShape="0">
                <a:srgbClr val="808080"/>
              </a:outerShdw>
            </a:effectLst>
          </p:spPr>
        </p:pic>
        <p:sp>
          <p:nvSpPr>
            <p:cNvPr id="261" name="Text Box 5"/>
            <p:cNvSpPr/>
            <p:nvPr/>
          </p:nvSpPr>
          <p:spPr>
            <a:xfrm>
              <a:off x="1318680" y="203040"/>
              <a:ext cx="1583280" cy="42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6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200" spc="-1" strike="noStrike">
                  <a:solidFill>
                    <a:srgbClr val="ff9966"/>
                  </a:solidFill>
                  <a:latin typeface="Tahoma"/>
                </a:rPr>
                <a:t>Translação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" name="Text Box 6"/>
            <p:cNvSpPr/>
            <p:nvPr/>
          </p:nvSpPr>
          <p:spPr>
            <a:xfrm>
              <a:off x="1262520" y="4724280"/>
              <a:ext cx="1240200" cy="42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6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200" spc="-1" strike="noStrike">
                  <a:solidFill>
                    <a:srgbClr val="ff9966"/>
                  </a:solidFill>
                  <a:latin typeface="Tahoma"/>
                </a:rPr>
                <a:t>Rotação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" name="Text Box 7"/>
            <p:cNvSpPr/>
            <p:nvPr/>
          </p:nvSpPr>
          <p:spPr>
            <a:xfrm>
              <a:off x="1229760" y="2362320"/>
              <a:ext cx="2189880" cy="42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65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0" lang="en-GB" sz="2200" spc="-1" strike="noStrike">
                  <a:solidFill>
                    <a:srgbClr val="ff9966"/>
                  </a:solidFill>
                  <a:latin typeface="Tahoma"/>
                </a:rPr>
                <a:t>Escalonamento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nodeType="clickEffect" fill="hold">
                      <p:stCondLst>
                        <p:cond delay="indefinite"/>
                      </p:stCondLst>
                      <p:childTnLst>
                        <p:par>
                          <p:cTn id="2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228600" y="1828800"/>
            <a:ext cx="8915040" cy="519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11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Esta definição permite a concatenação de operações de uma forma muito eficiente: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11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Como qualquer seqüência de operações lineares é sempre uma operação linear, podemos expressar qualquer seqüência de operações geométricas como uma única matriz, resultante da multiplicação das matrizes representando cada uma das operações. 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11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Através disto calculamos </a:t>
            </a:r>
            <a:r>
              <a:rPr b="0" lang="en-GB" sz="2600" spc="-1" strike="noStrike">
                <a:solidFill>
                  <a:srgbClr val="ff9966"/>
                </a:solidFill>
                <a:latin typeface="Tahoma"/>
              </a:rPr>
              <a:t>uma única matriz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, que utilizamos para transformar todos os pontos do objeto.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950"/>
              </a:spcBef>
              <a:buNone/>
              <a:tabLst>
                <a:tab algn="l" pos="0"/>
              </a:tabLst>
            </a:pP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5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nodeType="clickEffect" fill="hold">
                      <p:stCondLst>
                        <p:cond delay="indefinite"/>
                      </p:stCondLst>
                      <p:childTnLst>
                        <p:par>
                          <p:cTn id="2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nodeType="clickEffect" fill="hold">
                      <p:stCondLst>
                        <p:cond delay="indefinite"/>
                      </p:stCondLst>
                      <p:childTnLst>
                        <p:par>
                          <p:cTn id="2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5050"/>
                </a:solidFill>
                <a:latin typeface="Tahoma"/>
              </a:rPr>
              <a:t>Relembrando: O que é computação Gráfica ?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Conjunto de métodos e técnicas computacionais para a representação de forma gráfica, através de um computador, de objetos de um mundo real (ou virtual).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5050"/>
                </a:solidFill>
                <a:latin typeface="Tahoma"/>
              </a:rPr>
              <a:t>Implica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lvl="1" marL="950760" indent="-282600">
              <a:lnSpc>
                <a:spcPct val="90000"/>
              </a:lnSpc>
              <a:spcBef>
                <a:spcPts val="1301"/>
              </a:spcBef>
              <a:buClr>
                <a:srgbClr val="fffff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Em um </a:t>
            </a:r>
            <a:r>
              <a:rPr b="0" lang="en-GB" sz="2600" spc="-1" strike="noStrike">
                <a:solidFill>
                  <a:srgbClr val="ffff00"/>
                </a:solidFill>
                <a:latin typeface="Tahoma"/>
              </a:rPr>
              <a:t>modelo interno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deste mundo a ser representado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lvl="1" marL="950760" indent="-282600">
              <a:lnSpc>
                <a:spcPct val="90000"/>
              </a:lnSpc>
              <a:spcBef>
                <a:spcPts val="1301"/>
              </a:spcBef>
              <a:buClr>
                <a:srgbClr val="fffff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Em um </a:t>
            </a:r>
            <a:r>
              <a:rPr b="0" lang="en-GB" sz="2600" spc="-1" strike="noStrike">
                <a:solidFill>
                  <a:srgbClr val="ffff00"/>
                </a:solidFill>
                <a:latin typeface="Tahoma"/>
              </a:rPr>
              <a:t>conjunto de transformações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para representar este modelo em um dispositivo de saída de um computador (vídeo, plotter, etc)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‏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" name="Rectangle 2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1. Conceitos Básicos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28600" y="1828800"/>
            <a:ext cx="8610120" cy="2084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11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Exemplo: Escalonamento dos pontos de um objeto pelo ponto Sx = Sy = 2 seguido de uma translação pelo vetor Dx = 10 e Dy = 0 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950"/>
              </a:spcBef>
              <a:buNone/>
              <a:tabLst>
                <a:tab algn="l" pos="0"/>
              </a:tabLst>
            </a:pP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67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8" name="Picture 3" descr=""/>
          <p:cNvPicPr/>
          <p:nvPr/>
        </p:nvPicPr>
        <p:blipFill>
          <a:blip r:embed="rId1"/>
          <a:stretch/>
        </p:blipFill>
        <p:spPr>
          <a:xfrm>
            <a:off x="1371600" y="380880"/>
            <a:ext cx="6400440" cy="5924160"/>
          </a:xfrm>
          <a:prstGeom prst="rect">
            <a:avLst/>
          </a:prstGeom>
          <a:ln w="9360">
            <a:solidFill>
              <a:srgbClr val="acacac"/>
            </a:solidFill>
            <a:miter/>
          </a:ln>
          <a:effectLst>
            <a:outerShdw algn="ctr" dir="2700000" dist="107932" rotWithShape="0">
              <a:srgbClr val="808080"/>
            </a:outerShdw>
          </a:effectLst>
        </p:spPr>
      </p:pic>
      <p:grpSp>
        <p:nvGrpSpPr>
          <p:cNvPr id="269" name="Group 4"/>
          <p:cNvGrpSpPr/>
          <p:nvPr/>
        </p:nvGrpSpPr>
        <p:grpSpPr>
          <a:xfrm>
            <a:off x="914400" y="914400"/>
            <a:ext cx="7341840" cy="5525640"/>
            <a:chOff x="914400" y="914400"/>
            <a:chExt cx="7341840" cy="5525640"/>
          </a:xfrm>
        </p:grpSpPr>
        <p:pic>
          <p:nvPicPr>
            <p:cNvPr id="270" name="Picture 5" descr=""/>
            <p:cNvPicPr/>
            <p:nvPr/>
          </p:nvPicPr>
          <p:blipFill>
            <a:blip r:embed="rId2"/>
            <a:stretch/>
          </p:blipFill>
          <p:spPr>
            <a:xfrm>
              <a:off x="914400" y="914400"/>
              <a:ext cx="7341840" cy="5525640"/>
            </a:xfrm>
            <a:prstGeom prst="rect">
              <a:avLst/>
            </a:prstGeom>
            <a:ln w="9360">
              <a:solidFill>
                <a:srgbClr val="acacac"/>
              </a:solidFill>
              <a:miter/>
            </a:ln>
            <a:effectLst>
              <a:outerShdw algn="ctr" dir="2700000" dist="107932" rotWithShape="0">
                <a:srgbClr val="808080"/>
              </a:outerShdw>
            </a:effectLst>
          </p:spPr>
        </p:pic>
        <p:sp>
          <p:nvSpPr>
            <p:cNvPr id="271" name="AutoShape 6"/>
            <p:cNvSpPr/>
            <p:nvPr/>
          </p:nvSpPr>
          <p:spPr>
            <a:xfrm>
              <a:off x="2743200" y="3200400"/>
              <a:ext cx="609120" cy="1066320"/>
            </a:xfrm>
            <a:prstGeom prst="downArrow">
              <a:avLst>
                <a:gd name="adj1" fmla="val 50000"/>
                <a:gd name="adj2" fmla="val 43750"/>
              </a:avLst>
            </a:prstGeom>
            <a:noFill/>
            <a:ln w="28440">
              <a:solidFill>
                <a:srgbClr val="ff505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nodeType="clickEffect" fill="hold">
                      <p:stCondLst>
                        <p:cond delay="indefinite"/>
                      </p:stCondLst>
                      <p:childTnLst>
                        <p:par>
                          <p:cTn id="2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5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nodeType="clickEffect" fill="hold">
                      <p:stCondLst>
                        <p:cond delay="indefinite"/>
                      </p:stCondLst>
                      <p:childTnLst>
                        <p:par>
                          <p:cTn id="2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5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152280" y="1676520"/>
            <a:ext cx="8991360" cy="5133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11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Isto é muito importante na rotação: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marL="341280" indent="-341280">
              <a:lnSpc>
                <a:spcPct val="11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Se quisermos rotacionar um objeto em torno de um ponto qualquer (por exemplo o seu próprio centro, que é a forma mais intuitiva de se rodar algo):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lvl="1" marL="950760" indent="-282600">
              <a:lnSpc>
                <a:spcPct val="110000"/>
              </a:lnSpc>
              <a:spcBef>
                <a:spcPts val="1100"/>
              </a:spcBef>
              <a:buClr>
                <a:srgbClr val="fffff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Tahoma"/>
              </a:rPr>
              <a:t>necessitamos transladar o ponto sobre o qual será efetuada a rotação para a origem</a:t>
            </a:r>
            <a:endParaRPr b="0" lang="en-GB" sz="2200" spc="-1" strike="noStrike">
              <a:solidFill>
                <a:srgbClr val="ffffff"/>
              </a:solidFill>
              <a:latin typeface="Tahoma"/>
            </a:endParaRPr>
          </a:p>
          <a:p>
            <a:pPr lvl="1" marL="950760" indent="-282600">
              <a:lnSpc>
                <a:spcPct val="110000"/>
              </a:lnSpc>
              <a:spcBef>
                <a:spcPts val="1100"/>
              </a:spcBef>
              <a:buClr>
                <a:srgbClr val="fffff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Tahoma"/>
              </a:rPr>
              <a:t>rotacionar</a:t>
            </a:r>
            <a:endParaRPr b="0" lang="en-GB" sz="2200" spc="-1" strike="noStrike">
              <a:solidFill>
                <a:srgbClr val="ffffff"/>
              </a:solidFill>
              <a:latin typeface="Tahoma"/>
            </a:endParaRPr>
          </a:p>
          <a:p>
            <a:pPr lvl="1" marL="950760" indent="-282600">
              <a:lnSpc>
                <a:spcPct val="110000"/>
              </a:lnSpc>
              <a:spcBef>
                <a:spcPts val="1100"/>
              </a:spcBef>
              <a:buClr>
                <a:srgbClr val="fffff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Tahoma"/>
              </a:rPr>
              <a:t>transladar de volta à posição original</a:t>
            </a:r>
            <a:endParaRPr b="0" lang="en-GB" sz="22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650"/>
              </a:spcBef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9966"/>
                </a:solidFill>
                <a:latin typeface="Tahoma"/>
              </a:rPr>
              <a:t>Para isso podemos calcular uma única matriz de rotação concatenada:</a:t>
            </a:r>
            <a:endParaRPr b="0" lang="en-GB" sz="22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650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3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4" name="Picture 3" descr=""/>
          <p:cNvPicPr/>
          <p:nvPr/>
        </p:nvPicPr>
        <p:blipFill>
          <a:blip r:embed="rId1"/>
          <a:stretch/>
        </p:blipFill>
        <p:spPr>
          <a:xfrm>
            <a:off x="69840" y="3962520"/>
            <a:ext cx="9010440" cy="1780920"/>
          </a:xfrm>
          <a:prstGeom prst="rect">
            <a:avLst/>
          </a:prstGeom>
          <a:ln w="9360">
            <a:solidFill>
              <a:srgbClr val="acacac"/>
            </a:solidFill>
            <a:miter/>
          </a:ln>
          <a:effectLst>
            <a:outerShdw algn="ctr" dir="2700000" dist="107932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nodeType="clickEffect" fill="hold">
                      <p:stCondLst>
                        <p:cond delay="indefinite"/>
                      </p:stCondLst>
                      <p:childTnLst>
                        <p:par>
                          <p:cTn id="2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nodeType="clickEffect" fill="hold">
                      <p:stCondLst>
                        <p:cond delay="indefinite"/>
                      </p:stCondLst>
                      <p:childTnLst>
                        <p:par>
                          <p:cTn id="2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7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3" descr=""/>
          <p:cNvPicPr/>
          <p:nvPr/>
        </p:nvPicPr>
        <p:blipFill>
          <a:blip r:embed="rId1"/>
          <a:stretch/>
        </p:blipFill>
        <p:spPr>
          <a:xfrm>
            <a:off x="2019240" y="1892160"/>
            <a:ext cx="5105160" cy="307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755640" y="2244600"/>
            <a:ext cx="5790960" cy="29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755640" y="2061000"/>
            <a:ext cx="5283000" cy="313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" descr=""/>
          <p:cNvPicPr/>
          <p:nvPr/>
        </p:nvPicPr>
        <p:blipFill>
          <a:blip r:embed="rId1"/>
          <a:stretch/>
        </p:blipFill>
        <p:spPr>
          <a:xfrm>
            <a:off x="2123640" y="1609560"/>
            <a:ext cx="5727240" cy="3403080"/>
          </a:xfrm>
          <a:prstGeom prst="rect">
            <a:avLst/>
          </a:prstGeom>
          <a:ln w="0">
            <a:noFill/>
          </a:ln>
        </p:spPr>
      </p:pic>
      <p:sp>
        <p:nvSpPr>
          <p:cNvPr id="279" name="Rectangle 1"/>
          <p:cNvSpPr/>
          <p:nvPr/>
        </p:nvSpPr>
        <p:spPr>
          <a:xfrm>
            <a:off x="971640" y="4797000"/>
            <a:ext cx="7128360" cy="10076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Rectangle 4"/>
          <p:cNvSpPr/>
          <p:nvPr/>
        </p:nvSpPr>
        <p:spPr>
          <a:xfrm>
            <a:off x="3420000" y="1105560"/>
            <a:ext cx="5472360" cy="10076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Rectangle 5"/>
          <p:cNvSpPr/>
          <p:nvPr/>
        </p:nvSpPr>
        <p:spPr>
          <a:xfrm>
            <a:off x="7011720" y="3311280"/>
            <a:ext cx="1304280" cy="26460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Box 1"/>
          <p:cNvSpPr/>
          <p:nvPr/>
        </p:nvSpPr>
        <p:spPr>
          <a:xfrm>
            <a:off x="152280" y="1676520"/>
            <a:ext cx="899136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Um escalonamento realista também usa 3 transformações: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51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Sozinho, um escalonamento geralmente “incha” e “desloca” o objeto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51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Concatenado com 2 translações particulares, o objeto apenas “incha”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6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 Box 1"/>
          <p:cNvSpPr/>
          <p:nvPr/>
        </p:nvSpPr>
        <p:spPr>
          <a:xfrm>
            <a:off x="152280" y="1676520"/>
            <a:ext cx="899136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Sozinho, um escalonamento geralmente “incha” e “desloca” o objeto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2195640" y="2493000"/>
            <a:ext cx="4673160" cy="379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Box 1"/>
          <p:cNvSpPr/>
          <p:nvPr/>
        </p:nvSpPr>
        <p:spPr>
          <a:xfrm>
            <a:off x="152280" y="1676520"/>
            <a:ext cx="899136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Concatenado com 2 translações particulares, o objeto apenas “incha”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6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9" name="Picture 2" descr=""/>
          <p:cNvPicPr/>
          <p:nvPr/>
        </p:nvPicPr>
        <p:blipFill>
          <a:blip r:embed="rId1"/>
          <a:stretch/>
        </p:blipFill>
        <p:spPr>
          <a:xfrm>
            <a:off x="2540160" y="2493000"/>
            <a:ext cx="4215960" cy="372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 Box 1"/>
          <p:cNvSpPr/>
          <p:nvPr/>
        </p:nvSpPr>
        <p:spPr>
          <a:xfrm>
            <a:off x="152280" y="1676520"/>
            <a:ext cx="899136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Concatenado com 2 translações particulares, o objeto apenas “incha”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6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2" name="Picture 2" descr=""/>
          <p:cNvPicPr/>
          <p:nvPr/>
        </p:nvPicPr>
        <p:blipFill>
          <a:blip r:embed="rId1"/>
          <a:stretch/>
        </p:blipFill>
        <p:spPr>
          <a:xfrm>
            <a:off x="101520" y="2994480"/>
            <a:ext cx="8938800" cy="288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53416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5050"/>
                </a:solidFill>
                <a:latin typeface="Tahoma"/>
              </a:rPr>
              <a:t>Como Modelamos as Tranformações de Objetos do Mundo Real em Computação Gráfica ?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Tanto na representação bidimensional de um mundo como na representação 3- ou </a:t>
            </a:r>
            <a:r>
              <a:rPr b="0" i="1" lang="en-GB" sz="2600" spc="-1" strike="noStrike">
                <a:solidFill>
                  <a:srgbClr val="ffffff"/>
                </a:solidFill>
                <a:latin typeface="Tahoma"/>
              </a:rPr>
              <a:t>n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-dimensional, existem em computação gráfica </a:t>
            </a:r>
            <a:r>
              <a:rPr b="0" lang="en-GB" sz="2600" spc="-1" strike="noStrike">
                <a:solidFill>
                  <a:srgbClr val="ff9966"/>
                </a:solidFill>
                <a:latin typeface="Tahoma"/>
              </a:rPr>
              <a:t>3 transformações geométricas primitivas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, que podem ser combinadas para se obter o comportamento de um objeto no mundo em que está modelado: </a:t>
            </a:r>
            <a:r>
              <a:rPr b="0" lang="en-GB" sz="2600" spc="-1" strike="noStrike">
                <a:solidFill>
                  <a:srgbClr val="ffff00"/>
                </a:solidFill>
                <a:latin typeface="Tahoma"/>
              </a:rPr>
              <a:t>translação, escalonamento 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</a:t>
            </a:r>
            <a:r>
              <a:rPr b="0" lang="en-GB" sz="2600" spc="-1" strike="noStrike">
                <a:solidFill>
                  <a:srgbClr val="ffff00"/>
                </a:solidFill>
                <a:latin typeface="Tahoma"/>
              </a:rPr>
              <a:t> rotação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1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Tahoma"/>
              </a:rPr>
              <a:t>Veremos primeiramente estas transformações para o caso 2D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0" name="Rectangle 2"/>
          <p:cNvSpPr/>
          <p:nvPr/>
        </p:nvSpPr>
        <p:spPr>
          <a:xfrm>
            <a:off x="304920" y="91440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Box 2"/>
          <p:cNvSpPr/>
          <p:nvPr/>
        </p:nvSpPr>
        <p:spPr>
          <a:xfrm>
            <a:off x="152280" y="1676520"/>
            <a:ext cx="899136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Duas translações e um escalonamento: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6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Rectangle 3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5" name="Picture 5" descr=""/>
          <p:cNvPicPr/>
          <p:nvPr/>
        </p:nvPicPr>
        <p:blipFill>
          <a:blip r:embed="rId1"/>
          <a:stretch/>
        </p:blipFill>
        <p:spPr>
          <a:xfrm>
            <a:off x="209160" y="2658600"/>
            <a:ext cx="8610840" cy="20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1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Sistemas de Coordenadas Homogêneos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Text Box 2"/>
          <p:cNvSpPr/>
          <p:nvPr/>
        </p:nvSpPr>
        <p:spPr>
          <a:xfrm>
            <a:off x="152280" y="1676520"/>
            <a:ext cx="899136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200" spc="-1" strike="noStrike">
                <a:solidFill>
                  <a:srgbClr val="ff9966"/>
                </a:solidFill>
                <a:latin typeface="Tahoma"/>
              </a:rPr>
              <a:t>Obtendo o Centro dos Objetos: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6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Text Box 3"/>
          <p:cNvSpPr/>
          <p:nvPr/>
        </p:nvSpPr>
        <p:spPr>
          <a:xfrm>
            <a:off x="152280" y="1519200"/>
            <a:ext cx="899136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9966"/>
                </a:solidFill>
                <a:latin typeface="Tahoma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O centro geométrico é a </a:t>
            </a:r>
            <a:r>
              <a:rPr b="0" lang="en-GB" sz="1800" spc="-1" strike="noStrike">
                <a:solidFill>
                  <a:srgbClr val="ffc000"/>
                </a:solidFill>
                <a:latin typeface="Tahoma"/>
              </a:rPr>
              <a:t>média aritmética das coordenadas nos vértices</a:t>
            </a: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6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9" name="Picture 6" descr=""/>
          <p:cNvPicPr/>
          <p:nvPr/>
        </p:nvPicPr>
        <p:blipFill>
          <a:blip r:embed="rId1"/>
          <a:stretch/>
        </p:blipFill>
        <p:spPr>
          <a:xfrm>
            <a:off x="498960" y="2956320"/>
            <a:ext cx="3352320" cy="270468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7" descr=""/>
          <p:cNvPicPr/>
          <p:nvPr/>
        </p:nvPicPr>
        <p:blipFill>
          <a:blip r:embed="rId2"/>
          <a:stretch/>
        </p:blipFill>
        <p:spPr>
          <a:xfrm>
            <a:off x="4315680" y="2899440"/>
            <a:ext cx="3352320" cy="27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8" dur="indefinite" restart="never" nodeType="tmRoot">
          <p:childTnLst>
            <p:seq>
              <p:cTn id="279" dur="indefinite" nodeType="mainSeq">
                <p:childTnLst>
                  <p:par>
                    <p:cTn id="280" nodeType="clickEffect" fill="hold">
                      <p:stCondLst>
                        <p:cond delay="indefinite"/>
                      </p:stCondLst>
                      <p:childTnLst>
                        <p:par>
                          <p:cTn id="2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1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Sistema Gráfico Interativo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Text Box 2"/>
          <p:cNvSpPr/>
          <p:nvPr/>
        </p:nvSpPr>
        <p:spPr>
          <a:xfrm>
            <a:off x="152280" y="1676520"/>
            <a:ext cx="8991360" cy="57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200" spc="-1" strike="noStrike">
                <a:solidFill>
                  <a:srgbClr val="ff9966"/>
                </a:solidFill>
                <a:latin typeface="Tahoma"/>
              </a:rPr>
              <a:t>Incremente seu Sistema Gráfico para suportar as seguintes transformações em 2D: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Translações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Escalonamentos em torno do centro do objeto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950"/>
              </a:spcBef>
              <a:buClr>
                <a:srgbClr val="ffffff"/>
              </a:buClr>
              <a:buFont typeface="Tahoma"/>
              <a:buChar char="•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Rotações: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1301"/>
              </a:spcBef>
              <a:buClr>
                <a:srgbClr val="67002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Em torno do centro do mundo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1301"/>
              </a:spcBef>
              <a:buClr>
                <a:srgbClr val="67002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Em torno do centro do objeto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1301"/>
              </a:spcBef>
              <a:buClr>
                <a:srgbClr val="67002f"/>
              </a:buClr>
              <a:buFont typeface="Tahoma"/>
              <a:buChar char="–"/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Em torno de um ponto qualquer (arbitrário)</a:t>
            </a:r>
            <a:r>
              <a:rPr b="0" lang="en-GB" sz="1800" spc="-1" strike="noStrike">
                <a:solidFill>
                  <a:srgbClr val="ffffff"/>
                </a:solidFill>
                <a:latin typeface="Tahoma"/>
              </a:rPr>
              <a:t>‏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9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650"/>
              </a:spcBef>
              <a:tabLst>
                <a:tab algn="l" pos="569880"/>
                <a:tab algn="l" pos="1484280"/>
                <a:tab algn="l" pos="2398680"/>
                <a:tab algn="l" pos="3313080"/>
                <a:tab algn="l" pos="4227480"/>
                <a:tab algn="l" pos="5141880"/>
                <a:tab algn="l" pos="6056280"/>
                <a:tab algn="l" pos="6970680"/>
                <a:tab algn="l" pos="7885080"/>
                <a:tab algn="l" pos="8799480"/>
                <a:tab algn="l" pos="971388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" descr="C:\Aldo\Aulas\ComputacaoGrafica\Apost\ex1-1.jpg"/>
          <p:cNvPicPr/>
          <p:nvPr/>
        </p:nvPicPr>
        <p:blipFill>
          <a:blip r:embed="rId1"/>
          <a:stretch/>
        </p:blipFill>
        <p:spPr>
          <a:xfrm>
            <a:off x="990720" y="990720"/>
            <a:ext cx="7087680" cy="5132160"/>
          </a:xfrm>
          <a:prstGeom prst="rect">
            <a:avLst/>
          </a:prstGeom>
          <a:ln w="0">
            <a:noFill/>
          </a:ln>
        </p:spPr>
      </p:pic>
      <p:sp>
        <p:nvSpPr>
          <p:cNvPr id="304" name="Rounded Rectangle 1"/>
          <p:cNvSpPr/>
          <p:nvPr/>
        </p:nvSpPr>
        <p:spPr>
          <a:xfrm>
            <a:off x="899640" y="3861000"/>
            <a:ext cx="2160000" cy="1583640"/>
          </a:xfrm>
          <a:prstGeom prst="roundRect">
            <a:avLst>
              <a:gd name="adj" fmla="val 16667"/>
            </a:avLst>
          </a:prstGeom>
          <a:noFill/>
          <a:ln w="60325">
            <a:solidFill>
              <a:srgbClr val="00cc99">
                <a:lumMod val="60000"/>
                <a:lumOff val="40000"/>
              </a:srgbClr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380880" y="1752480"/>
            <a:ext cx="86101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3.1: 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Translação 2D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Pontos no Plano </a:t>
            </a:r>
            <a:r>
              <a:rPr b="0" i="1" lang="en-GB" sz="2600" spc="-1" strike="noStrike">
                <a:solidFill>
                  <a:srgbClr val="ffffff"/>
                </a:solidFill>
                <a:latin typeface="Tahoma"/>
              </a:rPr>
              <a:t>xy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podem ser transladados a novas posições através da adição de quantidades de translação às coordenadas de todos os seus pontos.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Para mover um ponto P(</a:t>
            </a:r>
            <a:r>
              <a:rPr b="0" i="1" lang="en-GB" sz="2600" spc="-1" strike="noStrike">
                <a:solidFill>
                  <a:srgbClr val="ffffff"/>
                </a:solidFill>
                <a:latin typeface="Tahoma"/>
              </a:rPr>
              <a:t>x,y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a distância e direção definida pelo vetor (</a:t>
            </a:r>
            <a:r>
              <a:rPr b="0" i="1" lang="en-GB" sz="2600" spc="-1" strike="noStrike">
                <a:solidFill>
                  <a:srgbClr val="ffffff"/>
                </a:solidFill>
                <a:latin typeface="Tahoma"/>
              </a:rPr>
              <a:t>Dx,Dy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), podemos escrever: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x’ = x + Dx,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y’ = y + Dy.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2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3" name="Group 3"/>
          <p:cNvGrpSpPr/>
          <p:nvPr/>
        </p:nvGrpSpPr>
        <p:grpSpPr>
          <a:xfrm>
            <a:off x="457200" y="2209680"/>
            <a:ext cx="6781320" cy="3885840"/>
            <a:chOff x="457200" y="2209680"/>
            <a:chExt cx="6781320" cy="3885840"/>
          </a:xfrm>
        </p:grpSpPr>
        <p:grpSp>
          <p:nvGrpSpPr>
            <p:cNvPr id="144" name="Group 4"/>
            <p:cNvGrpSpPr/>
            <p:nvPr/>
          </p:nvGrpSpPr>
          <p:grpSpPr>
            <a:xfrm>
              <a:off x="457200" y="2209680"/>
              <a:ext cx="6781320" cy="3885840"/>
              <a:chOff x="457200" y="2209680"/>
              <a:chExt cx="6781320" cy="3885840"/>
            </a:xfrm>
          </p:grpSpPr>
          <p:sp>
            <p:nvSpPr>
              <p:cNvPr id="145" name="Rectangle 5"/>
              <p:cNvSpPr/>
              <p:nvPr/>
            </p:nvSpPr>
            <p:spPr>
              <a:xfrm>
                <a:off x="457200" y="2209680"/>
                <a:ext cx="6781320" cy="3885840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>
                <a:outerShdw algn="ctr" dir="2700000" dist="107932" rotWithShape="0">
                  <a:srgbClr val="808080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93000"/>
                  </a:lnSpc>
                </a:pPr>
                <a:endParaRPr b="0" lang="pt-BR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46" name="Line 6"/>
              <p:cNvSpPr/>
              <p:nvPr/>
            </p:nvSpPr>
            <p:spPr>
              <a:xfrm>
                <a:off x="609480" y="2361960"/>
                <a:ext cx="1440" cy="3657600"/>
              </a:xfrm>
              <a:prstGeom prst="line">
                <a:avLst/>
              </a:prstGeom>
              <a:ln w="19080">
                <a:solidFill>
                  <a:srgbClr val="ff5050"/>
                </a:solidFill>
                <a:miter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47" name="Line 7"/>
              <p:cNvSpPr/>
              <p:nvPr/>
            </p:nvSpPr>
            <p:spPr>
              <a:xfrm>
                <a:off x="609480" y="6019560"/>
                <a:ext cx="6477120" cy="1800"/>
              </a:xfrm>
              <a:prstGeom prst="line">
                <a:avLst/>
              </a:prstGeom>
              <a:ln w="9360">
                <a:solidFill>
                  <a:srgbClr val="ff505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3200" bIns="-432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</p:grpSp>
        <p:grpSp>
          <p:nvGrpSpPr>
            <p:cNvPr id="148" name="Group 8"/>
            <p:cNvGrpSpPr/>
            <p:nvPr/>
          </p:nvGrpSpPr>
          <p:grpSpPr>
            <a:xfrm>
              <a:off x="838080" y="4952880"/>
              <a:ext cx="839160" cy="477360"/>
              <a:chOff x="838080" y="4952880"/>
              <a:chExt cx="839160" cy="477360"/>
            </a:xfrm>
          </p:grpSpPr>
          <p:sp>
            <p:nvSpPr>
              <p:cNvPr id="149" name="Oval 9"/>
              <p:cNvSpPr/>
              <p:nvPr/>
            </p:nvSpPr>
            <p:spPr>
              <a:xfrm>
                <a:off x="838080" y="5278320"/>
                <a:ext cx="151920" cy="151920"/>
              </a:xfrm>
              <a:prstGeom prst="ellipse">
                <a:avLst/>
              </a:prstGeom>
              <a:solidFill>
                <a:srgbClr val="ff505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93000"/>
                  </a:lnSpc>
                </a:pPr>
                <a:endParaRPr b="0" lang="pt-BR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50" name="Text Box 10"/>
              <p:cNvSpPr/>
              <p:nvPr/>
            </p:nvSpPr>
            <p:spPr>
              <a:xfrm>
                <a:off x="941400" y="4952880"/>
                <a:ext cx="735840" cy="33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P(1,2)</a:t>
                </a: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‏</a:t>
                </a:r>
                <a:endParaRPr b="0" lang="en-US" sz="16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151" name="Group 11"/>
          <p:cNvGrpSpPr/>
          <p:nvPr/>
        </p:nvGrpSpPr>
        <p:grpSpPr>
          <a:xfrm>
            <a:off x="5867280" y="3505320"/>
            <a:ext cx="840960" cy="477360"/>
            <a:chOff x="5867280" y="3505320"/>
            <a:chExt cx="840960" cy="477360"/>
          </a:xfrm>
        </p:grpSpPr>
        <p:sp>
          <p:nvSpPr>
            <p:cNvPr id="152" name="Oval 12"/>
            <p:cNvSpPr/>
            <p:nvPr/>
          </p:nvSpPr>
          <p:spPr>
            <a:xfrm>
              <a:off x="5867280" y="3830760"/>
              <a:ext cx="156960" cy="151920"/>
            </a:xfrm>
            <a:prstGeom prst="ellipse">
              <a:avLst/>
            </a:prstGeom>
            <a:solidFill>
              <a:srgbClr val="ff50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53" name="Text Box 13"/>
            <p:cNvSpPr/>
            <p:nvPr/>
          </p:nvSpPr>
          <p:spPr>
            <a:xfrm>
              <a:off x="5972400" y="3505320"/>
              <a:ext cx="73584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rgbClr val="ff5050"/>
                  </a:solidFill>
                  <a:latin typeface="Tahoma"/>
                </a:rPr>
                <a:t>P(8,7)</a:t>
              </a:r>
              <a:r>
                <a:rPr b="1" lang="en-GB" sz="1600" spc="-1" strike="noStrike">
                  <a:solidFill>
                    <a:srgbClr val="ff5050"/>
                  </a:solidFill>
                  <a:latin typeface="Tahoma"/>
                </a:rPr>
                <a:t>‏</a:t>
              </a:r>
              <a:endParaRPr b="0" lang="en-US" sz="16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4" name="Group 14"/>
          <p:cNvGrpSpPr/>
          <p:nvPr/>
        </p:nvGrpSpPr>
        <p:grpSpPr>
          <a:xfrm>
            <a:off x="609480" y="4267080"/>
            <a:ext cx="4647960" cy="1754280"/>
            <a:chOff x="609480" y="4267080"/>
            <a:chExt cx="4647960" cy="1754280"/>
          </a:xfrm>
        </p:grpSpPr>
        <p:sp>
          <p:nvSpPr>
            <p:cNvPr id="155" name="Line 15"/>
            <p:cNvSpPr/>
            <p:nvPr/>
          </p:nvSpPr>
          <p:spPr>
            <a:xfrm flipV="1">
              <a:off x="609480" y="4875120"/>
              <a:ext cx="4572000" cy="1146240"/>
            </a:xfrm>
            <a:prstGeom prst="line">
              <a:avLst/>
            </a:prstGeom>
            <a:ln w="28440">
              <a:solidFill>
                <a:srgbClr val="6666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56" name="Text Box 16"/>
            <p:cNvSpPr/>
            <p:nvPr/>
          </p:nvSpPr>
          <p:spPr>
            <a:xfrm>
              <a:off x="4536720" y="4267080"/>
              <a:ext cx="720720" cy="39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2000" spc="-1" strike="noStrike">
                  <a:solidFill>
                    <a:srgbClr val="6666ff"/>
                  </a:solidFill>
                  <a:latin typeface="Tahoma"/>
                </a:rPr>
                <a:t>(7,5)</a:t>
              </a:r>
              <a:r>
                <a:rPr b="1" lang="en-GB" sz="2000" spc="-1" strike="noStrike">
                  <a:solidFill>
                    <a:srgbClr val="6666ff"/>
                  </a:solidFill>
                  <a:latin typeface="Tahoma"/>
                </a:rPr>
                <a:t>‏</a:t>
              </a:r>
              <a:endParaRPr b="0" lang="en-US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380880" y="1752480"/>
            <a:ext cx="8610120" cy="4592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Em notação matricial: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P = [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x  y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],   P’ = [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x’  y’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],   T = [D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x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  D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y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]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Dessa forma reescrevendo de forma vetorial: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[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x’  y’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] = [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x  y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] + [D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x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  D</a:t>
            </a:r>
            <a:r>
              <a:rPr b="0" i="1" lang="en-GB" sz="3000" spc="-1" strike="noStrike">
                <a:solidFill>
                  <a:srgbClr val="ffffff"/>
                </a:solidFill>
                <a:latin typeface="Tahoma"/>
              </a:rPr>
              <a:t>y</a:t>
            </a: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]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ou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2251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P’ =  P  + T </a:t>
            </a:r>
            <a:endParaRPr b="0" lang="en-GB" sz="30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9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para todo P do Objeto a ser Transladado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8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nodeType="clickEffect" fill="hold">
                      <p:stCondLst>
                        <p:cond delay="indefinite"/>
                      </p:stCondLst>
                      <p:childTnLst>
                        <p:par>
                          <p:cTn id="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87120" y="1893600"/>
            <a:ext cx="8876880" cy="36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380880" y="1752480"/>
            <a:ext cx="86101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Tahoma"/>
              </a:rPr>
              <a:t>3.1: 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Escalonamento 2D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Pontos no Plano </a:t>
            </a:r>
            <a:r>
              <a:rPr b="0" i="1" lang="en-GB" sz="2600" spc="-1" strike="noStrike">
                <a:solidFill>
                  <a:srgbClr val="ffffff"/>
                </a:solidFill>
                <a:latin typeface="Tahoma"/>
              </a:rPr>
              <a:t>xy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podem ser escalonados (</a:t>
            </a:r>
            <a:r>
              <a:rPr b="0" i="1" lang="en-GB" sz="2600" spc="-1" strike="noStrike">
                <a:solidFill>
                  <a:srgbClr val="ffffff"/>
                </a:solidFill>
                <a:latin typeface="Tahoma"/>
              </a:rPr>
              <a:t>esticados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) por </a:t>
            </a:r>
            <a:r>
              <a:rPr b="0" lang="en-GB" sz="2600" spc="-1" strike="noStrike">
                <a:solidFill>
                  <a:srgbClr val="ffff00"/>
                </a:solidFill>
                <a:latin typeface="Tahoma"/>
              </a:rPr>
              <a:t>fatores de escala Sx e Sy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 através de multiplicação: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x’ = x . Sx,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y’ = y . Sy.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  <a:p>
            <a:pPr indent="0">
              <a:lnSpc>
                <a:spcPct val="100000"/>
              </a:lnSpc>
              <a:spcBef>
                <a:spcPts val="1950"/>
              </a:spcBef>
              <a:buNone/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Exemplo: Na figura escalonamos o ponto (6,6) em 1/2 em X e 1/3 em Y.</a:t>
            </a:r>
            <a:endParaRPr b="0" lang="en-GB" sz="26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2" name="Rectangle 2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838080" y="1981080"/>
            <a:ext cx="6781320" cy="3885840"/>
            <a:chOff x="838080" y="1981080"/>
            <a:chExt cx="6781320" cy="3885840"/>
          </a:xfrm>
        </p:grpSpPr>
        <p:grpSp>
          <p:nvGrpSpPr>
            <p:cNvPr id="164" name="Group 4"/>
            <p:cNvGrpSpPr/>
            <p:nvPr/>
          </p:nvGrpSpPr>
          <p:grpSpPr>
            <a:xfrm>
              <a:off x="838080" y="1981080"/>
              <a:ext cx="6781320" cy="3885840"/>
              <a:chOff x="838080" y="1981080"/>
              <a:chExt cx="6781320" cy="3885840"/>
            </a:xfrm>
          </p:grpSpPr>
          <p:sp>
            <p:nvSpPr>
              <p:cNvPr id="165" name="Rectangle 5"/>
              <p:cNvSpPr/>
              <p:nvPr/>
            </p:nvSpPr>
            <p:spPr>
              <a:xfrm>
                <a:off x="838080" y="1981080"/>
                <a:ext cx="6781320" cy="3885840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>
                <a:outerShdw algn="ctr" dir="2700000" dist="107932" rotWithShape="0">
                  <a:srgbClr val="808080"/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66" name="Line 6"/>
              <p:cNvSpPr/>
              <p:nvPr/>
            </p:nvSpPr>
            <p:spPr>
              <a:xfrm>
                <a:off x="990360" y="2133360"/>
                <a:ext cx="1800" cy="3657600"/>
              </a:xfrm>
              <a:prstGeom prst="line">
                <a:avLst/>
              </a:prstGeom>
              <a:ln w="19080">
                <a:solidFill>
                  <a:srgbClr val="ff5050"/>
                </a:solidFill>
                <a:miter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67" name="Line 7"/>
              <p:cNvSpPr/>
              <p:nvPr/>
            </p:nvSpPr>
            <p:spPr>
              <a:xfrm>
                <a:off x="990360" y="5790960"/>
                <a:ext cx="6477120" cy="1800"/>
              </a:xfrm>
              <a:prstGeom prst="line">
                <a:avLst/>
              </a:prstGeom>
              <a:ln w="9360">
                <a:solidFill>
                  <a:srgbClr val="ff5050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3200" bIns="-43200" anchor="t" anchorCtr="1">
                <a:noAutofit/>
              </a:bodyPr>
              <a:p>
                <a:endParaRPr b="0" lang="en-US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</p:grpSp>
        <p:grpSp>
          <p:nvGrpSpPr>
            <p:cNvPr id="168" name="Group 8"/>
            <p:cNvGrpSpPr/>
            <p:nvPr/>
          </p:nvGrpSpPr>
          <p:grpSpPr>
            <a:xfrm>
              <a:off x="4038480" y="2666880"/>
              <a:ext cx="887400" cy="477360"/>
              <a:chOff x="4038480" y="2666880"/>
              <a:chExt cx="887400" cy="477360"/>
            </a:xfrm>
          </p:grpSpPr>
          <p:sp>
            <p:nvSpPr>
              <p:cNvPr id="169" name="Oval 9"/>
              <p:cNvSpPr/>
              <p:nvPr/>
            </p:nvSpPr>
            <p:spPr>
              <a:xfrm>
                <a:off x="4038480" y="2992320"/>
                <a:ext cx="151920" cy="151920"/>
              </a:xfrm>
              <a:prstGeom prst="ellipse">
                <a:avLst/>
              </a:prstGeom>
              <a:solidFill>
                <a:srgbClr val="ff505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pt-BR" sz="2400" spc="-1" strike="noStrike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>
            <p:nvSpPr>
              <p:cNvPr id="170" name="Text Box 10"/>
              <p:cNvSpPr/>
              <p:nvPr/>
            </p:nvSpPr>
            <p:spPr>
              <a:xfrm>
                <a:off x="4136760" y="2666880"/>
                <a:ext cx="789120" cy="33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  <a:tabLst>
                    <a:tab algn="l" pos="0"/>
                    <a:tab algn="l" pos="914400"/>
                    <a:tab algn="l" pos="1828800"/>
                    <a:tab algn="l" pos="2743200"/>
                    <a:tab algn="l" pos="3657600"/>
                    <a:tab algn="l" pos="4572000"/>
                    <a:tab algn="l" pos="5486400"/>
                    <a:tab algn="l" pos="6400800"/>
                    <a:tab algn="l" pos="7315200"/>
                    <a:tab algn="l" pos="8229600"/>
                    <a:tab algn="l" pos="9144000"/>
                    <a:tab algn="l" pos="10058400"/>
                  </a:tabLst>
                </a:pP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P (6,6)</a:t>
                </a:r>
                <a:r>
                  <a:rPr b="1" lang="en-GB" sz="1600" spc="-1" strike="noStrike">
                    <a:solidFill>
                      <a:srgbClr val="ff5050"/>
                    </a:solidFill>
                    <a:latin typeface="Tahoma"/>
                  </a:rPr>
                  <a:t>‏</a:t>
                </a:r>
                <a:endParaRPr b="0" lang="en-US" sz="16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171" name="Group 11"/>
          <p:cNvGrpSpPr/>
          <p:nvPr/>
        </p:nvGrpSpPr>
        <p:grpSpPr>
          <a:xfrm>
            <a:off x="3048120" y="4495680"/>
            <a:ext cx="937080" cy="477360"/>
            <a:chOff x="3048120" y="4495680"/>
            <a:chExt cx="937080" cy="477360"/>
          </a:xfrm>
        </p:grpSpPr>
        <p:sp>
          <p:nvSpPr>
            <p:cNvPr id="172" name="Oval 12"/>
            <p:cNvSpPr/>
            <p:nvPr/>
          </p:nvSpPr>
          <p:spPr>
            <a:xfrm>
              <a:off x="3048120" y="4821120"/>
              <a:ext cx="156960" cy="151920"/>
            </a:xfrm>
            <a:prstGeom prst="ellipse">
              <a:avLst/>
            </a:prstGeom>
            <a:solidFill>
              <a:srgbClr val="ff50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93000"/>
                </a:lnSpc>
              </a:pPr>
              <a:endParaRPr b="0" lang="pt-BR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73" name="Text Box 13"/>
            <p:cNvSpPr/>
            <p:nvPr/>
          </p:nvSpPr>
          <p:spPr>
            <a:xfrm>
              <a:off x="3151800" y="4495680"/>
              <a:ext cx="83340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rgbClr val="ff5050"/>
                  </a:solidFill>
                  <a:latin typeface="Tahoma"/>
                </a:rPr>
                <a:t>P’ (3,2)</a:t>
              </a:r>
              <a:r>
                <a:rPr b="1" lang="en-GB" sz="1600" spc="-1" strike="noStrike">
                  <a:solidFill>
                    <a:srgbClr val="ff5050"/>
                  </a:solidFill>
                  <a:latin typeface="Tahoma"/>
                </a:rPr>
                <a:t>‏</a:t>
              </a:r>
              <a:endParaRPr b="0" lang="en-US" sz="16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4" name="Group 14"/>
          <p:cNvGrpSpPr/>
          <p:nvPr/>
        </p:nvGrpSpPr>
        <p:grpSpPr>
          <a:xfrm>
            <a:off x="990360" y="5105520"/>
            <a:ext cx="2303640" cy="687240"/>
            <a:chOff x="990360" y="5105520"/>
            <a:chExt cx="2303640" cy="687240"/>
          </a:xfrm>
        </p:grpSpPr>
        <p:sp>
          <p:nvSpPr>
            <p:cNvPr id="175" name="Line 15"/>
            <p:cNvSpPr/>
            <p:nvPr/>
          </p:nvSpPr>
          <p:spPr>
            <a:xfrm flipV="1">
              <a:off x="990360" y="5341680"/>
              <a:ext cx="378000" cy="451080"/>
            </a:xfrm>
            <a:prstGeom prst="line">
              <a:avLst/>
            </a:prstGeom>
            <a:ln w="28440">
              <a:solidFill>
                <a:srgbClr val="6666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76" name="Text Box 16"/>
            <p:cNvSpPr/>
            <p:nvPr/>
          </p:nvSpPr>
          <p:spPr>
            <a:xfrm>
              <a:off x="1358640" y="5105520"/>
              <a:ext cx="1935360" cy="398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2000" spc="-1" strike="noStrike">
                  <a:solidFill>
                    <a:srgbClr val="6666ff"/>
                  </a:solidFill>
                  <a:latin typeface="Tahoma"/>
                </a:rPr>
                <a:t> </a:t>
              </a:r>
              <a:r>
                <a:rPr b="1" lang="en-GB" sz="2000" spc="-1" strike="noStrike">
                  <a:solidFill>
                    <a:srgbClr val="6666ff"/>
                  </a:solidFill>
                  <a:latin typeface="Tahoma"/>
                </a:rPr>
                <a:t>S(0,5 , 0,3333)</a:t>
              </a:r>
              <a:r>
                <a:rPr b="1" lang="en-GB" sz="2000" spc="-1" strike="noStrike">
                  <a:solidFill>
                    <a:srgbClr val="6666ff"/>
                  </a:solidFill>
                  <a:latin typeface="Tahoma"/>
                </a:rPr>
                <a:t>‏</a:t>
              </a:r>
              <a:endParaRPr b="0" lang="en-US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nodeType="clickEffect" fill="hold">
                      <p:stCondLst>
                        <p:cond delay="indefinite"/>
                      </p:stCondLst>
                      <p:childTnLst>
                        <p:par>
                          <p:cTn id="1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nodeType="clickEffect" fill="hold">
                      <p:stCondLst>
                        <p:cond delay="indefinite"/>
                      </p:stCondLst>
                      <p:childTnLst>
                        <p:par>
                          <p:cTn id="1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380880" y="1627200"/>
            <a:ext cx="8762760" cy="3477960"/>
          </a:xfrm>
          <a:prstGeom prst="rect">
            <a:avLst/>
          </a:prstGeom>
          <a:ln w="0">
            <a:noFill/>
          </a:ln>
        </p:spPr>
      </p:pic>
      <p:sp>
        <p:nvSpPr>
          <p:cNvPr id="179" name="Rectangle 3"/>
          <p:cNvSpPr/>
          <p:nvPr/>
        </p:nvSpPr>
        <p:spPr>
          <a:xfrm>
            <a:off x="0" y="1523880"/>
            <a:ext cx="456840" cy="4266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3000"/>
              </a:lnSpc>
            </a:pPr>
            <a:endParaRPr b="0" lang="pt-BR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" name="Text Box 4"/>
          <p:cNvSpPr/>
          <p:nvPr/>
        </p:nvSpPr>
        <p:spPr>
          <a:xfrm>
            <a:off x="660600" y="5492880"/>
            <a:ext cx="2073960" cy="489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9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Tahoma"/>
              </a:rPr>
              <a:t>Ou: </a:t>
            </a:r>
            <a:r>
              <a:rPr b="0" lang="en-GB" sz="2600" spc="-1" strike="noStrike">
                <a:solidFill>
                  <a:srgbClr val="ff5050"/>
                </a:solidFill>
                <a:latin typeface="Tahoma"/>
              </a:rPr>
              <a:t>P’ = P . 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"/>
          <p:cNvSpPr/>
          <p:nvPr/>
        </p:nvSpPr>
        <p:spPr>
          <a:xfrm>
            <a:off x="304920" y="1066680"/>
            <a:ext cx="85341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spcBef>
                <a:spcPts val="1950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Parte I: 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	</a:t>
            </a:r>
            <a:r>
              <a:rPr b="0" lang="en-GB" sz="2200" spc="-1" strike="noStrike">
                <a:solidFill>
                  <a:srgbClr val="ffff99"/>
                </a:solidFill>
                <a:latin typeface="Tahoma"/>
              </a:rPr>
              <a:t> </a:t>
            </a:r>
            <a:r>
              <a:rPr b="0" lang="en-GB" sz="2600" spc="-1" strike="noStrike">
                <a:solidFill>
                  <a:srgbClr val="ffff99"/>
                </a:solidFill>
                <a:latin typeface="Tahoma"/>
              </a:rPr>
              <a:t>3. Transformações 2D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Rectangle 3"/>
          <p:cNvSpPr/>
          <p:nvPr/>
        </p:nvSpPr>
        <p:spPr>
          <a:xfrm>
            <a:off x="0" y="1523880"/>
            <a:ext cx="456840" cy="4266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3000"/>
              </a:lnSpc>
            </a:pPr>
            <a:endParaRPr b="0" lang="pt-BR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07640" y="1647720"/>
            <a:ext cx="8928720" cy="369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LibreOffice/7.4.7.2$Linux_X86_64 LibreOffice_project/40$Build-2</Application>
  <AppVersion>15.0000</AppVersion>
  <Words>1218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Prof. Dr. rer. nat. Aldo v. Wan</dc:creator>
  <dc:description/>
  <dc:language>en-US</dc:language>
  <cp:lastModifiedBy/>
  <dcterms:modified xsi:type="dcterms:W3CDTF">2023-06-28T21:41:06Z</dcterms:modified>
  <cp:revision>31</cp:revision>
  <dc:subject/>
  <dc:title>Integração de Gerência e Análise Informatizada de Imagens em Si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31</vt:i4>
  </property>
  <property fmtid="{D5CDD505-2E9C-101B-9397-08002B2CF9AE}" pid="3" name="PresentationFormat">
    <vt:lpwstr>On-screen Show (4:3)</vt:lpwstr>
  </property>
  <property fmtid="{D5CDD505-2E9C-101B-9397-08002B2CF9AE}" pid="4" name="Slides">
    <vt:i4>33</vt:i4>
  </property>
</Properties>
</file>