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804" r:id="rId13"/>
  </p:sldMasterIdLst>
  <p:notesMasterIdLst>
    <p:notesMasterId r:id="rId52"/>
  </p:notesMasterIdLst>
  <p:sldIdLst>
    <p:sldId id="256" r:id="rId14"/>
    <p:sldId id="257" r:id="rId15"/>
    <p:sldId id="355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363" r:id="rId31"/>
    <p:sldId id="359" r:id="rId32"/>
    <p:sldId id="360" r:id="rId33"/>
    <p:sldId id="356" r:id="rId34"/>
    <p:sldId id="357" r:id="rId35"/>
    <p:sldId id="361" r:id="rId36"/>
    <p:sldId id="358" r:id="rId37"/>
    <p:sldId id="362" r:id="rId38"/>
    <p:sldId id="280" r:id="rId39"/>
    <p:sldId id="281" r:id="rId40"/>
    <p:sldId id="282" r:id="rId41"/>
    <p:sldId id="284" r:id="rId42"/>
    <p:sldId id="285" r:id="rId43"/>
    <p:sldId id="286" r:id="rId44"/>
    <p:sldId id="287" r:id="rId45"/>
    <p:sldId id="364" r:id="rId46"/>
    <p:sldId id="367" r:id="rId47"/>
    <p:sldId id="365" r:id="rId48"/>
    <p:sldId id="366" r:id="rId49"/>
    <p:sldId id="370" r:id="rId50"/>
    <p:sldId id="371" r:id="rId51"/>
  </p:sldIdLst>
  <p:sldSz cx="9144000" cy="6858000" type="screen4x3"/>
  <p:notesSz cx="6934200" cy="9118600"/>
  <p:defaultTextStyle>
    <a:defPPr>
      <a:defRPr lang="en-GB"/>
    </a:defPPr>
    <a:lvl1pPr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b="1" kern="1200">
        <a:solidFill>
          <a:schemeClr val="bg1"/>
        </a:solidFill>
        <a:latin typeface="Times New Roman" pitchFamily="16" charset="0"/>
        <a:ea typeface="新細明體" charset="-120"/>
        <a:cs typeface="+mn-cs"/>
      </a:defRPr>
    </a:lvl1pPr>
    <a:lvl2pPr marL="742950" indent="-28575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b="1" kern="1200">
        <a:solidFill>
          <a:schemeClr val="bg1"/>
        </a:solidFill>
        <a:latin typeface="Times New Roman" pitchFamily="16" charset="0"/>
        <a:ea typeface="新細明體" charset="-120"/>
        <a:cs typeface="+mn-cs"/>
      </a:defRPr>
    </a:lvl2pPr>
    <a:lvl3pPr marL="1143000" indent="-22860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b="1" kern="1200">
        <a:solidFill>
          <a:schemeClr val="bg1"/>
        </a:solidFill>
        <a:latin typeface="Times New Roman" pitchFamily="16" charset="0"/>
        <a:ea typeface="新細明體" charset="-120"/>
        <a:cs typeface="+mn-cs"/>
      </a:defRPr>
    </a:lvl3pPr>
    <a:lvl4pPr marL="1600200" indent="-22860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b="1" kern="1200">
        <a:solidFill>
          <a:schemeClr val="bg1"/>
        </a:solidFill>
        <a:latin typeface="Times New Roman" pitchFamily="16" charset="0"/>
        <a:ea typeface="新細明體" charset="-120"/>
        <a:cs typeface="+mn-cs"/>
      </a:defRPr>
    </a:lvl4pPr>
    <a:lvl5pPr marL="2057400" indent="-22860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000" b="1" kern="1200">
        <a:solidFill>
          <a:schemeClr val="bg1"/>
        </a:solidFill>
        <a:latin typeface="Times New Roman" pitchFamily="16" charset="0"/>
        <a:ea typeface="新細明體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Times New Roman" pitchFamily="16" charset="0"/>
        <a:ea typeface="新細明體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Times New Roman" pitchFamily="16" charset="0"/>
        <a:ea typeface="新細明體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Times New Roman" pitchFamily="16" charset="0"/>
        <a:ea typeface="新細明體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Times New Roman" pitchFamily="16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5F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40" y="-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AutoShape 1"/>
          <p:cNvSpPr>
            <a:spLocks noChangeArrowheads="1"/>
          </p:cNvSpPr>
          <p:nvPr/>
        </p:nvSpPr>
        <p:spPr bwMode="auto">
          <a:xfrm>
            <a:off x="0" y="0"/>
            <a:ext cx="6934200" cy="91186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12643" name="AutoShape 2"/>
          <p:cNvSpPr>
            <a:spLocks noChangeArrowheads="1"/>
          </p:cNvSpPr>
          <p:nvPr/>
        </p:nvSpPr>
        <p:spPr bwMode="auto">
          <a:xfrm>
            <a:off x="0" y="0"/>
            <a:ext cx="6934200" cy="91186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12644" name="AutoShape 3"/>
          <p:cNvSpPr>
            <a:spLocks noChangeArrowheads="1"/>
          </p:cNvSpPr>
          <p:nvPr/>
        </p:nvSpPr>
        <p:spPr bwMode="auto">
          <a:xfrm>
            <a:off x="0" y="0"/>
            <a:ext cx="6934200" cy="91186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12645" name="AutoShape 4"/>
          <p:cNvSpPr>
            <a:spLocks noChangeArrowheads="1"/>
          </p:cNvSpPr>
          <p:nvPr/>
        </p:nvSpPr>
        <p:spPr bwMode="auto">
          <a:xfrm>
            <a:off x="0" y="0"/>
            <a:ext cx="6934200" cy="91186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12646" name="AutoShape 5"/>
          <p:cNvSpPr>
            <a:spLocks noChangeArrowheads="1"/>
          </p:cNvSpPr>
          <p:nvPr/>
        </p:nvSpPr>
        <p:spPr bwMode="auto">
          <a:xfrm>
            <a:off x="0" y="0"/>
            <a:ext cx="6934200" cy="91186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12647" name="Text Box 6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12648" name="Text Box 7"/>
          <p:cNvSpPr txBox="1">
            <a:spLocks noChangeArrowheads="1"/>
          </p:cNvSpPr>
          <p:nvPr/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12649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85800"/>
            <a:ext cx="4564063" cy="34210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21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97463" cy="4106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  <p:sp>
        <p:nvSpPr>
          <p:cNvPr id="112651" name="Text Box 10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8686800"/>
            <a:ext cx="29638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0E4B3FE0-6899-41D0-B13C-52194550202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182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02B5A3AB-48C5-415C-AE71-8C067B077AF5}" type="slidenum">
              <a:rPr lang="pt-BR" altLang="pt-BR" smtClean="0">
                <a:ea typeface="新細明體" charset="-120"/>
              </a:rPr>
              <a:pPr/>
              <a:t>1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136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3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7D086F05-8708-4117-8769-5B7F2805275D}" type="slidenum">
              <a:rPr lang="pt-BR" altLang="pt-BR" smtClean="0">
                <a:ea typeface="新細明體" charset="-120"/>
              </a:rPr>
              <a:pPr/>
              <a:t>10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FA88EFDC-C134-4955-9A3D-6320F9655016}" type="slidenum">
              <a:rPr lang="pt-BR" altLang="pt-BR" smtClean="0">
                <a:ea typeface="新細明體" charset="-120"/>
              </a:rPr>
              <a:pPr/>
              <a:t>11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11C020C-584C-4527-93D0-0E605C3FF566}" type="slidenum">
              <a:rPr lang="pt-BR" altLang="pt-BR" smtClean="0">
                <a:ea typeface="新細明體" charset="-120"/>
              </a:rPr>
              <a:pPr/>
              <a:t>12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239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239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7316EAF6-948F-4C76-B2CA-C170913C4012}" type="slidenum">
              <a:rPr lang="pt-BR" altLang="pt-BR" smtClean="0">
                <a:ea typeface="新細明體" charset="-120"/>
              </a:rPr>
              <a:pPr/>
              <a:t>13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249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249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59F2743D-12FF-46B4-BAD2-7D7C11662223}" type="slidenum">
              <a:rPr lang="pt-BR" altLang="pt-BR" smtClean="0">
                <a:ea typeface="新細明體" charset="-120"/>
              </a:rPr>
              <a:pPr/>
              <a:t>14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DC692753-5042-48F6-9BDC-BA42E4252D8F}" type="slidenum">
              <a:rPr lang="pt-BR" altLang="pt-BR" smtClean="0">
                <a:ea typeface="新細明體" charset="-120"/>
              </a:rPr>
              <a:pPr/>
              <a:t>15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C117C3C4-66A5-471C-BA5B-C1F5A77ED7DF}" type="slidenum">
              <a:rPr lang="pt-BR" altLang="pt-BR" smtClean="0">
                <a:ea typeface="新細明體" charset="-120"/>
              </a:rPr>
              <a:pPr/>
              <a:t>16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8B75A71F-AB62-4E9B-880A-C4DB728CBC2C}" type="slidenum">
              <a:rPr lang="pt-BR" altLang="pt-BR" smtClean="0">
                <a:ea typeface="新細明體" charset="-120"/>
              </a:rPr>
              <a:pPr/>
              <a:t>17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0413" cy="3427413"/>
          </a:xfrm>
          <a:solidFill>
            <a:srgbClr val="FFFFFF"/>
          </a:solidFill>
          <a:ln/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3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8B75A71F-AB62-4E9B-880A-C4DB728CBC2C}" type="slidenum">
              <a:rPr lang="pt-BR" altLang="pt-BR" smtClean="0">
                <a:ea typeface="新細明體" charset="-120"/>
              </a:rPr>
              <a:pPr/>
              <a:t>18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0413" cy="3427413"/>
          </a:xfrm>
          <a:solidFill>
            <a:srgbClr val="FFFFFF"/>
          </a:solidFill>
          <a:ln/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3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44719DFC-08F2-4737-B466-282DE502BC09}" type="slidenum">
              <a:rPr lang="pt-BR" altLang="pt-BR" smtClean="0">
                <a:ea typeface="新細明體" charset="-120"/>
              </a:rPr>
              <a:pPr/>
              <a:t>19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310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31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DDC7150B-0928-43DC-A943-CCE8282E8AF6}" type="slidenum">
              <a:rPr lang="pt-BR" altLang="pt-BR" smtClean="0">
                <a:ea typeface="新細明體" charset="-120"/>
              </a:rPr>
              <a:pPr/>
              <a:t>2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8B75A71F-AB62-4E9B-880A-C4DB728CBC2C}" type="slidenum">
              <a:rPr lang="pt-BR" altLang="pt-BR" smtClean="0">
                <a:ea typeface="新細明體" charset="-120"/>
              </a:rPr>
              <a:pPr/>
              <a:t>20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0413" cy="3427413"/>
          </a:xfrm>
          <a:solidFill>
            <a:srgbClr val="FFFFFF"/>
          </a:solidFill>
          <a:ln/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3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01C6221C-53BA-4D04-9005-042809D6C6CE}" type="slidenum">
              <a:rPr lang="pt-BR" altLang="pt-BR" smtClean="0">
                <a:ea typeface="新細明體" charset="-120"/>
              </a:rPr>
              <a:pPr/>
              <a:t>21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34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34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9CE05159-FB9F-4453-948B-92F8C9F79F46}" type="slidenum">
              <a:rPr lang="pt-BR" altLang="pt-BR" smtClean="0">
                <a:ea typeface="新細明體" charset="-120"/>
              </a:rPr>
              <a:pPr/>
              <a:t>22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35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35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8B75A71F-AB62-4E9B-880A-C4DB728CBC2C}" type="slidenum">
              <a:rPr lang="pt-BR" altLang="pt-BR" smtClean="0">
                <a:ea typeface="新細明體" charset="-120"/>
              </a:rPr>
              <a:pPr/>
              <a:t>23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0413" cy="3427413"/>
          </a:xfrm>
          <a:solidFill>
            <a:srgbClr val="FFFFFF"/>
          </a:solidFill>
          <a:ln/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3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61720581-0A69-4580-9348-25BBC57E06C7}" type="slidenum">
              <a:rPr lang="pt-BR" altLang="pt-BR" smtClean="0">
                <a:ea typeface="新細明體" charset="-120"/>
              </a:rPr>
              <a:pPr/>
              <a:t>24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36195" name="Text Box 1"/>
          <p:cNvSpPr txBox="1">
            <a:spLocks noChangeArrowheads="1"/>
          </p:cNvSpPr>
          <p:nvPr/>
        </p:nvSpPr>
        <p:spPr bwMode="auto">
          <a:xfrm>
            <a:off x="39624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>
              <a:buClrTx/>
              <a:buFontTx/>
              <a:buNone/>
            </a:pPr>
            <a:fld id="{FA0CE8FB-E0C7-4C36-B334-1237F3E4729C}" type="slidenum">
              <a:rPr lang="pt-BR" altLang="pt-BR" b="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24</a:t>
            </a:fld>
            <a:endParaRPr lang="pt-BR" altLang="pt-BR" b="0">
              <a:solidFill>
                <a:srgbClr val="FFFFFF"/>
              </a:solidFill>
            </a:endParaRPr>
          </a:p>
        </p:txBody>
      </p:sp>
      <p:sp>
        <p:nvSpPr>
          <p:cNvPr id="136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36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pt-BR" altLang="pt-BR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8B75A71F-AB62-4E9B-880A-C4DB728CBC2C}" type="slidenum">
              <a:rPr lang="pt-BR" altLang="pt-BR" smtClean="0">
                <a:ea typeface="新細明體" charset="-120"/>
              </a:rPr>
              <a:pPr/>
              <a:t>25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0413" cy="3427413"/>
          </a:xfrm>
          <a:solidFill>
            <a:srgbClr val="FFFFFF"/>
          </a:solidFill>
          <a:ln/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3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7FABC41A-2830-4ECB-A33C-6C5FBFDE8C41}" type="slidenum">
              <a:rPr lang="pt-BR" altLang="pt-BR" smtClean="0">
                <a:ea typeface="新細明體" charset="-120"/>
              </a:rPr>
              <a:pPr/>
              <a:t>26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38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38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E4A8E4C2-AF6B-4519-9F8A-7AF01EFE7549}" type="slidenum">
              <a:rPr lang="pt-BR" altLang="pt-BR" smtClean="0">
                <a:ea typeface="新細明體" charset="-120"/>
              </a:rPr>
              <a:pPr/>
              <a:t>27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39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39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157C6482-E7B6-467B-8222-AA061D9172C9}" type="slidenum">
              <a:rPr lang="pt-BR" altLang="pt-BR" smtClean="0">
                <a:ea typeface="新細明體" charset="-120"/>
              </a:rPr>
              <a:pPr/>
              <a:t>28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40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40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A67FDEB8-056D-48CF-9927-BBFC8F00BB01}" type="slidenum">
              <a:rPr lang="pt-BR" altLang="pt-BR" smtClean="0">
                <a:ea typeface="新細明體" charset="-120"/>
              </a:rPr>
              <a:pPr/>
              <a:t>29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42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42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DDC7150B-0928-43DC-A943-CCE8282E8AF6}" type="slidenum">
              <a:rPr lang="pt-BR" altLang="pt-BR" smtClean="0">
                <a:ea typeface="新細明體" charset="-120"/>
              </a:rPr>
              <a:pPr/>
              <a:t>3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EFDC8A7E-B268-44CA-967A-EEEEDD36553A}" type="slidenum">
              <a:rPr lang="pt-BR" altLang="pt-BR" smtClean="0">
                <a:ea typeface="新細明體" charset="-120"/>
              </a:rPr>
              <a:pPr/>
              <a:t>30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43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43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79CA1E73-6F6C-4A1D-8C3A-C43FC1441616}" type="slidenum">
              <a:rPr lang="pt-BR" altLang="pt-BR" smtClean="0">
                <a:ea typeface="新細明體" charset="-120"/>
              </a:rPr>
              <a:pPr/>
              <a:t>31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44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44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8546E986-3881-43EE-844A-5DD2AC0849F6}" type="slidenum">
              <a:rPr lang="pt-BR" altLang="pt-BR" smtClean="0">
                <a:ea typeface="新細明體" charset="-120"/>
              </a:rPr>
              <a:pPr/>
              <a:t>32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45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45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1560815F-C7B5-4C87-93A3-7F898BBE5125}" type="slidenum">
              <a:rPr lang="pt-BR" altLang="pt-BR" smtClean="0">
                <a:ea typeface="新細明體" charset="-120"/>
              </a:rPr>
              <a:pPr/>
              <a:t>33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209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209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585D534B-422F-41F1-A9A5-600FECD44ECF}" type="slidenum">
              <a:rPr lang="pt-BR" altLang="pt-BR" smtClean="0">
                <a:ea typeface="新細明體" charset="-120"/>
              </a:rPr>
              <a:pPr/>
              <a:t>34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211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211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95542EBF-8D74-49CE-90BE-BB45D871329C}" type="slidenum">
              <a:rPr lang="pt-BR" altLang="pt-BR" smtClean="0">
                <a:ea typeface="新細明體" charset="-120"/>
              </a:rPr>
              <a:pPr/>
              <a:t>4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157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157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2BFDDC6-E3F4-4784-BD21-7B9D739B6F9F}" type="slidenum">
              <a:rPr lang="pt-BR" altLang="pt-BR" smtClean="0">
                <a:ea typeface="新細明體" charset="-120"/>
              </a:rPr>
              <a:pPr/>
              <a:t>5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17BAA3E-2163-469E-9B26-7741ECAB7658}" type="slidenum">
              <a:rPr lang="pt-BR" altLang="pt-BR" smtClean="0">
                <a:ea typeface="新細明體" charset="-120"/>
              </a:rPr>
              <a:pPr/>
              <a:t>6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3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26D7AF20-B5A2-41A8-A6FA-4AE53E4448AC}" type="slidenum">
              <a:rPr lang="pt-BR" altLang="pt-BR" smtClean="0">
                <a:ea typeface="新細明體" charset="-120"/>
              </a:rPr>
              <a:pPr/>
              <a:t>7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54BC63DA-DFAE-4E80-B1C3-361828D927CC}" type="slidenum">
              <a:rPr lang="pt-BR" altLang="pt-BR" smtClean="0">
                <a:ea typeface="新細明體" charset="-120"/>
              </a:rPr>
              <a:pPr/>
              <a:t>8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D7BBCBA4-64B9-4446-9D42-FE78FF971156}" type="slidenum">
              <a:rPr lang="pt-BR" altLang="pt-BR" smtClean="0">
                <a:ea typeface="新細明體" charset="-120"/>
              </a:rPr>
              <a:pPr/>
              <a:t>9</a:t>
            </a:fld>
            <a:endParaRPr lang="pt-BR" altLang="pt-BR" smtClean="0">
              <a:ea typeface="新細明體" charset="-120"/>
            </a:endParaRPr>
          </a:p>
        </p:txBody>
      </p:sp>
      <p:sp>
        <p:nvSpPr>
          <p:cNvPr id="1208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208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81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16487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F9792-8B7E-4A1A-BF5E-CB20C6619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709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D83C0-EE8F-49CA-BD12-0619BE6E0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9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9E1B-FC23-4F59-8393-7DC2BB963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3665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3050" y="2057400"/>
            <a:ext cx="4278313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03763" y="2057400"/>
            <a:ext cx="4278312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E58BB-8129-42BC-8F97-36A1D29A8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608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860A5-1AE9-4500-AB24-F1D31C1DE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4080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F3882-B1A3-4FC0-A89A-ED1130409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0710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85D31-A944-4C6D-AAF3-1B124399B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7647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822EB-1177-4FB7-9DE2-CB4F686D3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0706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6F5A5-6B83-4240-8803-877BEC885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3106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9D8F1-3E78-4403-9190-DF2472430B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6088" y="1182688"/>
            <a:ext cx="2185987" cy="50577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34950" y="1182688"/>
            <a:ext cx="6408738" cy="50577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2335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6088" y="1182688"/>
            <a:ext cx="2185987" cy="50577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34950" y="1182688"/>
            <a:ext cx="6408738" cy="50577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6FB66-555B-49F0-AAE4-F1F94D56D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2692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CA0F1-F38F-40EF-B3C5-EB9480811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2754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E7542-CB85-4E4C-BEDD-11FA370B9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788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8008D-7DCF-4F9B-A94B-427201AA2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892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3050" y="2057400"/>
            <a:ext cx="4278313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03763" y="2057400"/>
            <a:ext cx="4278312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18090-BD30-42E7-A56C-9E2C2145B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1118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23B86-D6DC-4E2C-8F18-F2531745A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290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9B066-D13C-48FA-9F50-1795D079F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8666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63B5-0B7F-4ECA-90D1-B2C856F89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3739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06F3B-16B4-4175-9866-7B688ABAD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0780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C1909-3A8F-46E8-A069-F4C1A06F5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5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93318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0DA13-9F8D-4F1A-869E-D431D7793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9044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6088" y="1182688"/>
            <a:ext cx="2185987" cy="50577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34950" y="1182688"/>
            <a:ext cx="6408738" cy="50577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FC940-6CC2-40DE-AF4D-12CC25E76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072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66066-E412-4C86-BBCC-A82EB2D10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1429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12325-D991-47E4-AF81-680E347CD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5351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B2FAD-BDDA-4E7C-B147-E77747254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8463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3050" y="2057400"/>
            <a:ext cx="4278313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03763" y="2057400"/>
            <a:ext cx="4278312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9D5C9-E123-4CB1-83DB-B79260D82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7588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96E68-2149-420C-85F7-BBD7EA645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9513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A868B-64D9-48CB-A412-64C8C7C6C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5558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29174-2268-4AF8-AF2F-4C1106679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792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8C43D-0DAE-4B7F-BF9F-BB3692536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1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8284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05536-ADC3-4F14-A376-C6907F5C3F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4666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D191F-653B-41EB-B047-F17891F69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8887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6088" y="1182688"/>
            <a:ext cx="2185987" cy="50577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34950" y="1182688"/>
            <a:ext cx="6408738" cy="50577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EA80E-BDF1-4C1A-9145-98061B22B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4141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C40C4-BCE4-4F75-A22B-42F1AECFE2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4723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192DD-EF0E-48A7-B246-AE716505AE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17914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0EF70-E100-429A-BD8F-7B19F0584A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3156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2" y="2057400"/>
            <a:ext cx="411321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2813" y="2057400"/>
            <a:ext cx="41148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C384C-E669-468C-B255-7A230E136B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6071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E2E2F-A815-4C96-B33F-C041FBACB6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42605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4F969-F361-4A67-9A02-33C4A52083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49118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2F651-5D39-4874-AFE7-AB1C466727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15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7915581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D39DE-554C-46A8-A10E-B71D6F3087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95180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B149F-AF20-4901-9699-CF77F091E5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5257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B4CF0-B240-4AFA-A83D-76F31656EB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55766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3702" y="990600"/>
            <a:ext cx="2093913" cy="52578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134100" cy="52578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1B11-E575-48ED-88A0-9BC9F9F4AB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01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3050" y="2057400"/>
            <a:ext cx="4278313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03763" y="2057400"/>
            <a:ext cx="4278312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653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7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935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089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1757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870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86402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900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6088" y="1182688"/>
            <a:ext cx="2185987" cy="50577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34950" y="1182688"/>
            <a:ext cx="6408738" cy="50577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356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8F715-6A4C-441D-A10F-732950A0F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744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26254-2C55-47D6-A709-719D38392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2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ABDE5-2752-4EF3-A34B-337C2DB9F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724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3050" y="2057400"/>
            <a:ext cx="4278313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03763" y="2057400"/>
            <a:ext cx="4278312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14DE8-1D1C-4EEA-A316-D80D8E82E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941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96DF3-8F16-4328-8684-1575106CE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13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C6D1B-D354-44FC-9F1D-CCB9C5CDD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595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7B04C-D05D-49E2-8B2A-B2BE59A77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3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73557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D6E3E-2ABE-45FD-9427-76AB800D9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446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152AF-40A1-44CE-85D3-3BF166DA4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579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7975A-CAEF-4A8F-8CC9-E69292DC4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731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6088" y="1182688"/>
            <a:ext cx="2185987" cy="50577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34950" y="1182688"/>
            <a:ext cx="6408738" cy="50577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E48EB-81A1-4874-BE57-2F1210546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102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1D7DF-D347-4F80-8EAF-6F183C7E0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61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D2431-2D01-40B5-891F-91AD465C9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E4294-288F-4CE0-AD62-C8877147C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80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3050" y="2057400"/>
            <a:ext cx="4278313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03763" y="2057400"/>
            <a:ext cx="4278312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E8050-687B-4C7D-963A-144F83F2A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203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75708-24C9-4B14-B7C2-CE32F8F97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965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F57C1-B33C-4EDC-942A-8E17E3BC3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2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3050" y="2057400"/>
            <a:ext cx="4278313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03763" y="2057400"/>
            <a:ext cx="4278312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3499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4D7AF-659F-462B-BB1E-964EB2B75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920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9BA65-2CCE-406C-B98D-92F5D2F97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409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9878C-0B93-488D-A57C-2BD6B736F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30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E500F-B25A-4E9F-95D0-06AFC6B35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693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6088" y="1182688"/>
            <a:ext cx="2185987" cy="50577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34950" y="1182688"/>
            <a:ext cx="6408738" cy="50577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264BF-CD30-44B5-9AFA-623AB57C9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680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D25B5-3508-46FB-AB8B-5B70D6F50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102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3D17C-AC4D-4FE4-8D3A-F5AF3A0F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611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B4C8E-960F-4CC6-8DD5-76C0A565D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30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3050" y="2057400"/>
            <a:ext cx="4278313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03763" y="2057400"/>
            <a:ext cx="4278312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8A836-727F-4FD8-9F5A-781A3EF218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857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BB882-9581-43C8-A6DB-4BE8B9D53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1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535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D3854-AC36-42B4-94F0-C646F0349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327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5BB5A-E519-40A3-B85C-8860CC43E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912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EF0E2-85DB-43AC-8A55-ED4D58A86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550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04457-B4D7-4F29-9FCB-DF62D5054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64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C48FB-9B5E-4326-A670-335A6B5D3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808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6088" y="1182688"/>
            <a:ext cx="2185987" cy="50577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34950" y="1182688"/>
            <a:ext cx="6408738" cy="50577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CF7CD-46F1-4D76-BD7B-9CCE3AE83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86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7BF97-FC14-429D-B467-120318A5E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5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C74B2-5920-4A1F-B83F-F55803CF7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013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017B9-B5CE-4EFB-8674-9269C9BE4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93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3050" y="2057400"/>
            <a:ext cx="4278313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03763" y="2057400"/>
            <a:ext cx="4278312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AE23A-DB0E-4185-9E4D-72450D6CC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3044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828E-54A4-49F6-B7E0-106B5C5E7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49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59E7A-0E29-4CBA-809F-6AB05BC54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572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CA493-51CC-4D0C-9425-13D4F227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54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87673-F3A3-4FF3-B27E-54EDC8DDB7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0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2F9A7-8404-4B35-B70B-9FC73D514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798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FE121-953B-401A-91F8-F979B933D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762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6088" y="1182688"/>
            <a:ext cx="2185987" cy="50577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34950" y="1182688"/>
            <a:ext cx="6408738" cy="50577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E2EA1-10F3-4CF0-B3D7-B5CBEFA0B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020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0BDD5-F7DF-469B-B65F-180D4FD39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488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59C17-4A8F-41F6-B68A-BAD9F9EF8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23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B5884-7731-4469-9AA5-259952CCA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97297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3050" y="2057400"/>
            <a:ext cx="4278313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03763" y="2057400"/>
            <a:ext cx="4278312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7CA69-1F50-439B-A0A5-DC0BA1066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94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EB662-2BC0-409A-BA87-5F2E472FD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929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35C42-A930-41C1-935A-492673585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72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B2420-7ABE-4D1B-903D-8365158FA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2378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FE22E-39DA-4451-A125-BE831ED6A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09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34D09-1182-4F69-BD58-A0118AD4C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3754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D808D-D98C-4DB2-9CF1-0706EF0166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84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6088" y="1182688"/>
            <a:ext cx="2185987" cy="50577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34950" y="1182688"/>
            <a:ext cx="6408738" cy="50577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18470-D482-464C-8F42-EC52DBD19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85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DEEC9-12A7-4884-A298-459E59945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51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011DB-2DBD-42A0-A5CD-8AF9D13E4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8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0595605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9F096-D2A9-42DA-AE00-25F7E7735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39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3050" y="2057400"/>
            <a:ext cx="4278313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03763" y="2057400"/>
            <a:ext cx="4278312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7BECD-7E62-4CA0-980C-3A53E1D1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7012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27E6E-3078-440D-8A35-66BE10FF9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1178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C24F4-4B18-4E80-9232-0D4B08589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984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913B6-08D7-488A-AD9B-6F5A4C076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428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28F6C-DFD0-4918-A4FF-AAAECDD31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02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D2CB1-2A4E-4059-ABDD-A20AE0234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9414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14E0C-1631-44B4-9F7E-398C6DF6E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21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6088" y="1182688"/>
            <a:ext cx="2185987" cy="50577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34950" y="1182688"/>
            <a:ext cx="6408738" cy="50577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A9B29-94D6-46FA-AF43-9E662F673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587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584C-A546-4355-88DB-7C3F1228F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9887160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4839B-5490-4D7D-BCE6-92DC3A6B6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9825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A1862-ED05-431B-9033-81AA58F3E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299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3050" y="2057400"/>
            <a:ext cx="4278313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03763" y="2057400"/>
            <a:ext cx="4278312" cy="4183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EFCE2-A746-4AE1-BE5F-7A26BC6BC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14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70754-4D9B-4F46-9721-DF6878A6E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5010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3B2F8-FB3B-4726-B2F4-BAB4BD89A2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2747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043AB-BE77-4D81-820F-59792FD72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774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7216E-3FF7-4ABB-AD76-5F5483153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030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B17BC-6E55-4865-99D6-6BEFE93B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8055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B3814-2107-4933-882D-18EFE54A0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146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6088" y="1182688"/>
            <a:ext cx="2185987" cy="50577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34950" y="1182688"/>
            <a:ext cx="6408738" cy="50577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52E9-C481-49DE-A9A0-359426823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5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5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5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5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hyperlink" Target="http://www.lapix.ufsc.br/ensino/computacao-grafica/" TargetMode="Externa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7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5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5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5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5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1182688"/>
            <a:ext cx="8591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2057400"/>
            <a:ext cx="870902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outline text format</a:t>
            </a:r>
          </a:p>
          <a:p>
            <a:pPr lvl="1"/>
            <a:r>
              <a:rPr lang="en-GB" altLang="pt-BR" smtClean="0"/>
              <a:t>Second Outline Level</a:t>
            </a:r>
          </a:p>
          <a:p>
            <a:pPr lvl="2"/>
            <a:r>
              <a:rPr lang="en-GB" altLang="pt-BR" smtClean="0"/>
              <a:t>Third Outline Level</a:t>
            </a:r>
          </a:p>
          <a:p>
            <a:pPr lvl="3"/>
            <a:r>
              <a:rPr lang="en-GB" altLang="pt-BR" smtClean="0"/>
              <a:t>Fourth Outline Level</a:t>
            </a:r>
          </a:p>
          <a:p>
            <a:pPr lvl="4"/>
            <a:r>
              <a:rPr lang="en-GB" altLang="pt-BR" smtClean="0"/>
              <a:t>Fifth Outline Level</a:t>
            </a:r>
          </a:p>
          <a:p>
            <a:pPr lvl="4"/>
            <a:r>
              <a:rPr lang="en-GB" altLang="pt-BR" smtClean="0"/>
              <a:t>Sixth Outline Level</a:t>
            </a:r>
          </a:p>
          <a:p>
            <a:pPr lvl="4"/>
            <a:r>
              <a:rPr lang="en-GB" altLang="pt-BR" smtClean="0"/>
              <a:t>Seventh Outline Level</a:t>
            </a:r>
          </a:p>
          <a:p>
            <a:pPr lvl="4"/>
            <a:r>
              <a:rPr lang="en-GB" altLang="pt-BR" smtClean="0"/>
              <a:t>Eighth Outline Level</a:t>
            </a:r>
          </a:p>
          <a:p>
            <a:pPr lvl="4"/>
            <a:r>
              <a:rPr lang="en-GB" altLang="pt-BR" smtClean="0"/>
              <a:t>Ninth Outline Level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16632"/>
            <a:ext cx="8493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5435"/>
            <a:ext cx="755576" cy="73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633413" y="6413500"/>
            <a:ext cx="80772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eaLnBrk="1" hangingPunct="1">
              <a:spcBef>
                <a:spcPts val="625"/>
              </a:spcBef>
              <a:buClrTx/>
              <a:buFontTx/>
              <a:buNone/>
              <a:defRPr/>
            </a:pP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Prof. Dr. rer.nat. Aldo v. Wangenheim - Departamento de Inform</a:t>
            </a:r>
            <a:r>
              <a:rPr lang="en-US" altLang="pt-BR" sz="1000" b="0" smtClean="0">
                <a:solidFill>
                  <a:srgbClr val="FFFFFF"/>
                </a:solidFill>
              </a:rPr>
              <a:t>á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tica e Estat</a:t>
            </a:r>
            <a:r>
              <a:rPr lang="en-US" altLang="pt-BR" sz="1000" b="0" smtClean="0">
                <a:solidFill>
                  <a:srgbClr val="FFFFFF"/>
                </a:solidFill>
              </a:rPr>
              <a:t>í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stica - INE/CTC/UFSC -  Slide </a:t>
            </a:r>
            <a:fld id="{AC9E02B9-D9A3-4D1E-BD12-39D37D818D7C}" type="slidenum"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pPr eaLnBrk="1" hangingPunct="1">
                <a:spcBef>
                  <a:spcPts val="625"/>
                </a:spcBef>
                <a:buClrTx/>
                <a:buFontTx/>
                <a:buNone/>
                <a:defRPr/>
              </a:pPr>
              <a:t>‹#›</a:t>
            </a:fld>
            <a:endParaRPr lang="en-US" altLang="pt-BR" sz="1000" b="0" smtClean="0">
              <a:solidFill>
                <a:srgbClr val="FFFFFF"/>
              </a:solidFill>
              <a:latin typeface="Tahoma" pitchFamily="32" charset="0"/>
            </a:endParaRPr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261938" y="1109663"/>
            <a:ext cx="5662612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179388" y="836613"/>
            <a:ext cx="8688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algn="l" eaLnBrk="1" hangingPunct="1">
              <a:buClrTx/>
              <a:buFontTx/>
              <a:buNone/>
              <a:defRPr/>
            </a:pPr>
            <a:r>
              <a:rPr lang="pt-BR" altLang="pt-BR" sz="1200" b="0" smtClean="0">
                <a:solidFill>
                  <a:srgbClr val="FFFFFF"/>
                </a:solidFill>
                <a:latin typeface="Tahoma" pitchFamily="32" charset="0"/>
              </a:rPr>
              <a:t>Parte I: Computação Gráfica Básica - Implementação de um Sistema Gráfico Interativo</a:t>
            </a: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5873824" y="113258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Disciplina Computação Gráfica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Curso de Ciência da 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Computação</a:t>
            </a: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INE/CTC/UFSC</a:t>
            </a:r>
          </a:p>
        </p:txBody>
      </p:sp>
      <p:sp>
        <p:nvSpPr>
          <p:cNvPr id="13" name="Text Box 16"/>
          <p:cNvSpPr txBox="1">
            <a:spLocks noChangeArrowheads="1"/>
          </p:cNvSpPr>
          <p:nvPr userDrawn="1"/>
        </p:nvSpPr>
        <p:spPr bwMode="auto">
          <a:xfrm>
            <a:off x="971600" y="116632"/>
            <a:ext cx="2667718" cy="59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</a:pPr>
            <a:r>
              <a:rPr kumimoji="0" lang="pt-BR" sz="1200" b="1" dirty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LAPIX</a:t>
            </a:r>
            <a:endParaRPr kumimoji="0" lang="pt-BR" sz="1100" b="1" dirty="0" smtClean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>
              <a:spcBef>
                <a:spcPct val="0"/>
              </a:spcBef>
              <a:buClrTx/>
            </a:pPr>
            <a:r>
              <a:rPr kumimoji="0" lang="pt-BR" sz="1000" b="0" dirty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Instituto Nacional para Convergência Digital</a:t>
            </a:r>
          </a:p>
          <a:p>
            <a:pPr algn="l">
              <a:spcBef>
                <a:spcPct val="0"/>
              </a:spcBef>
              <a:buClrTx/>
            </a:pPr>
            <a:r>
              <a:rPr kumimoji="0" lang="pt-BR" sz="1000" b="0" dirty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MCTIC CNPq FAPESC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9pPr>
    </p:titleStyle>
    <p:bodyStyle>
      <a:lvl1pPr marL="342900" indent="-342900" algn="just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5638800" y="88900"/>
            <a:ext cx="2751138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Disciplina Computa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ç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ão Gr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á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fica</a:t>
            </a:r>
          </a:p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Curso de Ciência da Computa</a:t>
            </a: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ç</a:t>
            </a: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ão</a:t>
            </a:r>
          </a:p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INE/CTC/UFSC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52400"/>
            <a:ext cx="8493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03275" y="127000"/>
            <a:ext cx="3281363" cy="550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The Cyclops Project</a:t>
            </a:r>
          </a:p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9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German-Brazilian Cooperation Programme on IT</a:t>
            </a:r>
          </a:p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9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CNPq GMD DLR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0" y="0"/>
            <a:ext cx="882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633413" y="6413500"/>
            <a:ext cx="80772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eaLnBrk="1" hangingPunct="1">
              <a:spcBef>
                <a:spcPts val="625"/>
              </a:spcBef>
              <a:buClrTx/>
              <a:buFontTx/>
              <a:buNone/>
              <a:defRPr/>
            </a:pP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Prof. Dr. rer.nat. Aldo v. Wangenheim - Departamento de Inform</a:t>
            </a:r>
            <a:r>
              <a:rPr lang="en-US" altLang="pt-BR" sz="1000" b="0" smtClean="0">
                <a:solidFill>
                  <a:srgbClr val="FFFFFF"/>
                </a:solidFill>
              </a:rPr>
              <a:t>á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tica e Estat</a:t>
            </a:r>
            <a:r>
              <a:rPr lang="en-US" altLang="pt-BR" sz="1000" b="0" smtClean="0">
                <a:solidFill>
                  <a:srgbClr val="FFFFFF"/>
                </a:solidFill>
              </a:rPr>
              <a:t>í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stica - INE/CTC/UFSC -  Slide </a:t>
            </a:r>
            <a:fld id="{5147FAF9-F4A0-4840-930C-910E880576F2}" type="slidenum"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pPr eaLnBrk="1" hangingPunct="1">
                <a:spcBef>
                  <a:spcPts val="625"/>
                </a:spcBef>
                <a:buClrTx/>
                <a:buFontTx/>
                <a:buNone/>
                <a:defRPr/>
              </a:pPr>
              <a:t>‹#›</a:t>
            </a:fld>
            <a:endParaRPr lang="en-US" altLang="pt-BR" sz="1000" b="0" smtClean="0">
              <a:solidFill>
                <a:srgbClr val="FFFFFF"/>
              </a:solidFill>
              <a:latin typeface="Tahoma" pitchFamily="32" charset="0"/>
            </a:endParaRPr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261938" y="1109663"/>
            <a:ext cx="5662612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179388" y="836613"/>
            <a:ext cx="8688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algn="l" eaLnBrk="1" hangingPunct="1">
              <a:buClrTx/>
              <a:buFontTx/>
              <a:buNone/>
              <a:defRPr/>
            </a:pPr>
            <a:r>
              <a:rPr lang="pt-BR" altLang="pt-BR" sz="1200" b="0" smtClean="0">
                <a:solidFill>
                  <a:srgbClr val="FFFFFF"/>
                </a:solidFill>
                <a:latin typeface="Tahoma" pitchFamily="32" charset="0"/>
              </a:rPr>
              <a:t>Parte I: Computação Gráfica Básica - Implementação de um Sistema Gráfico Interativo</a:t>
            </a:r>
          </a:p>
        </p:txBody>
      </p:sp>
      <p:sp>
        <p:nvSpPr>
          <p:cNvPr id="1024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1182688"/>
            <a:ext cx="8591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title text format</a:t>
            </a:r>
          </a:p>
        </p:txBody>
      </p:sp>
      <p:sp>
        <p:nvSpPr>
          <p:cNvPr id="1025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2057400"/>
            <a:ext cx="870902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outline text format</a:t>
            </a:r>
          </a:p>
          <a:p>
            <a:pPr lvl="1"/>
            <a:r>
              <a:rPr lang="en-GB" altLang="pt-BR" smtClean="0"/>
              <a:t>Second Outline Level</a:t>
            </a:r>
          </a:p>
          <a:p>
            <a:pPr lvl="2"/>
            <a:r>
              <a:rPr lang="en-GB" altLang="pt-BR" smtClean="0"/>
              <a:t>Third Outline Level</a:t>
            </a:r>
          </a:p>
          <a:p>
            <a:pPr lvl="3"/>
            <a:r>
              <a:rPr lang="en-GB" altLang="pt-BR" smtClean="0"/>
              <a:t>Fourth Outline Level</a:t>
            </a:r>
          </a:p>
          <a:p>
            <a:pPr lvl="4"/>
            <a:r>
              <a:rPr lang="en-GB" altLang="pt-BR" smtClean="0"/>
              <a:t>Fifth Outline Level</a:t>
            </a:r>
          </a:p>
          <a:p>
            <a:pPr lvl="4"/>
            <a:r>
              <a:rPr lang="en-GB" altLang="pt-BR" smtClean="0"/>
              <a:t>Sixth Outline Level</a:t>
            </a:r>
          </a:p>
          <a:p>
            <a:pPr lvl="4"/>
            <a:r>
              <a:rPr lang="en-GB" altLang="pt-BR" smtClean="0"/>
              <a:t>Seventh Outline Level</a:t>
            </a:r>
          </a:p>
          <a:p>
            <a:pPr lvl="4"/>
            <a:r>
              <a:rPr lang="en-GB" altLang="pt-BR" smtClean="0"/>
              <a:t>Eighth Outline Level</a:t>
            </a:r>
          </a:p>
          <a:p>
            <a:pPr lvl="4"/>
            <a:r>
              <a:rPr lang="en-GB" altLang="pt-BR" smtClean="0"/>
              <a:t>Ninth Outline Level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7234238" y="6553200"/>
            <a:ext cx="1897062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2400">
                <a:solidFill>
                  <a:srgbClr val="FFFFFF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925EBB06-523C-4730-8F35-00010FF08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9pPr>
    </p:titleStyle>
    <p:bodyStyle>
      <a:lvl1pPr marL="342900" indent="-342900" algn="just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5638800" y="88900"/>
            <a:ext cx="2751138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Disciplina Computa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ç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ão Gr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á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fica</a:t>
            </a:r>
          </a:p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Curso de Ciência da Computa</a:t>
            </a: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ç</a:t>
            </a: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ão</a:t>
            </a:r>
          </a:p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INE/CTC/UFSC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52400"/>
            <a:ext cx="8493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03275" y="127000"/>
            <a:ext cx="3281363" cy="550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The Cyclops Project</a:t>
            </a:r>
          </a:p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9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German-Brazilian Cooperation Programme on IT</a:t>
            </a:r>
          </a:p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9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CNPq GMD DLR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0" y="0"/>
            <a:ext cx="882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633413" y="6413500"/>
            <a:ext cx="80772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eaLnBrk="1" hangingPunct="1">
              <a:spcBef>
                <a:spcPts val="625"/>
              </a:spcBef>
              <a:buClrTx/>
              <a:buFontTx/>
              <a:buNone/>
              <a:defRPr/>
            </a:pP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Prof. Dr. rer.nat. Aldo v. Wangenheim - Departamento de Inform</a:t>
            </a:r>
            <a:r>
              <a:rPr lang="en-US" altLang="pt-BR" sz="1000" b="0" smtClean="0">
                <a:solidFill>
                  <a:srgbClr val="FFFFFF"/>
                </a:solidFill>
              </a:rPr>
              <a:t>á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tica e Estat</a:t>
            </a:r>
            <a:r>
              <a:rPr lang="en-US" altLang="pt-BR" sz="1000" b="0" smtClean="0">
                <a:solidFill>
                  <a:srgbClr val="FFFFFF"/>
                </a:solidFill>
              </a:rPr>
              <a:t>í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stica - INE/CTC/UFSC -  Slide </a:t>
            </a:r>
            <a:fld id="{638D191E-FA76-43FC-8D2D-C3E3BD56B6E1}" type="slidenum"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pPr eaLnBrk="1" hangingPunct="1">
                <a:spcBef>
                  <a:spcPts val="625"/>
                </a:spcBef>
                <a:buClrTx/>
                <a:buFontTx/>
                <a:buNone/>
                <a:defRPr/>
              </a:pPr>
              <a:t>‹#›</a:t>
            </a:fld>
            <a:endParaRPr lang="en-US" altLang="pt-BR" sz="1000" b="0" smtClean="0">
              <a:solidFill>
                <a:srgbClr val="FFFFFF"/>
              </a:solidFill>
              <a:latin typeface="Tahoma" pitchFamily="32" charset="0"/>
            </a:endParaRPr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261938" y="1109663"/>
            <a:ext cx="5662612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179388" y="836613"/>
            <a:ext cx="8688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algn="l" eaLnBrk="1" hangingPunct="1">
              <a:buClrTx/>
              <a:buFontTx/>
              <a:buNone/>
              <a:defRPr/>
            </a:pPr>
            <a:r>
              <a:rPr lang="pt-BR" altLang="pt-BR" sz="1200" b="0" smtClean="0">
                <a:solidFill>
                  <a:srgbClr val="FFFFFF"/>
                </a:solidFill>
                <a:latin typeface="Tahoma" pitchFamily="32" charset="0"/>
              </a:rPr>
              <a:t>Parte I: Computação Gráfica Básica - Implementação de um Sistema Gráfico Interativo</a:t>
            </a:r>
          </a:p>
        </p:txBody>
      </p:sp>
      <p:sp>
        <p:nvSpPr>
          <p:cNvPr id="1127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1182688"/>
            <a:ext cx="8591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title text format</a:t>
            </a:r>
          </a:p>
        </p:txBody>
      </p:sp>
      <p:sp>
        <p:nvSpPr>
          <p:cNvPr id="1127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2057400"/>
            <a:ext cx="870902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outline text format</a:t>
            </a:r>
          </a:p>
          <a:p>
            <a:pPr lvl="1"/>
            <a:r>
              <a:rPr lang="en-GB" altLang="pt-BR" smtClean="0"/>
              <a:t>Second Outline Level</a:t>
            </a:r>
          </a:p>
          <a:p>
            <a:pPr lvl="2"/>
            <a:r>
              <a:rPr lang="en-GB" altLang="pt-BR" smtClean="0"/>
              <a:t>Third Outline Level</a:t>
            </a:r>
          </a:p>
          <a:p>
            <a:pPr lvl="3"/>
            <a:r>
              <a:rPr lang="en-GB" altLang="pt-BR" smtClean="0"/>
              <a:t>Fourth Outline Level</a:t>
            </a:r>
          </a:p>
          <a:p>
            <a:pPr lvl="4"/>
            <a:r>
              <a:rPr lang="en-GB" altLang="pt-BR" smtClean="0"/>
              <a:t>Fifth Outline Level</a:t>
            </a:r>
          </a:p>
          <a:p>
            <a:pPr lvl="4"/>
            <a:r>
              <a:rPr lang="en-GB" altLang="pt-BR" smtClean="0"/>
              <a:t>Sixth Outline Level</a:t>
            </a:r>
          </a:p>
          <a:p>
            <a:pPr lvl="4"/>
            <a:r>
              <a:rPr lang="en-GB" altLang="pt-BR" smtClean="0"/>
              <a:t>Seventh Outline Level</a:t>
            </a:r>
          </a:p>
          <a:p>
            <a:pPr lvl="4"/>
            <a:r>
              <a:rPr lang="en-GB" altLang="pt-BR" smtClean="0"/>
              <a:t>Eighth Outline Level</a:t>
            </a:r>
          </a:p>
          <a:p>
            <a:pPr lvl="4"/>
            <a:r>
              <a:rPr lang="en-GB" altLang="pt-BR" smtClean="0"/>
              <a:t>Ninth Outline Level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7234238" y="6553200"/>
            <a:ext cx="1897062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2400">
                <a:solidFill>
                  <a:srgbClr val="FFFFFF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9A4B23A4-9EB6-4E9F-8702-FCF04A9DD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9pPr>
    </p:titleStyle>
    <p:bodyStyle>
      <a:lvl1pPr marL="342900" indent="-342900" algn="just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5638800" y="88900"/>
            <a:ext cx="2751138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Disciplina Computa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ç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ão Gr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á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fica</a:t>
            </a:r>
          </a:p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Curso de Ciência da Computa</a:t>
            </a: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ç</a:t>
            </a: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ão</a:t>
            </a:r>
          </a:p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INE/CTC/UFSC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52400"/>
            <a:ext cx="8493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03275" y="127000"/>
            <a:ext cx="3281363" cy="550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The Cyclops Project</a:t>
            </a:r>
          </a:p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9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German-Brazilian Cooperation Programme on IT</a:t>
            </a:r>
          </a:p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9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CNPq GMD DLR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0" y="0"/>
            <a:ext cx="882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633413" y="6413500"/>
            <a:ext cx="80772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eaLnBrk="1" hangingPunct="1">
              <a:spcBef>
                <a:spcPts val="625"/>
              </a:spcBef>
              <a:buClrTx/>
              <a:buFontTx/>
              <a:buNone/>
              <a:defRPr/>
            </a:pP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Prof. Dr. rer.nat. Aldo v. Wangenheim - Departamento de Inform</a:t>
            </a:r>
            <a:r>
              <a:rPr lang="en-US" altLang="pt-BR" sz="1000" b="0" smtClean="0">
                <a:solidFill>
                  <a:srgbClr val="FFFFFF"/>
                </a:solidFill>
              </a:rPr>
              <a:t>á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tica e Estat</a:t>
            </a:r>
            <a:r>
              <a:rPr lang="en-US" altLang="pt-BR" sz="1000" b="0" smtClean="0">
                <a:solidFill>
                  <a:srgbClr val="FFFFFF"/>
                </a:solidFill>
              </a:rPr>
              <a:t>í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stica - INE/CTC/UFSC -  Slide </a:t>
            </a:r>
            <a:fld id="{22C4D9EC-4BE0-4820-B0FC-419D05AF1A8B}" type="slidenum"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pPr eaLnBrk="1" hangingPunct="1">
                <a:spcBef>
                  <a:spcPts val="625"/>
                </a:spcBef>
                <a:buClrTx/>
                <a:buFontTx/>
                <a:buNone/>
                <a:defRPr/>
              </a:pPr>
              <a:t>‹#›</a:t>
            </a:fld>
            <a:endParaRPr lang="en-US" altLang="pt-BR" sz="1000" b="0" smtClean="0">
              <a:solidFill>
                <a:srgbClr val="FFFFFF"/>
              </a:solidFill>
              <a:latin typeface="Tahoma" pitchFamily="32" charset="0"/>
            </a:endParaRPr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261938" y="1109663"/>
            <a:ext cx="5662612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179388" y="836613"/>
            <a:ext cx="8688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algn="l" eaLnBrk="1" hangingPunct="1">
              <a:buClrTx/>
              <a:buFontTx/>
              <a:buNone/>
              <a:defRPr/>
            </a:pPr>
            <a:r>
              <a:rPr lang="pt-BR" altLang="pt-BR" sz="1200" b="0" smtClean="0">
                <a:solidFill>
                  <a:srgbClr val="FFFFFF"/>
                </a:solidFill>
                <a:latin typeface="Tahoma" pitchFamily="32" charset="0"/>
              </a:rPr>
              <a:t>Parte I: Computação Gráfica Básica - Implementação de um Sistema Gráfico Interativo</a:t>
            </a:r>
          </a:p>
        </p:txBody>
      </p:sp>
      <p:sp>
        <p:nvSpPr>
          <p:cNvPr id="1229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1182688"/>
            <a:ext cx="8591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title text format</a:t>
            </a:r>
          </a:p>
        </p:txBody>
      </p:sp>
      <p:sp>
        <p:nvSpPr>
          <p:cNvPr id="1229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2057400"/>
            <a:ext cx="870902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outline text format</a:t>
            </a:r>
          </a:p>
          <a:p>
            <a:pPr lvl="1"/>
            <a:r>
              <a:rPr lang="en-GB" altLang="pt-BR" smtClean="0"/>
              <a:t>Second Outline Level</a:t>
            </a:r>
          </a:p>
          <a:p>
            <a:pPr lvl="2"/>
            <a:r>
              <a:rPr lang="en-GB" altLang="pt-BR" smtClean="0"/>
              <a:t>Third Outline Level</a:t>
            </a:r>
          </a:p>
          <a:p>
            <a:pPr lvl="3"/>
            <a:r>
              <a:rPr lang="en-GB" altLang="pt-BR" smtClean="0"/>
              <a:t>Fourth Outline Level</a:t>
            </a:r>
          </a:p>
          <a:p>
            <a:pPr lvl="4"/>
            <a:r>
              <a:rPr lang="en-GB" altLang="pt-BR" smtClean="0"/>
              <a:t>Fifth Outline Level</a:t>
            </a:r>
          </a:p>
          <a:p>
            <a:pPr lvl="4"/>
            <a:r>
              <a:rPr lang="en-GB" altLang="pt-BR" smtClean="0"/>
              <a:t>Sixth Outline Level</a:t>
            </a:r>
          </a:p>
          <a:p>
            <a:pPr lvl="4"/>
            <a:r>
              <a:rPr lang="en-GB" altLang="pt-BR" smtClean="0"/>
              <a:t>Seventh Outline Level</a:t>
            </a:r>
          </a:p>
          <a:p>
            <a:pPr lvl="4"/>
            <a:r>
              <a:rPr lang="en-GB" altLang="pt-BR" smtClean="0"/>
              <a:t>Eighth Outline Level</a:t>
            </a:r>
          </a:p>
          <a:p>
            <a:pPr lvl="4"/>
            <a:r>
              <a:rPr lang="en-GB" altLang="pt-BR" smtClean="0"/>
              <a:t>Ninth Outline Level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7234238" y="6553200"/>
            <a:ext cx="1897062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2400">
                <a:solidFill>
                  <a:srgbClr val="FFFFFF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38AFECC-9204-418F-A612-A7FEEE418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9pPr>
    </p:titleStyle>
    <p:bodyStyle>
      <a:lvl1pPr marL="342900" indent="-342900" algn="just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2" y="990600"/>
            <a:ext cx="8380413" cy="989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2" y="2057400"/>
            <a:ext cx="8380413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7239002" y="6553202"/>
            <a:ext cx="1903413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350"/>
              </a:spcBef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FFFFFF"/>
                </a:solidFill>
                <a:latin typeface="+mn-lt"/>
              </a:defRPr>
            </a:lvl1pPr>
          </a:lstStyle>
          <a:p>
            <a:pPr eaLnBrk="0" hangingPunct="0">
              <a:buClr>
                <a:srgbClr val="FFFFFF"/>
              </a:buClr>
              <a:defRPr/>
            </a:pPr>
            <a:fld id="{95EE0B38-2F67-482C-BE44-1CF19F34C5A0}" type="slidenum">
              <a:rPr lang="en-GB" b="0"/>
              <a:pPr eaLnBrk="0" hangingPunct="0">
                <a:buClr>
                  <a:srgbClr val="FFFFFF"/>
                </a:buClr>
                <a:defRPr/>
              </a:pPr>
              <a:t>‹#›</a:t>
            </a:fld>
            <a:endParaRPr lang="en-GB" b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724359" y="63457"/>
            <a:ext cx="2534966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eaLnBrk="0" hangingPunct="0">
              <a:buClr>
                <a:srgbClr val="FFFFFF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200" dirty="0" err="1">
                <a:solidFill>
                  <a:srgbClr val="FFFFFF"/>
                </a:solidFill>
                <a:latin typeface="Tahoma" pitchFamily="32" charset="0"/>
              </a:rPr>
              <a:t>Disciplina</a:t>
            </a:r>
            <a:r>
              <a:rPr lang="en-GB" sz="1200" dirty="0">
                <a:solidFill>
                  <a:srgbClr val="FFFFFF"/>
                </a:solidFill>
                <a:latin typeface="Tahoma" pitchFamily="32" charset="0"/>
              </a:rPr>
              <a:t> </a:t>
            </a:r>
            <a:r>
              <a:rPr lang="en-GB" sz="1200" dirty="0" err="1">
                <a:solidFill>
                  <a:srgbClr val="FFFFFF"/>
                </a:solidFill>
                <a:latin typeface="Tahoma" pitchFamily="32" charset="0"/>
              </a:rPr>
              <a:t>Computação</a:t>
            </a:r>
            <a:r>
              <a:rPr lang="en-GB" sz="1200" dirty="0">
                <a:solidFill>
                  <a:srgbClr val="FFFFFF"/>
                </a:solidFill>
                <a:latin typeface="Tahoma" pitchFamily="32" charset="0"/>
              </a:rPr>
              <a:t> </a:t>
            </a:r>
            <a:r>
              <a:rPr lang="en-GB" sz="1200" dirty="0" err="1">
                <a:solidFill>
                  <a:srgbClr val="FFFFFF"/>
                </a:solidFill>
                <a:latin typeface="Tahoma" pitchFamily="32" charset="0"/>
              </a:rPr>
              <a:t>Gráfica</a:t>
            </a:r>
            <a:endParaRPr lang="en-GB" sz="1200" dirty="0">
              <a:solidFill>
                <a:srgbClr val="FFFFFF"/>
              </a:solidFill>
              <a:latin typeface="Tahoma" pitchFamily="32" charset="0"/>
            </a:endParaRPr>
          </a:p>
          <a:p>
            <a:pPr algn="r" eaLnBrk="0" hangingPunct="0">
              <a:buClr>
                <a:srgbClr val="FFFFFF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000" b="0" dirty="0" err="1">
                <a:solidFill>
                  <a:srgbClr val="FFFFFF"/>
                </a:solidFill>
                <a:latin typeface="Tahoma" pitchFamily="32" charset="0"/>
              </a:rPr>
              <a:t>Curso</a:t>
            </a:r>
            <a:r>
              <a:rPr lang="en-GB" sz="1000" b="0" dirty="0">
                <a:solidFill>
                  <a:srgbClr val="FFFFFF"/>
                </a:solidFill>
                <a:latin typeface="Tahoma" pitchFamily="32" charset="0"/>
              </a:rPr>
              <a:t> de </a:t>
            </a:r>
            <a:r>
              <a:rPr lang="en-GB" sz="1000" b="0" dirty="0" err="1">
                <a:solidFill>
                  <a:srgbClr val="FFFFFF"/>
                </a:solidFill>
                <a:latin typeface="Tahoma" pitchFamily="32" charset="0"/>
              </a:rPr>
              <a:t>Ciência</a:t>
            </a:r>
            <a:r>
              <a:rPr lang="en-GB" sz="1000" b="0" dirty="0">
                <a:solidFill>
                  <a:srgbClr val="FFFFFF"/>
                </a:solidFill>
                <a:latin typeface="Tahoma" pitchFamily="32" charset="0"/>
              </a:rPr>
              <a:t> da </a:t>
            </a:r>
            <a:r>
              <a:rPr lang="en-GB" sz="1000" b="0" dirty="0" err="1" smtClean="0">
                <a:solidFill>
                  <a:srgbClr val="FFFFFF"/>
                </a:solidFill>
                <a:latin typeface="Tahoma" pitchFamily="32" charset="0"/>
              </a:rPr>
              <a:t>Computação</a:t>
            </a:r>
            <a:endParaRPr lang="en-GB" sz="1000" b="0" dirty="0">
              <a:solidFill>
                <a:srgbClr val="FFFFFF"/>
              </a:solidFill>
              <a:latin typeface="Tahoma" pitchFamily="32" charset="0"/>
            </a:endParaRPr>
          </a:p>
          <a:p>
            <a:pPr algn="r" eaLnBrk="0" hangingPunct="0">
              <a:buClr>
                <a:srgbClr val="FFFFFF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000" b="0" dirty="0">
                <a:solidFill>
                  <a:srgbClr val="FFFFFF"/>
                </a:solidFill>
                <a:latin typeface="Tahoma" pitchFamily="32" charset="0"/>
              </a:rPr>
              <a:t>INE/CTC/UFSC</a:t>
            </a:r>
          </a:p>
        </p:txBody>
      </p:sp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859"/>
            <a:ext cx="990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436" y="-27384"/>
            <a:ext cx="838401" cy="81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83232" y="6553202"/>
            <a:ext cx="807720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875"/>
              </a:spcBef>
              <a:buClr>
                <a:srgbClr val="FFFFFF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200" b="0" dirty="0">
                <a:solidFill>
                  <a:srgbClr val="FFFFFF"/>
                </a:solidFill>
                <a:latin typeface="Tahoma" pitchFamily="32" charset="0"/>
              </a:rPr>
              <a:t>Prof. </a:t>
            </a:r>
            <a:r>
              <a:rPr lang="en-GB" sz="1200" b="0" dirty="0" err="1">
                <a:solidFill>
                  <a:srgbClr val="FFFFFF"/>
                </a:solidFill>
                <a:latin typeface="Tahoma" pitchFamily="32" charset="0"/>
              </a:rPr>
              <a:t>Dr.</a:t>
            </a:r>
            <a:r>
              <a:rPr lang="en-GB" sz="1200" b="0" dirty="0">
                <a:solidFill>
                  <a:srgbClr val="FFFFFF"/>
                </a:solidFill>
                <a:latin typeface="Tahoma" pitchFamily="32" charset="0"/>
              </a:rPr>
              <a:t> </a:t>
            </a:r>
            <a:r>
              <a:rPr lang="en-GB" sz="1200" b="0" dirty="0" err="1">
                <a:solidFill>
                  <a:srgbClr val="FFFFFF"/>
                </a:solidFill>
                <a:latin typeface="Tahoma" pitchFamily="32" charset="0"/>
              </a:rPr>
              <a:t>rer.nat</a:t>
            </a:r>
            <a:r>
              <a:rPr lang="en-GB" sz="1200" b="0" dirty="0">
                <a:solidFill>
                  <a:srgbClr val="FFFFFF"/>
                </a:solidFill>
                <a:latin typeface="Tahoma" pitchFamily="32" charset="0"/>
              </a:rPr>
              <a:t>. Aldo v. Wangenheim - </a:t>
            </a:r>
            <a:r>
              <a:rPr lang="en-GB" sz="1200" b="0" dirty="0" err="1">
                <a:solidFill>
                  <a:srgbClr val="FFFFFF"/>
                </a:solidFill>
                <a:latin typeface="Tahoma" pitchFamily="32" charset="0"/>
              </a:rPr>
              <a:t>Departamento</a:t>
            </a:r>
            <a:r>
              <a:rPr lang="en-GB" sz="1200" b="0" dirty="0">
                <a:solidFill>
                  <a:srgbClr val="FFFFFF"/>
                </a:solidFill>
                <a:latin typeface="Tahoma" pitchFamily="32" charset="0"/>
              </a:rPr>
              <a:t> de </a:t>
            </a:r>
            <a:r>
              <a:rPr lang="en-GB" sz="1200" b="0" dirty="0" err="1">
                <a:solidFill>
                  <a:srgbClr val="FFFFFF"/>
                </a:solidFill>
                <a:latin typeface="Tahoma" pitchFamily="32" charset="0"/>
              </a:rPr>
              <a:t>Informática</a:t>
            </a:r>
            <a:r>
              <a:rPr lang="en-GB" sz="1200" b="0" dirty="0">
                <a:solidFill>
                  <a:srgbClr val="FFFFFF"/>
                </a:solidFill>
                <a:latin typeface="Tahoma" pitchFamily="32" charset="0"/>
              </a:rPr>
              <a:t> e </a:t>
            </a:r>
            <a:r>
              <a:rPr lang="en-GB" sz="1200" b="0" dirty="0" err="1">
                <a:solidFill>
                  <a:srgbClr val="FFFFFF"/>
                </a:solidFill>
                <a:latin typeface="Tahoma" pitchFamily="32" charset="0"/>
              </a:rPr>
              <a:t>Estatística</a:t>
            </a:r>
            <a:r>
              <a:rPr lang="en-GB" sz="1200" b="0" dirty="0">
                <a:solidFill>
                  <a:srgbClr val="FFFFFF"/>
                </a:solidFill>
                <a:latin typeface="Tahoma" pitchFamily="32" charset="0"/>
              </a:rPr>
              <a:t> </a:t>
            </a:r>
            <a:r>
              <a:rPr lang="en-GB" sz="1200" b="0" dirty="0" smtClean="0">
                <a:solidFill>
                  <a:srgbClr val="FFFFFF"/>
                </a:solidFill>
                <a:latin typeface="Tahoma" pitchFamily="32" charset="0"/>
              </a:rPr>
              <a:t>– </a:t>
            </a:r>
            <a:r>
              <a:rPr lang="en-GB" sz="1200" b="0" dirty="0" smtClean="0">
                <a:solidFill>
                  <a:srgbClr val="FFFFFF"/>
                </a:solidFill>
                <a:latin typeface="Tahoma" pitchFamily="32" charset="0"/>
                <a:hlinkClick r:id="rId15"/>
              </a:rPr>
              <a:t>www.lapix.ufsc.br</a:t>
            </a:r>
            <a:endParaRPr lang="en-GB" sz="1200" b="0" dirty="0">
              <a:solidFill>
                <a:srgbClr val="FFFFFF"/>
              </a:solidFill>
              <a:latin typeface="Tahoma" pitchFamily="32" charset="0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 userDrawn="1"/>
        </p:nvSpPr>
        <p:spPr bwMode="auto">
          <a:xfrm>
            <a:off x="1098101" y="131192"/>
            <a:ext cx="2667718" cy="55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93000"/>
              </a:lnSpc>
              <a:buClrTx/>
            </a:pPr>
            <a:r>
              <a:rPr lang="pt-BR" sz="12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</a:rPr>
              <a:t>LAPIX</a:t>
            </a:r>
            <a:endParaRPr lang="pt-BR" sz="11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</a:endParaRPr>
          </a:p>
          <a:p>
            <a:pPr algn="l" eaLnBrk="0" hangingPunct="0">
              <a:lnSpc>
                <a:spcPct val="93000"/>
              </a:lnSpc>
              <a:buClrTx/>
            </a:pPr>
            <a:r>
              <a:rPr lang="pt-BR" sz="1000" b="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</a:rPr>
              <a:t>Instituto Nacional para Convergência Digital</a:t>
            </a:r>
          </a:p>
          <a:p>
            <a:pPr algn="l" eaLnBrk="0" hangingPunct="0">
              <a:lnSpc>
                <a:spcPct val="93000"/>
              </a:lnSpc>
              <a:buClrTx/>
            </a:pPr>
            <a:r>
              <a:rPr lang="pt-BR" sz="1000" b="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</a:rPr>
              <a:t>MCTIC CNPq FAPESC</a:t>
            </a:r>
          </a:p>
        </p:txBody>
      </p:sp>
    </p:spTree>
    <p:extLst>
      <p:ext uri="{BB962C8B-B14F-4D97-AF65-F5344CB8AC3E}">
        <p14:creationId xmlns:p14="http://schemas.microsoft.com/office/powerpoint/2010/main" val="399493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57200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4200">
          <a:solidFill>
            <a:srgbClr val="FFFFFF"/>
          </a:solidFill>
          <a:effectLst>
            <a:outerShdw blurRad="38100" dist="38100" dir="2700000" algn="tl">
              <a:srgbClr val="808080"/>
            </a:outerShdw>
          </a:effectLst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4200">
          <a:solidFill>
            <a:srgbClr val="FFFFFF"/>
          </a:solidFill>
          <a:effectLst>
            <a:outerShdw blurRad="38100" dist="38100" dir="2700000" algn="tl">
              <a:srgbClr val="808080"/>
            </a:outerShdw>
          </a:effectLst>
          <a:latin typeface="Tahoma" pitchFamily="32" charset="0"/>
          <a:cs typeface="Tahoma" pitchFamily="32" charset="0"/>
        </a:defRPr>
      </a:lvl2pPr>
      <a:lvl3pPr algn="l" defTabSz="457200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4200">
          <a:solidFill>
            <a:srgbClr val="FFFFFF"/>
          </a:solidFill>
          <a:effectLst>
            <a:outerShdw blurRad="38100" dist="38100" dir="2700000" algn="tl">
              <a:srgbClr val="808080"/>
            </a:outerShdw>
          </a:effectLst>
          <a:latin typeface="Tahoma" pitchFamily="32" charset="0"/>
          <a:cs typeface="Tahoma" pitchFamily="32" charset="0"/>
        </a:defRPr>
      </a:lvl3pPr>
      <a:lvl4pPr algn="l" defTabSz="457200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4200">
          <a:solidFill>
            <a:srgbClr val="FFFFFF"/>
          </a:solidFill>
          <a:effectLst>
            <a:outerShdw blurRad="38100" dist="38100" dir="2700000" algn="tl">
              <a:srgbClr val="808080"/>
            </a:outerShdw>
          </a:effectLst>
          <a:latin typeface="Tahoma" pitchFamily="32" charset="0"/>
          <a:cs typeface="Tahoma" pitchFamily="32" charset="0"/>
        </a:defRPr>
      </a:lvl4pPr>
      <a:lvl5pPr algn="l" defTabSz="457200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4200">
          <a:solidFill>
            <a:srgbClr val="FFFFFF"/>
          </a:solidFill>
          <a:effectLst>
            <a:outerShdw blurRad="38100" dist="38100" dir="2700000" algn="tl">
              <a:srgbClr val="808080"/>
            </a:outerShdw>
          </a:effectLst>
          <a:latin typeface="Tahoma" pitchFamily="32" charset="0"/>
          <a:cs typeface="Tahoma" pitchFamily="32" charset="0"/>
        </a:defRPr>
      </a:lvl5pPr>
      <a:lvl6pPr marL="457200" algn="l" defTabSz="457200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4200">
          <a:solidFill>
            <a:srgbClr val="FFFFFF"/>
          </a:solidFill>
          <a:effectLst>
            <a:outerShdw blurRad="38100" dist="38100" dir="2700000" algn="tl">
              <a:srgbClr val="808080"/>
            </a:outerShdw>
          </a:effectLst>
          <a:latin typeface="Tahoma" pitchFamily="32" charset="0"/>
          <a:cs typeface="Tahoma" pitchFamily="32" charset="0"/>
        </a:defRPr>
      </a:lvl6pPr>
      <a:lvl7pPr marL="914400" algn="l" defTabSz="457200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4200">
          <a:solidFill>
            <a:srgbClr val="FFFFFF"/>
          </a:solidFill>
          <a:effectLst>
            <a:outerShdw blurRad="38100" dist="38100" dir="2700000" algn="tl">
              <a:srgbClr val="808080"/>
            </a:outerShdw>
          </a:effectLst>
          <a:latin typeface="Tahoma" pitchFamily="32" charset="0"/>
          <a:cs typeface="Tahoma" pitchFamily="32" charset="0"/>
        </a:defRPr>
      </a:lvl7pPr>
      <a:lvl8pPr marL="1371600" algn="l" defTabSz="457200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4200">
          <a:solidFill>
            <a:srgbClr val="FFFFFF"/>
          </a:solidFill>
          <a:effectLst>
            <a:outerShdw blurRad="38100" dist="38100" dir="2700000" algn="tl">
              <a:srgbClr val="808080"/>
            </a:outerShdw>
          </a:effectLst>
          <a:latin typeface="Tahoma" pitchFamily="32" charset="0"/>
          <a:cs typeface="Tahoma" pitchFamily="32" charset="0"/>
        </a:defRPr>
      </a:lvl8pPr>
      <a:lvl9pPr marL="1828800" algn="l" defTabSz="457200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2" charset="0"/>
        <a:defRPr sz="4200">
          <a:solidFill>
            <a:srgbClr val="FFFFFF"/>
          </a:solidFill>
          <a:effectLst>
            <a:outerShdw blurRad="38100" dist="38100" dir="2700000" algn="tl">
              <a:srgbClr val="808080"/>
            </a:outerShdw>
          </a:effectLst>
          <a:latin typeface="Tahoma" pitchFamily="32" charset="0"/>
          <a:cs typeface="Tahoma" pitchFamily="32" charset="0"/>
        </a:defRPr>
      </a:lvl9pPr>
    </p:titleStyle>
    <p:bodyStyle>
      <a:lvl1pPr marL="341313" indent="-341313" algn="l" defTabSz="457200" rtl="0" eaLnBrk="0" fontAlgn="base" hangingPunct="0">
        <a:lnSpc>
          <a:spcPct val="101000"/>
        </a:lnSpc>
        <a:spcBef>
          <a:spcPts val="2250"/>
        </a:spcBef>
        <a:spcAft>
          <a:spcPct val="0"/>
        </a:spcAft>
        <a:buClr>
          <a:srgbClr val="FFFFFF"/>
        </a:buClr>
        <a:buSzPct val="100000"/>
        <a:buFont typeface="Tahoma" pitchFamily="32" charset="0"/>
        <a:buChar char="•"/>
        <a:defRPr sz="3000">
          <a:solidFill>
            <a:srgbClr val="FFFFFF"/>
          </a:solidFill>
          <a:effectLst>
            <a:outerShdw blurRad="38100" dist="38100" dir="2700000" algn="tl">
              <a:srgbClr val="808080"/>
            </a:outerShdw>
          </a:effectLst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101000"/>
        </a:lnSpc>
        <a:spcBef>
          <a:spcPts val="1300"/>
        </a:spcBef>
        <a:spcAft>
          <a:spcPct val="0"/>
        </a:spcAft>
        <a:buClr>
          <a:srgbClr val="FFFFFF"/>
        </a:buClr>
        <a:buSzPct val="100000"/>
        <a:buFont typeface="Tahoma" pitchFamily="32" charset="0"/>
        <a:buChar char="–"/>
        <a:defRPr sz="2600">
          <a:solidFill>
            <a:srgbClr val="FFFFFF"/>
          </a:solidFill>
          <a:effectLst>
            <a:outerShdw blurRad="38100" dist="38100" dir="2700000" algn="tl">
              <a:srgbClr val="808080"/>
            </a:outerShdw>
          </a:effectLst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6000"/>
        </a:lnSpc>
        <a:spcBef>
          <a:spcPts val="1050"/>
        </a:spcBef>
        <a:spcAft>
          <a:spcPct val="0"/>
        </a:spcAft>
        <a:buClr>
          <a:srgbClr val="FFFFFF"/>
        </a:buClr>
        <a:buSzPct val="100000"/>
        <a:buFont typeface="Tahoma" pitchFamily="32" charset="0"/>
        <a:buChar char="•"/>
        <a:defRPr sz="2400">
          <a:solidFill>
            <a:srgbClr val="FFFFFF"/>
          </a:solidFill>
          <a:effectLst>
            <a:outerShdw blurRad="38100" dist="38100" dir="2700000" algn="tl">
              <a:srgbClr val="808080"/>
            </a:outerShdw>
          </a:effectLst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76000"/>
        </a:lnSpc>
        <a:spcBef>
          <a:spcPts val="750"/>
        </a:spcBef>
        <a:spcAft>
          <a:spcPct val="0"/>
        </a:spcAft>
        <a:buClr>
          <a:srgbClr val="FFFFFF"/>
        </a:buClr>
        <a:buSzPct val="100000"/>
        <a:buFont typeface="Tahoma" pitchFamily="32" charset="0"/>
        <a:buChar char="–"/>
        <a:defRPr sz="2000">
          <a:solidFill>
            <a:srgbClr val="FFFFFF"/>
          </a:solidFill>
          <a:effectLst>
            <a:outerShdw blurRad="38100" dist="38100" dir="2700000" algn="tl">
              <a:srgbClr val="808080"/>
            </a:outerShdw>
          </a:effectLst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76000"/>
        </a:lnSpc>
        <a:spcBef>
          <a:spcPts val="675"/>
        </a:spcBef>
        <a:spcAft>
          <a:spcPct val="0"/>
        </a:spcAft>
        <a:buClr>
          <a:srgbClr val="FFFFFF"/>
        </a:buClr>
        <a:buSzPct val="100000"/>
        <a:buFont typeface="Tahoma" pitchFamily="32" charset="0"/>
        <a:buChar char="»"/>
        <a:defRPr sz="2000">
          <a:solidFill>
            <a:srgbClr val="FFFFFF"/>
          </a:solidFill>
          <a:effectLst>
            <a:outerShdw blurRad="38100" dist="38100" dir="2700000" algn="tl">
              <a:srgbClr val="808080"/>
            </a:outerShdw>
          </a:effectLst>
          <a:latin typeface="+mn-lt"/>
          <a:cs typeface="+mn-cs"/>
        </a:defRPr>
      </a:lvl5pPr>
      <a:lvl6pPr marL="2514600" indent="-228600" algn="l" defTabSz="457200" rtl="0" eaLnBrk="0" fontAlgn="base" hangingPunct="0">
        <a:lnSpc>
          <a:spcPct val="76000"/>
        </a:lnSpc>
        <a:spcBef>
          <a:spcPts val="675"/>
        </a:spcBef>
        <a:spcAft>
          <a:spcPct val="0"/>
        </a:spcAft>
        <a:buClr>
          <a:srgbClr val="FFFFFF"/>
        </a:buClr>
        <a:buSzPct val="100000"/>
        <a:buFont typeface="Tahoma" pitchFamily="32" charset="0"/>
        <a:buChar char="»"/>
        <a:defRPr>
          <a:solidFill>
            <a:srgbClr val="FFFFFF"/>
          </a:solidFill>
          <a:effectLst>
            <a:outerShdw blurRad="38100" dist="38100" dir="2700000" algn="tl">
              <a:srgbClr val="808080"/>
            </a:outerShdw>
          </a:effectLst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76000"/>
        </a:lnSpc>
        <a:spcBef>
          <a:spcPts val="675"/>
        </a:spcBef>
        <a:spcAft>
          <a:spcPct val="0"/>
        </a:spcAft>
        <a:buClr>
          <a:srgbClr val="FFFFFF"/>
        </a:buClr>
        <a:buSzPct val="100000"/>
        <a:buFont typeface="Tahoma" pitchFamily="32" charset="0"/>
        <a:buChar char="»"/>
        <a:defRPr>
          <a:solidFill>
            <a:srgbClr val="FFFFFF"/>
          </a:solidFill>
          <a:effectLst>
            <a:outerShdw blurRad="38100" dist="38100" dir="2700000" algn="tl">
              <a:srgbClr val="808080"/>
            </a:outerShdw>
          </a:effectLst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76000"/>
        </a:lnSpc>
        <a:spcBef>
          <a:spcPts val="675"/>
        </a:spcBef>
        <a:spcAft>
          <a:spcPct val="0"/>
        </a:spcAft>
        <a:buClr>
          <a:srgbClr val="FFFFFF"/>
        </a:buClr>
        <a:buSzPct val="100000"/>
        <a:buFont typeface="Tahoma" pitchFamily="32" charset="0"/>
        <a:buChar char="»"/>
        <a:defRPr>
          <a:solidFill>
            <a:srgbClr val="FFFFFF"/>
          </a:solidFill>
          <a:effectLst>
            <a:outerShdw blurRad="38100" dist="38100" dir="2700000" algn="tl">
              <a:srgbClr val="808080"/>
            </a:outerShdw>
          </a:effectLst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76000"/>
        </a:lnSpc>
        <a:spcBef>
          <a:spcPts val="675"/>
        </a:spcBef>
        <a:spcAft>
          <a:spcPct val="0"/>
        </a:spcAft>
        <a:buClr>
          <a:srgbClr val="FFFFFF"/>
        </a:buClr>
        <a:buSzPct val="100000"/>
        <a:buFont typeface="Tahoma" pitchFamily="32" charset="0"/>
        <a:buChar char="»"/>
        <a:defRPr>
          <a:solidFill>
            <a:srgbClr val="FFFFFF"/>
          </a:solidFill>
          <a:effectLst>
            <a:outerShdw blurRad="38100" dist="38100" dir="2700000" algn="tl">
              <a:srgbClr val="808080"/>
            </a:outerShdw>
          </a:effectLst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296988"/>
            <a:ext cx="5105400" cy="499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8" y="0"/>
            <a:ext cx="1600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1182688"/>
            <a:ext cx="8591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2057400"/>
            <a:ext cx="870902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outline text format</a:t>
            </a:r>
          </a:p>
          <a:p>
            <a:pPr lvl="1"/>
            <a:r>
              <a:rPr lang="en-GB" altLang="pt-BR" smtClean="0"/>
              <a:t>Second Outline Level</a:t>
            </a:r>
          </a:p>
          <a:p>
            <a:pPr lvl="2"/>
            <a:r>
              <a:rPr lang="en-GB" altLang="pt-BR" smtClean="0"/>
              <a:t>Third Outline Level</a:t>
            </a:r>
          </a:p>
          <a:p>
            <a:pPr lvl="3"/>
            <a:r>
              <a:rPr lang="en-GB" altLang="pt-BR" smtClean="0"/>
              <a:t>Fourth Outline Level</a:t>
            </a:r>
          </a:p>
          <a:p>
            <a:pPr lvl="4"/>
            <a:r>
              <a:rPr lang="en-GB" altLang="pt-BR" smtClean="0"/>
              <a:t>Fifth Outline Level</a:t>
            </a:r>
          </a:p>
          <a:p>
            <a:pPr lvl="4"/>
            <a:r>
              <a:rPr lang="en-GB" altLang="pt-BR" smtClean="0"/>
              <a:t>Sixth Outline Level</a:t>
            </a:r>
          </a:p>
          <a:p>
            <a:pPr lvl="4"/>
            <a:r>
              <a:rPr lang="en-GB" altLang="pt-BR" smtClean="0"/>
              <a:t>Seventh Outline Level</a:t>
            </a:r>
          </a:p>
          <a:p>
            <a:pPr lvl="4"/>
            <a:r>
              <a:rPr lang="en-GB" altLang="pt-BR" smtClean="0"/>
              <a:t>Eighth Outline Level</a:t>
            </a:r>
          </a:p>
          <a:p>
            <a:pPr lvl="4"/>
            <a:r>
              <a:rPr lang="en-GB" altLang="pt-BR" smtClean="0"/>
              <a:t>Ninth Outline Level</a:t>
            </a:r>
          </a:p>
        </p:txBody>
      </p:sp>
      <p:sp>
        <p:nvSpPr>
          <p:cNvPr id="7" name="Text Box 16"/>
          <p:cNvSpPr txBox="1">
            <a:spLocks noChangeArrowheads="1"/>
          </p:cNvSpPr>
          <p:nvPr userDrawn="1"/>
        </p:nvSpPr>
        <p:spPr bwMode="auto">
          <a:xfrm>
            <a:off x="2535088" y="132700"/>
            <a:ext cx="504219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sz="1600" b="1" strike="noStrike" spc="-1" dirty="0" smtClean="0">
                <a:solidFill>
                  <a:srgbClr val="FFFFFF"/>
                </a:solidFill>
                <a:latin typeface="Tahoma"/>
              </a:rPr>
              <a:t>LAPIX </a:t>
            </a:r>
            <a:r>
              <a:rPr lang="pt-BR" sz="1400" b="0" strike="noStrike" spc="-1" dirty="0" smtClean="0">
                <a:solidFill>
                  <a:srgbClr val="FFFFFF"/>
                </a:solidFill>
                <a:latin typeface="Tahoma"/>
              </a:rPr>
              <a:t>Laboratório de Proc. Imagens e Comp. Gráfica</a:t>
            </a:r>
            <a:endParaRPr lang="pt-BR" sz="1400" b="0" strike="noStrike" spc="-1" dirty="0" smtClean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sz="1400" b="1" strike="noStrike" spc="-1" dirty="0" smtClean="0">
                <a:solidFill>
                  <a:srgbClr val="FFFFFF"/>
                </a:solidFill>
                <a:latin typeface="Tahoma"/>
              </a:rPr>
              <a:t>INCoD</a:t>
            </a:r>
            <a:r>
              <a:rPr lang="pt-BR" sz="1200" b="0" strike="noStrike" spc="-1" dirty="0" smtClean="0">
                <a:solidFill>
                  <a:srgbClr val="FFFFFF"/>
                </a:solidFill>
                <a:latin typeface="Tahoma"/>
              </a:rPr>
              <a:t> Instituto Nacional de C&amp;T para Convergência Digital</a:t>
            </a:r>
            <a:endParaRPr lang="pt-BR" sz="1200" b="0" strike="noStrike" spc="-1" dirty="0" smtClean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sz="1200" b="0" strike="noStrike" spc="-1" dirty="0" smtClean="0">
                <a:solidFill>
                  <a:srgbClr val="FFFFFF"/>
                </a:solidFill>
                <a:latin typeface="Tahoma"/>
              </a:rPr>
              <a:t>MCTIC CNPq FAPESC</a:t>
            </a:r>
            <a:endParaRPr lang="pt-BR" sz="1200" b="0" strike="noStrike" spc="-1" dirty="0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9pPr>
    </p:titleStyle>
    <p:bodyStyle>
      <a:lvl1pPr marL="342900" indent="-342900" algn="just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633413" y="6413500"/>
            <a:ext cx="80772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eaLnBrk="1" hangingPunct="1">
              <a:spcBef>
                <a:spcPts val="625"/>
              </a:spcBef>
              <a:buClrTx/>
              <a:buFontTx/>
              <a:buNone/>
              <a:defRPr/>
            </a:pP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Prof. Dr. rer.nat. Aldo v. Wangenheim - Departamento de Inform</a:t>
            </a:r>
            <a:r>
              <a:rPr lang="en-US" altLang="pt-BR" sz="1000" b="0" smtClean="0">
                <a:solidFill>
                  <a:srgbClr val="FFFFFF"/>
                </a:solidFill>
              </a:rPr>
              <a:t>á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tica e Estat</a:t>
            </a:r>
            <a:r>
              <a:rPr lang="en-US" altLang="pt-BR" sz="1000" b="0" smtClean="0">
                <a:solidFill>
                  <a:srgbClr val="FFFFFF"/>
                </a:solidFill>
              </a:rPr>
              <a:t>í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stica - INE/CTC/UFSC -  Slide </a:t>
            </a:r>
            <a:fld id="{D3F88EA6-C8F8-4AE4-83AB-D17DA7423634}" type="slidenum"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pPr eaLnBrk="1" hangingPunct="1">
                <a:spcBef>
                  <a:spcPts val="625"/>
                </a:spcBef>
                <a:buClrTx/>
                <a:buFontTx/>
                <a:buNone/>
                <a:defRPr/>
              </a:pPr>
              <a:t>‹#›</a:t>
            </a:fld>
            <a:endParaRPr lang="en-US" altLang="pt-BR" sz="1000" b="0" smtClean="0">
              <a:solidFill>
                <a:srgbClr val="FFFFFF"/>
              </a:solidFill>
              <a:latin typeface="Tahoma" pitchFamily="32" charset="0"/>
            </a:endParaRPr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>
            <a:off x="261938" y="1109663"/>
            <a:ext cx="5662612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79388" y="836613"/>
            <a:ext cx="8688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algn="l" eaLnBrk="1" hangingPunct="1">
              <a:buClrTx/>
              <a:buFontTx/>
              <a:buNone/>
              <a:defRPr/>
            </a:pPr>
            <a:r>
              <a:rPr lang="pt-BR" altLang="pt-BR" sz="1200" b="0" smtClean="0">
                <a:solidFill>
                  <a:srgbClr val="FFFFFF"/>
                </a:solidFill>
                <a:latin typeface="Tahoma" pitchFamily="32" charset="0"/>
              </a:rPr>
              <a:t>Parte I: Computação Gráfica Básica - Implementação de um Sistema Gráfico Interativo</a:t>
            </a:r>
          </a:p>
        </p:txBody>
      </p:sp>
      <p:sp>
        <p:nvSpPr>
          <p:cNvPr id="308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1182688"/>
            <a:ext cx="8591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title text format</a:t>
            </a:r>
          </a:p>
        </p:txBody>
      </p:sp>
      <p:sp>
        <p:nvSpPr>
          <p:cNvPr id="308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2057400"/>
            <a:ext cx="870902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outline text format</a:t>
            </a:r>
          </a:p>
          <a:p>
            <a:pPr lvl="1"/>
            <a:r>
              <a:rPr lang="en-GB" altLang="pt-BR" smtClean="0"/>
              <a:t>Second Outline Level</a:t>
            </a:r>
          </a:p>
          <a:p>
            <a:pPr lvl="2"/>
            <a:r>
              <a:rPr lang="en-GB" altLang="pt-BR" smtClean="0"/>
              <a:t>Third Outline Level</a:t>
            </a:r>
          </a:p>
          <a:p>
            <a:pPr lvl="3"/>
            <a:r>
              <a:rPr lang="en-GB" altLang="pt-BR" smtClean="0"/>
              <a:t>Fourth Outline Level</a:t>
            </a:r>
          </a:p>
          <a:p>
            <a:pPr lvl="4"/>
            <a:r>
              <a:rPr lang="en-GB" altLang="pt-BR" smtClean="0"/>
              <a:t>Fifth Outline Level</a:t>
            </a:r>
          </a:p>
          <a:p>
            <a:pPr lvl="4"/>
            <a:r>
              <a:rPr lang="en-GB" altLang="pt-BR" smtClean="0"/>
              <a:t>Sixth Outline Level</a:t>
            </a:r>
          </a:p>
          <a:p>
            <a:pPr lvl="4"/>
            <a:r>
              <a:rPr lang="en-GB" altLang="pt-BR" smtClean="0"/>
              <a:t>Seventh Outline Level</a:t>
            </a:r>
          </a:p>
          <a:p>
            <a:pPr lvl="4"/>
            <a:r>
              <a:rPr lang="en-GB" altLang="pt-BR" smtClean="0"/>
              <a:t>Eighth Outline Level</a:t>
            </a:r>
          </a:p>
          <a:p>
            <a:pPr lvl="4"/>
            <a:r>
              <a:rPr lang="en-GB" altLang="pt-BR" smtClean="0"/>
              <a:t>Ninth Outline Level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7234238" y="6553200"/>
            <a:ext cx="1897062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2400">
                <a:solidFill>
                  <a:srgbClr val="FFFFFF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F79A2C0B-9D52-4379-905E-101A375448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16632"/>
            <a:ext cx="8493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5435"/>
            <a:ext cx="755576" cy="73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5873824" y="113258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Disciplina Computação Gráfica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Curso de Ciência da </a:t>
            </a:r>
            <a:r>
              <a:rPr kumimoji="0" lang="pt-B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Computação</a:t>
            </a: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INE/CTC/UFSC</a:t>
            </a:r>
          </a:p>
        </p:txBody>
      </p:sp>
      <p:sp>
        <p:nvSpPr>
          <p:cNvPr id="15" name="Text Box 16"/>
          <p:cNvSpPr txBox="1">
            <a:spLocks noChangeArrowheads="1"/>
          </p:cNvSpPr>
          <p:nvPr userDrawn="1"/>
        </p:nvSpPr>
        <p:spPr bwMode="auto">
          <a:xfrm>
            <a:off x="971600" y="116632"/>
            <a:ext cx="2667718" cy="59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</a:pPr>
            <a:r>
              <a:rPr kumimoji="0" lang="pt-BR" sz="1200" b="1" dirty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LAPIX</a:t>
            </a:r>
            <a:endParaRPr kumimoji="0" lang="pt-BR" sz="1100" b="1" dirty="0" smtClean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>
              <a:spcBef>
                <a:spcPct val="0"/>
              </a:spcBef>
              <a:buClrTx/>
            </a:pPr>
            <a:r>
              <a:rPr kumimoji="0" lang="pt-BR" sz="1000" b="0" dirty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Instituto Nacional para Convergência Digital</a:t>
            </a:r>
          </a:p>
          <a:p>
            <a:pPr algn="l">
              <a:spcBef>
                <a:spcPct val="0"/>
              </a:spcBef>
              <a:buClrTx/>
            </a:pPr>
            <a:r>
              <a:rPr kumimoji="0" lang="pt-BR" sz="1000" b="0" dirty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MCTIC CNPq FAPESC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9pPr>
    </p:titleStyle>
    <p:bodyStyle>
      <a:lvl1pPr marL="342900" indent="-342900" algn="just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638800" y="88900"/>
            <a:ext cx="2751138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Disciplina Computa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ç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ão Gr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á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fica</a:t>
            </a:r>
          </a:p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Curso de Ciência da Computa</a:t>
            </a: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ç</a:t>
            </a: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ão</a:t>
            </a:r>
          </a:p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INE/CTC/UFSC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52400"/>
            <a:ext cx="8493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03275" y="127000"/>
            <a:ext cx="3281363" cy="550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The Cyclops Project</a:t>
            </a:r>
          </a:p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9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German-Brazilian Cooperation Programme on IT</a:t>
            </a:r>
          </a:p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9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CNPq GMD DLR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0" y="0"/>
            <a:ext cx="882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633413" y="6413500"/>
            <a:ext cx="80772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eaLnBrk="1" hangingPunct="1">
              <a:spcBef>
                <a:spcPts val="625"/>
              </a:spcBef>
              <a:buClrTx/>
              <a:buFontTx/>
              <a:buNone/>
              <a:defRPr/>
            </a:pP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Prof. Dr. rer.nat. Aldo v. Wangenheim - Departamento de Inform</a:t>
            </a:r>
            <a:r>
              <a:rPr lang="en-US" altLang="pt-BR" sz="1000" b="0" smtClean="0">
                <a:solidFill>
                  <a:srgbClr val="FFFFFF"/>
                </a:solidFill>
              </a:rPr>
              <a:t>á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tica e Estat</a:t>
            </a:r>
            <a:r>
              <a:rPr lang="en-US" altLang="pt-BR" sz="1000" b="0" smtClean="0">
                <a:solidFill>
                  <a:srgbClr val="FFFFFF"/>
                </a:solidFill>
              </a:rPr>
              <a:t>í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stica - INE/CTC/UFSC -  Slide </a:t>
            </a:r>
            <a:fld id="{B38BB2E6-3B20-4D01-9C0C-28B97807F03A}" type="slidenum"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pPr eaLnBrk="1" hangingPunct="1">
                <a:spcBef>
                  <a:spcPts val="625"/>
                </a:spcBef>
                <a:buClrTx/>
                <a:buFontTx/>
                <a:buNone/>
                <a:defRPr/>
              </a:pPr>
              <a:t>‹#›</a:t>
            </a:fld>
            <a:endParaRPr lang="en-US" altLang="pt-BR" sz="1000" b="0" smtClean="0">
              <a:solidFill>
                <a:srgbClr val="FFFFFF"/>
              </a:solidFill>
              <a:latin typeface="Tahoma" pitchFamily="32" charset="0"/>
            </a:endParaRPr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261938" y="1109663"/>
            <a:ext cx="5662612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179388" y="836613"/>
            <a:ext cx="8688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algn="l" eaLnBrk="1" hangingPunct="1">
              <a:buClrTx/>
              <a:buFontTx/>
              <a:buNone/>
              <a:defRPr/>
            </a:pPr>
            <a:r>
              <a:rPr lang="pt-BR" altLang="pt-BR" sz="1200" b="0" smtClean="0">
                <a:solidFill>
                  <a:srgbClr val="FFFFFF"/>
                </a:solidFill>
                <a:latin typeface="Tahoma" pitchFamily="32" charset="0"/>
              </a:rPr>
              <a:t>Parte I: Computação Gráfica Básica - Implementação de um Sistema Gráfico Interativo</a:t>
            </a:r>
          </a:p>
        </p:txBody>
      </p:sp>
      <p:sp>
        <p:nvSpPr>
          <p:cNvPr id="410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1182688"/>
            <a:ext cx="8591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title text format</a:t>
            </a:r>
          </a:p>
        </p:txBody>
      </p:sp>
      <p:sp>
        <p:nvSpPr>
          <p:cNvPr id="410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2057400"/>
            <a:ext cx="870902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outline text format</a:t>
            </a:r>
          </a:p>
          <a:p>
            <a:pPr lvl="1"/>
            <a:r>
              <a:rPr lang="en-GB" altLang="pt-BR" smtClean="0"/>
              <a:t>Second Outline Level</a:t>
            </a:r>
          </a:p>
          <a:p>
            <a:pPr lvl="2"/>
            <a:r>
              <a:rPr lang="en-GB" altLang="pt-BR" smtClean="0"/>
              <a:t>Third Outline Level</a:t>
            </a:r>
          </a:p>
          <a:p>
            <a:pPr lvl="3"/>
            <a:r>
              <a:rPr lang="en-GB" altLang="pt-BR" smtClean="0"/>
              <a:t>Fourth Outline Level</a:t>
            </a:r>
          </a:p>
          <a:p>
            <a:pPr lvl="4"/>
            <a:r>
              <a:rPr lang="en-GB" altLang="pt-BR" smtClean="0"/>
              <a:t>Fifth Outline Level</a:t>
            </a:r>
          </a:p>
          <a:p>
            <a:pPr lvl="4"/>
            <a:r>
              <a:rPr lang="en-GB" altLang="pt-BR" smtClean="0"/>
              <a:t>Sixth Outline Level</a:t>
            </a:r>
          </a:p>
          <a:p>
            <a:pPr lvl="4"/>
            <a:r>
              <a:rPr lang="en-GB" altLang="pt-BR" smtClean="0"/>
              <a:t>Seventh Outline Level</a:t>
            </a:r>
          </a:p>
          <a:p>
            <a:pPr lvl="4"/>
            <a:r>
              <a:rPr lang="en-GB" altLang="pt-BR" smtClean="0"/>
              <a:t>Eighth Outline Level</a:t>
            </a:r>
          </a:p>
          <a:p>
            <a:pPr lvl="4"/>
            <a:r>
              <a:rPr lang="en-GB" altLang="pt-BR" smtClean="0"/>
              <a:t>Ninth Outline Level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7234238" y="6553200"/>
            <a:ext cx="1897062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2400">
                <a:solidFill>
                  <a:srgbClr val="FFFFFF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A5905BFC-972B-4075-8884-BE1E5CF00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9pPr>
    </p:titleStyle>
    <p:bodyStyle>
      <a:lvl1pPr marL="342900" indent="-342900" algn="just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5638800" y="88900"/>
            <a:ext cx="2751138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Disciplina Computa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ç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ão Gr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á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fica</a:t>
            </a:r>
          </a:p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Curso de Ciência da Computa</a:t>
            </a: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ç</a:t>
            </a: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ão</a:t>
            </a:r>
          </a:p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INE/CTC/UFSC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52400"/>
            <a:ext cx="8493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03275" y="127000"/>
            <a:ext cx="3281363" cy="550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The Cyclops Project</a:t>
            </a:r>
          </a:p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9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German-Brazilian Cooperation Programme on IT</a:t>
            </a:r>
          </a:p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9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CNPq GMD DLR</a:t>
            </a: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0" y="0"/>
            <a:ext cx="882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633413" y="6413500"/>
            <a:ext cx="80772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eaLnBrk="1" hangingPunct="1">
              <a:spcBef>
                <a:spcPts val="625"/>
              </a:spcBef>
              <a:buClrTx/>
              <a:buFontTx/>
              <a:buNone/>
              <a:defRPr/>
            </a:pP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Prof. Dr. rer.nat. Aldo v. Wangenheim - Departamento de Inform</a:t>
            </a:r>
            <a:r>
              <a:rPr lang="en-US" altLang="pt-BR" sz="1000" b="0" smtClean="0">
                <a:solidFill>
                  <a:srgbClr val="FFFFFF"/>
                </a:solidFill>
              </a:rPr>
              <a:t>á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tica e Estat</a:t>
            </a:r>
            <a:r>
              <a:rPr lang="en-US" altLang="pt-BR" sz="1000" b="0" smtClean="0">
                <a:solidFill>
                  <a:srgbClr val="FFFFFF"/>
                </a:solidFill>
              </a:rPr>
              <a:t>í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stica - INE/CTC/UFSC -  Slide </a:t>
            </a:r>
            <a:fld id="{56962E3A-63D6-4947-8294-731C466E4DF6}" type="slidenum"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pPr eaLnBrk="1" hangingPunct="1">
                <a:spcBef>
                  <a:spcPts val="625"/>
                </a:spcBef>
                <a:buClrTx/>
                <a:buFontTx/>
                <a:buNone/>
                <a:defRPr/>
              </a:pPr>
              <a:t>‹#›</a:t>
            </a:fld>
            <a:endParaRPr lang="en-US" altLang="pt-BR" sz="1000" b="0" smtClean="0">
              <a:solidFill>
                <a:srgbClr val="FFFFFF"/>
              </a:solidFill>
              <a:latin typeface="Tahoma" pitchFamily="32" charset="0"/>
            </a:endParaRPr>
          </a:p>
        </p:txBody>
      </p:sp>
      <p:sp>
        <p:nvSpPr>
          <p:cNvPr id="5127" name="Line 6"/>
          <p:cNvSpPr>
            <a:spLocks noChangeShapeType="1"/>
          </p:cNvSpPr>
          <p:nvPr/>
        </p:nvSpPr>
        <p:spPr bwMode="auto">
          <a:xfrm>
            <a:off x="261938" y="1109663"/>
            <a:ext cx="5662612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179388" y="836613"/>
            <a:ext cx="8688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algn="l" eaLnBrk="1" hangingPunct="1">
              <a:buClrTx/>
              <a:buFontTx/>
              <a:buNone/>
              <a:defRPr/>
            </a:pPr>
            <a:r>
              <a:rPr lang="pt-BR" altLang="pt-BR" sz="1200" b="0" smtClean="0">
                <a:solidFill>
                  <a:srgbClr val="FFFFFF"/>
                </a:solidFill>
                <a:latin typeface="Tahoma" pitchFamily="32" charset="0"/>
              </a:rPr>
              <a:t>Parte I: Computação Gráfica Básica - Implementação de um Sistema Gráfico Interativo</a:t>
            </a:r>
          </a:p>
        </p:txBody>
      </p:sp>
      <p:sp>
        <p:nvSpPr>
          <p:cNvPr id="512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1182688"/>
            <a:ext cx="8591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title text format</a:t>
            </a:r>
          </a:p>
        </p:txBody>
      </p:sp>
      <p:sp>
        <p:nvSpPr>
          <p:cNvPr id="513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2057400"/>
            <a:ext cx="870902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outline text format</a:t>
            </a:r>
          </a:p>
          <a:p>
            <a:pPr lvl="1"/>
            <a:r>
              <a:rPr lang="en-GB" altLang="pt-BR" smtClean="0"/>
              <a:t>Second Outline Level</a:t>
            </a:r>
          </a:p>
          <a:p>
            <a:pPr lvl="2"/>
            <a:r>
              <a:rPr lang="en-GB" altLang="pt-BR" smtClean="0"/>
              <a:t>Third Outline Level</a:t>
            </a:r>
          </a:p>
          <a:p>
            <a:pPr lvl="3"/>
            <a:r>
              <a:rPr lang="en-GB" altLang="pt-BR" smtClean="0"/>
              <a:t>Fourth Outline Level</a:t>
            </a:r>
          </a:p>
          <a:p>
            <a:pPr lvl="4"/>
            <a:r>
              <a:rPr lang="en-GB" altLang="pt-BR" smtClean="0"/>
              <a:t>Fifth Outline Level</a:t>
            </a:r>
          </a:p>
          <a:p>
            <a:pPr lvl="4"/>
            <a:r>
              <a:rPr lang="en-GB" altLang="pt-BR" smtClean="0"/>
              <a:t>Sixth Outline Level</a:t>
            </a:r>
          </a:p>
          <a:p>
            <a:pPr lvl="4"/>
            <a:r>
              <a:rPr lang="en-GB" altLang="pt-BR" smtClean="0"/>
              <a:t>Seventh Outline Level</a:t>
            </a:r>
          </a:p>
          <a:p>
            <a:pPr lvl="4"/>
            <a:r>
              <a:rPr lang="en-GB" altLang="pt-BR" smtClean="0"/>
              <a:t>Eighth Outline Level</a:t>
            </a:r>
          </a:p>
          <a:p>
            <a:pPr lvl="4"/>
            <a:r>
              <a:rPr lang="en-GB" altLang="pt-BR" smtClean="0"/>
              <a:t>Ninth Outline Level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7234238" y="6553200"/>
            <a:ext cx="1897062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2400">
                <a:solidFill>
                  <a:srgbClr val="FFFFFF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CB8195C-3571-4FE8-A22D-4E8AC5B8D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9pPr>
    </p:titleStyle>
    <p:bodyStyle>
      <a:lvl1pPr marL="342900" indent="-342900" algn="just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638800" y="88900"/>
            <a:ext cx="2751138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Disciplina Computa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ç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ão Gr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á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fica</a:t>
            </a:r>
          </a:p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Curso de Ciência da Computa</a:t>
            </a: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ç</a:t>
            </a: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ão</a:t>
            </a:r>
          </a:p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INE/CTC/UFSC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52400"/>
            <a:ext cx="8493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03275" y="127000"/>
            <a:ext cx="3281363" cy="550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The Cyclops Project</a:t>
            </a:r>
          </a:p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9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German-Brazilian Cooperation Programme on IT</a:t>
            </a:r>
          </a:p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9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CNPq GMD DLR</a:t>
            </a: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0" y="0"/>
            <a:ext cx="882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633413" y="6413500"/>
            <a:ext cx="80772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eaLnBrk="1" hangingPunct="1">
              <a:spcBef>
                <a:spcPts val="625"/>
              </a:spcBef>
              <a:buClrTx/>
              <a:buFontTx/>
              <a:buNone/>
              <a:defRPr/>
            </a:pP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Prof. Dr. rer.nat. Aldo v. Wangenheim - Departamento de Inform</a:t>
            </a:r>
            <a:r>
              <a:rPr lang="en-US" altLang="pt-BR" sz="1000" b="0" smtClean="0">
                <a:solidFill>
                  <a:srgbClr val="FFFFFF"/>
                </a:solidFill>
              </a:rPr>
              <a:t>á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tica e Estat</a:t>
            </a:r>
            <a:r>
              <a:rPr lang="en-US" altLang="pt-BR" sz="1000" b="0" smtClean="0">
                <a:solidFill>
                  <a:srgbClr val="FFFFFF"/>
                </a:solidFill>
              </a:rPr>
              <a:t>í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stica - INE/CTC/UFSC -  Slide </a:t>
            </a:r>
            <a:fld id="{6F0F08DF-922A-40C2-A15E-43E466E3AFA3}" type="slidenum"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pPr eaLnBrk="1" hangingPunct="1">
                <a:spcBef>
                  <a:spcPts val="625"/>
                </a:spcBef>
                <a:buClrTx/>
                <a:buFontTx/>
                <a:buNone/>
                <a:defRPr/>
              </a:pPr>
              <a:t>‹#›</a:t>
            </a:fld>
            <a:endParaRPr lang="en-US" altLang="pt-BR" sz="1000" b="0" smtClean="0">
              <a:solidFill>
                <a:srgbClr val="FFFFFF"/>
              </a:solidFill>
              <a:latin typeface="Tahoma" pitchFamily="32" charset="0"/>
            </a:endParaRP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261938" y="1109663"/>
            <a:ext cx="5662612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179388" y="836613"/>
            <a:ext cx="8688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algn="l" eaLnBrk="1" hangingPunct="1">
              <a:buClrTx/>
              <a:buFontTx/>
              <a:buNone/>
              <a:defRPr/>
            </a:pPr>
            <a:r>
              <a:rPr lang="pt-BR" altLang="pt-BR" sz="1200" b="0" smtClean="0">
                <a:solidFill>
                  <a:srgbClr val="FFFFFF"/>
                </a:solidFill>
                <a:latin typeface="Tahoma" pitchFamily="32" charset="0"/>
              </a:rPr>
              <a:t>Parte I: Computação Gráfica Básica - Implementação de um Sistema Gráfico Interativo</a:t>
            </a:r>
          </a:p>
        </p:txBody>
      </p:sp>
      <p:sp>
        <p:nvSpPr>
          <p:cNvPr id="615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1182688"/>
            <a:ext cx="8591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title text format</a:t>
            </a:r>
          </a:p>
        </p:txBody>
      </p:sp>
      <p:sp>
        <p:nvSpPr>
          <p:cNvPr id="615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2057400"/>
            <a:ext cx="870902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outline text format</a:t>
            </a:r>
          </a:p>
          <a:p>
            <a:pPr lvl="1"/>
            <a:r>
              <a:rPr lang="en-GB" altLang="pt-BR" smtClean="0"/>
              <a:t>Second Outline Level</a:t>
            </a:r>
          </a:p>
          <a:p>
            <a:pPr lvl="2"/>
            <a:r>
              <a:rPr lang="en-GB" altLang="pt-BR" smtClean="0"/>
              <a:t>Third Outline Level</a:t>
            </a:r>
          </a:p>
          <a:p>
            <a:pPr lvl="3"/>
            <a:r>
              <a:rPr lang="en-GB" altLang="pt-BR" smtClean="0"/>
              <a:t>Fourth Outline Level</a:t>
            </a:r>
          </a:p>
          <a:p>
            <a:pPr lvl="4"/>
            <a:r>
              <a:rPr lang="en-GB" altLang="pt-BR" smtClean="0"/>
              <a:t>Fifth Outline Level</a:t>
            </a:r>
          </a:p>
          <a:p>
            <a:pPr lvl="4"/>
            <a:r>
              <a:rPr lang="en-GB" altLang="pt-BR" smtClean="0"/>
              <a:t>Sixth Outline Level</a:t>
            </a:r>
          </a:p>
          <a:p>
            <a:pPr lvl="4"/>
            <a:r>
              <a:rPr lang="en-GB" altLang="pt-BR" smtClean="0"/>
              <a:t>Seventh Outline Level</a:t>
            </a:r>
          </a:p>
          <a:p>
            <a:pPr lvl="4"/>
            <a:r>
              <a:rPr lang="en-GB" altLang="pt-BR" smtClean="0"/>
              <a:t>Eighth Outline Level</a:t>
            </a:r>
          </a:p>
          <a:p>
            <a:pPr lvl="4"/>
            <a:r>
              <a:rPr lang="en-GB" altLang="pt-BR" smtClean="0"/>
              <a:t>Ninth Outline Level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7234238" y="6553200"/>
            <a:ext cx="1897062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2400">
                <a:solidFill>
                  <a:srgbClr val="FFFFFF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89533BA9-042A-4EC6-9419-C1D9458406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9pPr>
    </p:titleStyle>
    <p:bodyStyle>
      <a:lvl1pPr marL="342900" indent="-342900" algn="just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5638800" y="88900"/>
            <a:ext cx="2751138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Disciplina Computa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ç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ão Gr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á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fica</a:t>
            </a:r>
          </a:p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Curso de Ciência da Computa</a:t>
            </a: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ç</a:t>
            </a: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ão</a:t>
            </a:r>
          </a:p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INE/CTC/UFSC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52400"/>
            <a:ext cx="8493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03275" y="127000"/>
            <a:ext cx="3281363" cy="550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The Cyclops Project</a:t>
            </a:r>
          </a:p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9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German-Brazilian Cooperation Programme on IT</a:t>
            </a:r>
          </a:p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9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CNPq GMD DLR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0" y="0"/>
            <a:ext cx="882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633413" y="6413500"/>
            <a:ext cx="80772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eaLnBrk="1" hangingPunct="1">
              <a:spcBef>
                <a:spcPts val="625"/>
              </a:spcBef>
              <a:buClrTx/>
              <a:buFontTx/>
              <a:buNone/>
              <a:defRPr/>
            </a:pP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Prof. Dr. rer.nat. Aldo v. Wangenheim - Departamento de Inform</a:t>
            </a:r>
            <a:r>
              <a:rPr lang="en-US" altLang="pt-BR" sz="1000" b="0" smtClean="0">
                <a:solidFill>
                  <a:srgbClr val="FFFFFF"/>
                </a:solidFill>
              </a:rPr>
              <a:t>á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tica e Estat</a:t>
            </a:r>
            <a:r>
              <a:rPr lang="en-US" altLang="pt-BR" sz="1000" b="0" smtClean="0">
                <a:solidFill>
                  <a:srgbClr val="FFFFFF"/>
                </a:solidFill>
              </a:rPr>
              <a:t>í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stica - INE/CTC/UFSC -  Slide </a:t>
            </a:r>
            <a:fld id="{0B5A5CCE-5C8B-4C66-8A7D-A5338E7694DB}" type="slidenum"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pPr eaLnBrk="1" hangingPunct="1">
                <a:spcBef>
                  <a:spcPts val="625"/>
                </a:spcBef>
                <a:buClrTx/>
                <a:buFontTx/>
                <a:buNone/>
                <a:defRPr/>
              </a:pPr>
              <a:t>‹#›</a:t>
            </a:fld>
            <a:endParaRPr lang="en-US" altLang="pt-BR" sz="1000" b="0" smtClean="0">
              <a:solidFill>
                <a:srgbClr val="FFFFFF"/>
              </a:solidFill>
              <a:latin typeface="Tahoma" pitchFamily="32" charset="0"/>
            </a:endParaRPr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261938" y="1109663"/>
            <a:ext cx="5662612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179388" y="836613"/>
            <a:ext cx="8688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algn="l" eaLnBrk="1" hangingPunct="1">
              <a:buClrTx/>
              <a:buFontTx/>
              <a:buNone/>
              <a:defRPr/>
            </a:pPr>
            <a:r>
              <a:rPr lang="pt-BR" altLang="pt-BR" sz="1200" b="0" smtClean="0">
                <a:solidFill>
                  <a:srgbClr val="FFFFFF"/>
                </a:solidFill>
                <a:latin typeface="Tahoma" pitchFamily="32" charset="0"/>
              </a:rPr>
              <a:t>Parte I: Computação Gráfica Básica - Implementação de um Sistema Gráfico Interativo</a:t>
            </a:r>
          </a:p>
        </p:txBody>
      </p:sp>
      <p:sp>
        <p:nvSpPr>
          <p:cNvPr id="717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1182688"/>
            <a:ext cx="8591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title text format</a:t>
            </a:r>
          </a:p>
        </p:txBody>
      </p:sp>
      <p:sp>
        <p:nvSpPr>
          <p:cNvPr id="717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2057400"/>
            <a:ext cx="870902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outline text format</a:t>
            </a:r>
          </a:p>
          <a:p>
            <a:pPr lvl="1"/>
            <a:r>
              <a:rPr lang="en-GB" altLang="pt-BR" smtClean="0"/>
              <a:t>Second Outline Level</a:t>
            </a:r>
          </a:p>
          <a:p>
            <a:pPr lvl="2"/>
            <a:r>
              <a:rPr lang="en-GB" altLang="pt-BR" smtClean="0"/>
              <a:t>Third Outline Level</a:t>
            </a:r>
          </a:p>
          <a:p>
            <a:pPr lvl="3"/>
            <a:r>
              <a:rPr lang="en-GB" altLang="pt-BR" smtClean="0"/>
              <a:t>Fourth Outline Level</a:t>
            </a:r>
          </a:p>
          <a:p>
            <a:pPr lvl="4"/>
            <a:r>
              <a:rPr lang="en-GB" altLang="pt-BR" smtClean="0"/>
              <a:t>Fifth Outline Level</a:t>
            </a:r>
          </a:p>
          <a:p>
            <a:pPr lvl="4"/>
            <a:r>
              <a:rPr lang="en-GB" altLang="pt-BR" smtClean="0"/>
              <a:t>Sixth Outline Level</a:t>
            </a:r>
          </a:p>
          <a:p>
            <a:pPr lvl="4"/>
            <a:r>
              <a:rPr lang="en-GB" altLang="pt-BR" smtClean="0"/>
              <a:t>Seventh Outline Level</a:t>
            </a:r>
          </a:p>
          <a:p>
            <a:pPr lvl="4"/>
            <a:r>
              <a:rPr lang="en-GB" altLang="pt-BR" smtClean="0"/>
              <a:t>Eighth Outline Level</a:t>
            </a:r>
          </a:p>
          <a:p>
            <a:pPr lvl="4"/>
            <a:r>
              <a:rPr lang="en-GB" altLang="pt-BR" smtClean="0"/>
              <a:t>Ninth Outline Level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7234238" y="6553200"/>
            <a:ext cx="1897062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2400">
                <a:solidFill>
                  <a:srgbClr val="FFFFFF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51D1B787-013F-42C7-8E97-7BC392FAA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9pPr>
    </p:titleStyle>
    <p:bodyStyle>
      <a:lvl1pPr marL="342900" indent="-342900" algn="just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638800" y="88900"/>
            <a:ext cx="2751138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Disciplina Computa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ç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ão Gr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á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fica</a:t>
            </a:r>
          </a:p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Curso de Ciência da Computa</a:t>
            </a: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ç</a:t>
            </a: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ão</a:t>
            </a:r>
          </a:p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INE/CTC/UFSC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52400"/>
            <a:ext cx="8493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03275" y="127000"/>
            <a:ext cx="3281363" cy="550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The Cyclops Project</a:t>
            </a:r>
          </a:p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9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German-Brazilian Cooperation Programme on IT</a:t>
            </a:r>
          </a:p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9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CNPq GMD DLR</a:t>
            </a:r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0" y="0"/>
            <a:ext cx="882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633413" y="6413500"/>
            <a:ext cx="80772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eaLnBrk="1" hangingPunct="1">
              <a:spcBef>
                <a:spcPts val="625"/>
              </a:spcBef>
              <a:buClrTx/>
              <a:buFontTx/>
              <a:buNone/>
              <a:defRPr/>
            </a:pP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Prof. Dr. rer.nat. Aldo v. Wangenheim - Departamento de Inform</a:t>
            </a:r>
            <a:r>
              <a:rPr lang="en-US" altLang="pt-BR" sz="1000" b="0" smtClean="0">
                <a:solidFill>
                  <a:srgbClr val="FFFFFF"/>
                </a:solidFill>
              </a:rPr>
              <a:t>á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tica e Estat</a:t>
            </a:r>
            <a:r>
              <a:rPr lang="en-US" altLang="pt-BR" sz="1000" b="0" smtClean="0">
                <a:solidFill>
                  <a:srgbClr val="FFFFFF"/>
                </a:solidFill>
              </a:rPr>
              <a:t>í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stica - INE/CTC/UFSC -  Slide </a:t>
            </a:r>
            <a:fld id="{1041A769-788B-46C2-827F-CEB92380C806}" type="slidenum"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pPr eaLnBrk="1" hangingPunct="1">
                <a:spcBef>
                  <a:spcPts val="625"/>
                </a:spcBef>
                <a:buClrTx/>
                <a:buFontTx/>
                <a:buNone/>
                <a:defRPr/>
              </a:pPr>
              <a:t>‹#›</a:t>
            </a:fld>
            <a:endParaRPr lang="en-US" altLang="pt-BR" sz="1000" b="0" smtClean="0">
              <a:solidFill>
                <a:srgbClr val="FFFFFF"/>
              </a:solidFill>
              <a:latin typeface="Tahoma" pitchFamily="32" charset="0"/>
            </a:endParaRP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261938" y="1109663"/>
            <a:ext cx="5662612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179388" y="836613"/>
            <a:ext cx="8688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algn="l" eaLnBrk="1" hangingPunct="1">
              <a:buClrTx/>
              <a:buFontTx/>
              <a:buNone/>
              <a:defRPr/>
            </a:pPr>
            <a:r>
              <a:rPr lang="pt-BR" altLang="pt-BR" sz="1200" b="0" smtClean="0">
                <a:solidFill>
                  <a:srgbClr val="FFFFFF"/>
                </a:solidFill>
                <a:latin typeface="Tahoma" pitchFamily="32" charset="0"/>
              </a:rPr>
              <a:t>Parte I: Computação Gráfica Básica - Implementação de um Sistema Gráfico Interativo</a:t>
            </a:r>
          </a:p>
        </p:txBody>
      </p:sp>
      <p:sp>
        <p:nvSpPr>
          <p:cNvPr id="820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1182688"/>
            <a:ext cx="8591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title text format</a:t>
            </a:r>
          </a:p>
        </p:txBody>
      </p:sp>
      <p:sp>
        <p:nvSpPr>
          <p:cNvPr id="820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2057400"/>
            <a:ext cx="870902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outline text format</a:t>
            </a:r>
          </a:p>
          <a:p>
            <a:pPr lvl="1"/>
            <a:r>
              <a:rPr lang="en-GB" altLang="pt-BR" smtClean="0"/>
              <a:t>Second Outline Level</a:t>
            </a:r>
          </a:p>
          <a:p>
            <a:pPr lvl="2"/>
            <a:r>
              <a:rPr lang="en-GB" altLang="pt-BR" smtClean="0"/>
              <a:t>Third Outline Level</a:t>
            </a:r>
          </a:p>
          <a:p>
            <a:pPr lvl="3"/>
            <a:r>
              <a:rPr lang="en-GB" altLang="pt-BR" smtClean="0"/>
              <a:t>Fourth Outline Level</a:t>
            </a:r>
          </a:p>
          <a:p>
            <a:pPr lvl="4"/>
            <a:r>
              <a:rPr lang="en-GB" altLang="pt-BR" smtClean="0"/>
              <a:t>Fifth Outline Level</a:t>
            </a:r>
          </a:p>
          <a:p>
            <a:pPr lvl="4"/>
            <a:r>
              <a:rPr lang="en-GB" altLang="pt-BR" smtClean="0"/>
              <a:t>Sixth Outline Level</a:t>
            </a:r>
          </a:p>
          <a:p>
            <a:pPr lvl="4"/>
            <a:r>
              <a:rPr lang="en-GB" altLang="pt-BR" smtClean="0"/>
              <a:t>Seventh Outline Level</a:t>
            </a:r>
          </a:p>
          <a:p>
            <a:pPr lvl="4"/>
            <a:r>
              <a:rPr lang="en-GB" altLang="pt-BR" smtClean="0"/>
              <a:t>Eighth Outline Level</a:t>
            </a:r>
          </a:p>
          <a:p>
            <a:pPr lvl="4"/>
            <a:r>
              <a:rPr lang="en-GB" altLang="pt-BR" smtClean="0"/>
              <a:t>Ninth Outline Level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7234238" y="6553200"/>
            <a:ext cx="1897062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2400">
                <a:solidFill>
                  <a:srgbClr val="FFFFFF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3C87530-6339-4729-95E2-782E4EF25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9pPr>
    </p:titleStyle>
    <p:bodyStyle>
      <a:lvl1pPr marL="342900" indent="-342900" algn="just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5638800" y="88900"/>
            <a:ext cx="2751138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Disciplina Computa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ç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ão Gr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á</a:t>
            </a: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fica</a:t>
            </a:r>
          </a:p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Curso de Ciência da Computa</a:t>
            </a: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ç</a:t>
            </a: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ão</a:t>
            </a:r>
          </a:p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0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INE/CTC/UFSC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52400"/>
            <a:ext cx="8493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03275" y="127000"/>
            <a:ext cx="3281363" cy="550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12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The Cyclops Project</a:t>
            </a:r>
          </a:p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9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German-Brazilian Cooperation Programme on IT</a:t>
            </a:r>
          </a:p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9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CNPq GMD DLR</a:t>
            </a: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0" y="0"/>
            <a:ext cx="8826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633413" y="6413500"/>
            <a:ext cx="80772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eaLnBrk="1" hangingPunct="1">
              <a:spcBef>
                <a:spcPts val="625"/>
              </a:spcBef>
              <a:buClrTx/>
              <a:buFontTx/>
              <a:buNone/>
              <a:defRPr/>
            </a:pP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Prof. Dr. rer.nat. Aldo v. Wangenheim - Departamento de Inform</a:t>
            </a:r>
            <a:r>
              <a:rPr lang="en-US" altLang="pt-BR" sz="1000" b="0" smtClean="0">
                <a:solidFill>
                  <a:srgbClr val="FFFFFF"/>
                </a:solidFill>
              </a:rPr>
              <a:t>á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tica e Estat</a:t>
            </a:r>
            <a:r>
              <a:rPr lang="en-US" altLang="pt-BR" sz="1000" b="0" smtClean="0">
                <a:solidFill>
                  <a:srgbClr val="FFFFFF"/>
                </a:solidFill>
              </a:rPr>
              <a:t>í</a:t>
            </a:r>
            <a:r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t>stica - INE/CTC/UFSC -  Slide </a:t>
            </a:r>
            <a:fld id="{C38C010A-6E7D-4DEC-A679-A625598EA1E0}" type="slidenum">
              <a:rPr lang="en-US" altLang="pt-BR" sz="1000" b="0" smtClean="0">
                <a:solidFill>
                  <a:srgbClr val="FFFFFF"/>
                </a:solidFill>
                <a:latin typeface="Tahoma" pitchFamily="32" charset="0"/>
              </a:rPr>
              <a:pPr eaLnBrk="1" hangingPunct="1">
                <a:spcBef>
                  <a:spcPts val="625"/>
                </a:spcBef>
                <a:buClrTx/>
                <a:buFontTx/>
                <a:buNone/>
                <a:defRPr/>
              </a:pPr>
              <a:t>‹#›</a:t>
            </a:fld>
            <a:endParaRPr lang="en-US" altLang="pt-BR" sz="1000" b="0" smtClean="0">
              <a:solidFill>
                <a:srgbClr val="FFFFFF"/>
              </a:solidFill>
              <a:latin typeface="Tahoma" pitchFamily="32" charset="0"/>
            </a:endParaRPr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261938" y="1109663"/>
            <a:ext cx="5662612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179388" y="836613"/>
            <a:ext cx="8688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chemeClr val="bg1"/>
                </a:solidFill>
                <a:latin typeface="Times New Roman" pitchFamily="16" charset="0"/>
                <a:ea typeface="新細明體" charset="-120"/>
              </a:defRPr>
            </a:lvl9pPr>
          </a:lstStyle>
          <a:p>
            <a:pPr algn="l" eaLnBrk="1" hangingPunct="1">
              <a:buClrTx/>
              <a:buFontTx/>
              <a:buNone/>
              <a:defRPr/>
            </a:pPr>
            <a:r>
              <a:rPr lang="pt-BR" altLang="pt-BR" sz="1200" b="0" smtClean="0">
                <a:solidFill>
                  <a:srgbClr val="FFFFFF"/>
                </a:solidFill>
                <a:latin typeface="Tahoma" pitchFamily="32" charset="0"/>
              </a:rPr>
              <a:t>Parte I: Computação Gráfica Básica - Implementação de um Sistema Gráfico Interativo</a:t>
            </a:r>
          </a:p>
        </p:txBody>
      </p:sp>
      <p:sp>
        <p:nvSpPr>
          <p:cNvPr id="922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1182688"/>
            <a:ext cx="8591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title text format</a:t>
            </a:r>
          </a:p>
        </p:txBody>
      </p:sp>
      <p:sp>
        <p:nvSpPr>
          <p:cNvPr id="922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2057400"/>
            <a:ext cx="870902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outline text format</a:t>
            </a:r>
          </a:p>
          <a:p>
            <a:pPr lvl="1"/>
            <a:r>
              <a:rPr lang="en-GB" altLang="pt-BR" smtClean="0"/>
              <a:t>Second Outline Level</a:t>
            </a:r>
          </a:p>
          <a:p>
            <a:pPr lvl="2"/>
            <a:r>
              <a:rPr lang="en-GB" altLang="pt-BR" smtClean="0"/>
              <a:t>Third Outline Level</a:t>
            </a:r>
          </a:p>
          <a:p>
            <a:pPr lvl="3"/>
            <a:r>
              <a:rPr lang="en-GB" altLang="pt-BR" smtClean="0"/>
              <a:t>Fourth Outline Level</a:t>
            </a:r>
          </a:p>
          <a:p>
            <a:pPr lvl="4"/>
            <a:r>
              <a:rPr lang="en-GB" altLang="pt-BR" smtClean="0"/>
              <a:t>Fifth Outline Level</a:t>
            </a:r>
          </a:p>
          <a:p>
            <a:pPr lvl="4"/>
            <a:r>
              <a:rPr lang="en-GB" altLang="pt-BR" smtClean="0"/>
              <a:t>Sixth Outline Level</a:t>
            </a:r>
          </a:p>
          <a:p>
            <a:pPr lvl="4"/>
            <a:r>
              <a:rPr lang="en-GB" altLang="pt-BR" smtClean="0"/>
              <a:t>Seventh Outline Level</a:t>
            </a:r>
          </a:p>
          <a:p>
            <a:pPr lvl="4"/>
            <a:r>
              <a:rPr lang="en-GB" altLang="pt-BR" smtClean="0"/>
              <a:t>Eighth Outline Level</a:t>
            </a:r>
          </a:p>
          <a:p>
            <a:pPr lvl="4"/>
            <a:r>
              <a:rPr lang="en-GB" altLang="pt-BR" smtClean="0"/>
              <a:t>Ninth Outline Level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7234238" y="6553200"/>
            <a:ext cx="1897062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2400">
                <a:solidFill>
                  <a:srgbClr val="FFFFFF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0597EC6-DAB9-46B0-8308-98F14D49B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Tahoma" pitchFamily="32" charset="0"/>
          <a:ea typeface="新細明體" charset="0"/>
          <a:cs typeface="新細明體" charset="0"/>
        </a:defRPr>
      </a:lvl9pPr>
    </p:titleStyle>
    <p:bodyStyle>
      <a:lvl1pPr marL="342900" indent="-342900" algn="just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9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977900" y="1709738"/>
            <a:ext cx="7772400" cy="3475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b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Computação</a:t>
            </a:r>
            <a:r>
              <a:rPr 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 </a:t>
            </a:r>
            <a:r>
              <a:rPr lang="en-US" sz="2400" b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Gráfica</a:t>
            </a:r>
            <a:r>
              <a:rPr 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:</a:t>
            </a:r>
            <a:br>
              <a:rPr 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</a:br>
            <a:r>
              <a:rPr 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/>
            </a:r>
            <a:br>
              <a:rPr 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</a:br>
            <a:r>
              <a:rPr lang="en-US" sz="36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Aula 4: </a:t>
            </a:r>
            <a:r>
              <a:rPr lang="en-US" sz="3600" b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Coordenadas</a:t>
            </a:r>
            <a:r>
              <a:rPr lang="en-US" sz="36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 </a:t>
            </a:r>
            <a:r>
              <a:rPr lang="en-US" sz="3600" b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Normalizadas</a:t>
            </a:r>
            <a:r>
              <a:rPr lang="en-US" sz="36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 e Clipping </a:t>
            </a:r>
            <a:r>
              <a:rPr lang="en-US" sz="36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(</a:t>
            </a:r>
            <a:r>
              <a:rPr lang="en-US" sz="3600" b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Recorte</a:t>
            </a:r>
            <a:r>
              <a:rPr lang="en-US" sz="36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)</a:t>
            </a:r>
            <a:br>
              <a:rPr lang="en-US" sz="36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</a:br>
            <a:r>
              <a:rPr 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/>
            </a:r>
            <a:br>
              <a:rPr 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</a:br>
            <a:r>
              <a:rPr lang="en-US" sz="2400" b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Métodos</a:t>
            </a:r>
            <a:r>
              <a:rPr 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, </a:t>
            </a:r>
            <a:r>
              <a:rPr lang="en-US" sz="2400" b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Técnicas</a:t>
            </a:r>
            <a:r>
              <a:rPr 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 e </a:t>
            </a:r>
            <a:r>
              <a:rPr lang="en-US" sz="2400" b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Algoritmos</a:t>
            </a:r>
            <a:r>
              <a:rPr 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 </a:t>
            </a:r>
            <a:r>
              <a:rPr lang="en-US" sz="2400" b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para</a:t>
            </a:r>
            <a:r>
              <a:rPr 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 </a:t>
            </a:r>
            <a:r>
              <a:rPr lang="en-US" sz="2400" b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Cálculo</a:t>
            </a:r>
            <a:r>
              <a:rPr 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 de </a:t>
            </a:r>
            <a:r>
              <a:rPr lang="en-US" sz="2400" b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Visualização</a:t>
            </a:r>
            <a:r>
              <a:rPr 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 </a:t>
            </a:r>
            <a:r>
              <a:rPr lang="en-US" sz="2400" b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em</a:t>
            </a:r>
            <a:r>
              <a:rPr 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 2D</a:t>
            </a:r>
            <a:r>
              <a:rPr 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/>
            </a:r>
            <a:br>
              <a:rPr 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</a:br>
            <a:r>
              <a:rPr 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/>
            </a:r>
            <a:br>
              <a:rPr 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</a:br>
            <a:r>
              <a:rPr lang="en-US" sz="18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Prof. Dr. </a:t>
            </a:r>
            <a:r>
              <a:rPr lang="en-US" sz="1800" b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rer.nat</a:t>
            </a:r>
            <a:r>
              <a:rPr lang="en-US" sz="18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. Aldo von Wangenheim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09600" y="6535738"/>
            <a:ext cx="807720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8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Departamento de Inform</a:t>
            </a:r>
            <a:r>
              <a:rPr lang="en-US" sz="14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á</a:t>
            </a:r>
            <a:r>
              <a:rPr lang="en-US" sz="14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tica e Estat</a:t>
            </a:r>
            <a:r>
              <a:rPr lang="en-US" sz="14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í</a:t>
            </a:r>
            <a:r>
              <a:rPr lang="en-US" sz="14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stica - INE/CTC/UFSC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82563" y="1066800"/>
            <a:ext cx="8594725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b="0">
                <a:solidFill>
                  <a:srgbClr val="FFFF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As entidades  de Visualização</a:t>
            </a:r>
            <a:r>
              <a:rPr lang="en-US" sz="24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 (extendendo o conceito de Window):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92075" y="1843088"/>
            <a:ext cx="8747125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 algn="just">
              <a:spcBef>
                <a:spcPts val="600"/>
              </a:spcBef>
              <a:buClr>
                <a:srgbClr val="FFFF99"/>
              </a:buClr>
              <a:buFont typeface="Tahoma" pitchFamily="32" charset="0"/>
              <a:buChar char="•"/>
            </a:pPr>
            <a:r>
              <a:rPr lang="en-US" altLang="pt-BR" sz="2200" b="0"/>
              <a:t>Window: Para permitir todos os graus de liberdade na navegação no mundo, uma window deveria ser um retângulo com qualquer orientação</a:t>
            </a:r>
          </a:p>
          <a:p>
            <a:pPr lvl="1" algn="just">
              <a:spcBef>
                <a:spcPts val="5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en-US" altLang="pt-BR" sz="2000" b="0"/>
              <a:t>Até agora vimos apenas windows paralelas ao sistema de coordenadas do mundo. </a:t>
            </a:r>
          </a:p>
          <a:p>
            <a:pPr lvl="1" algn="just">
              <a:spcBef>
                <a:spcPts val="5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en-US" altLang="pt-BR" sz="2000" b="0"/>
              <a:t>Para extendermos uma window de forma a podermos realizar o efeito de panning, mesmo em 2D, temos de definir um </a:t>
            </a:r>
            <a:r>
              <a:rPr lang="en-US" altLang="pt-BR" sz="2000" b="0">
                <a:solidFill>
                  <a:srgbClr val="FFFC6F"/>
                </a:solidFill>
              </a:rPr>
              <a:t>terceiro sistema de coordenadas intermediário</a:t>
            </a:r>
            <a:r>
              <a:rPr lang="en-US" altLang="pt-BR" sz="2000" b="0"/>
              <a:t>, entre o sistema de coordenadas do mundo e o sistema de coordenadas do vídeo.</a:t>
            </a:r>
          </a:p>
          <a:p>
            <a:pPr lvl="1" algn="just">
              <a:spcBef>
                <a:spcPts val="5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en-US" altLang="pt-BR" sz="2000" b="0"/>
              <a:t>Este sistema de coordenadas é chamado de </a:t>
            </a:r>
            <a:r>
              <a:rPr lang="en-US" altLang="pt-BR" sz="2000" b="0">
                <a:solidFill>
                  <a:srgbClr val="FFFC6F"/>
                </a:solidFill>
              </a:rPr>
              <a:t>sistema de coordendas normalizado</a:t>
            </a:r>
            <a:r>
              <a:rPr lang="en-US" altLang="pt-BR" sz="2000" b="0"/>
              <a:t> ou sistema de coordenadas de plano de projeção.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5386388" y="3117850"/>
            <a:ext cx="3454400" cy="2986088"/>
          </a:xfrm>
          <a:prstGeom prst="roundRect">
            <a:avLst>
              <a:gd name="adj" fmla="val 16667"/>
            </a:avLst>
          </a:prstGeom>
          <a:solidFill>
            <a:srgbClr val="66E882">
              <a:alpha val="50195"/>
            </a:srgbClr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257675" y="2706688"/>
            <a:ext cx="4545013" cy="3422650"/>
            <a:chOff x="2682" y="1705"/>
            <a:chExt cx="2863" cy="2156"/>
          </a:xfrm>
        </p:grpSpPr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2709" y="2196"/>
              <a:ext cx="494" cy="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yv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min</a:t>
              </a:r>
            </a:p>
          </p:txBody>
        </p:sp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2682" y="3149"/>
              <a:ext cx="521" cy="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yv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max</a:t>
              </a:r>
            </a:p>
          </p:txBody>
        </p:sp>
        <p:sp>
          <p:nvSpPr>
            <p:cNvPr id="22553" name="Line 5"/>
            <p:cNvSpPr>
              <a:spLocks noChangeShapeType="1"/>
            </p:cNvSpPr>
            <p:nvPr/>
          </p:nvSpPr>
          <p:spPr bwMode="auto">
            <a:xfrm>
              <a:off x="3292" y="1705"/>
              <a:ext cx="0" cy="2156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6"/>
            <p:cNvSpPr>
              <a:spLocks noChangeShapeType="1"/>
            </p:cNvSpPr>
            <p:nvPr/>
          </p:nvSpPr>
          <p:spPr bwMode="auto">
            <a:xfrm>
              <a:off x="3148" y="1881"/>
              <a:ext cx="2397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7"/>
            <p:cNvSpPr>
              <a:spLocks noChangeShapeType="1"/>
            </p:cNvSpPr>
            <p:nvPr/>
          </p:nvSpPr>
          <p:spPr bwMode="auto">
            <a:xfrm>
              <a:off x="3773" y="1785"/>
              <a:ext cx="0" cy="188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Line 8"/>
            <p:cNvSpPr>
              <a:spLocks noChangeShapeType="1"/>
            </p:cNvSpPr>
            <p:nvPr/>
          </p:nvSpPr>
          <p:spPr bwMode="auto">
            <a:xfrm>
              <a:off x="5021" y="1785"/>
              <a:ext cx="0" cy="188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Line 9"/>
            <p:cNvSpPr>
              <a:spLocks noChangeShapeType="1"/>
            </p:cNvSpPr>
            <p:nvPr/>
          </p:nvSpPr>
          <p:spPr bwMode="auto">
            <a:xfrm>
              <a:off x="3197" y="3289"/>
              <a:ext cx="188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10"/>
            <p:cNvSpPr>
              <a:spLocks noChangeShapeType="1"/>
            </p:cNvSpPr>
            <p:nvPr/>
          </p:nvSpPr>
          <p:spPr bwMode="auto">
            <a:xfrm>
              <a:off x="3197" y="2425"/>
              <a:ext cx="188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Rectangle 11"/>
            <p:cNvSpPr>
              <a:spLocks noChangeArrowheads="1"/>
            </p:cNvSpPr>
            <p:nvPr/>
          </p:nvSpPr>
          <p:spPr bwMode="auto">
            <a:xfrm>
              <a:off x="3773" y="2425"/>
              <a:ext cx="1244" cy="860"/>
            </a:xfrm>
            <a:prstGeom prst="rect">
              <a:avLst/>
            </a:prstGeom>
            <a:solidFill>
              <a:srgbClr val="000000"/>
            </a:solidFill>
            <a:ln w="1908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22560" name="AutoShape 12"/>
            <p:cNvSpPr>
              <a:spLocks noChangeArrowheads="1"/>
            </p:cNvSpPr>
            <p:nvPr/>
          </p:nvSpPr>
          <p:spPr bwMode="auto">
            <a:xfrm>
              <a:off x="3773" y="2473"/>
              <a:ext cx="1244" cy="812"/>
            </a:xfrm>
            <a:custGeom>
              <a:avLst/>
              <a:gdLst>
                <a:gd name="T0" fmla="*/ 1220 w 1248"/>
                <a:gd name="T1" fmla="*/ 788 h 816"/>
                <a:gd name="T2" fmla="*/ 0 w 1248"/>
                <a:gd name="T3" fmla="*/ 788 h 816"/>
                <a:gd name="T4" fmla="*/ 0 w 1248"/>
                <a:gd name="T5" fmla="*/ 508 h 816"/>
                <a:gd name="T6" fmla="*/ 233 w 1248"/>
                <a:gd name="T7" fmla="*/ 418 h 816"/>
                <a:gd name="T8" fmla="*/ 377 w 1248"/>
                <a:gd name="T9" fmla="*/ 603 h 816"/>
                <a:gd name="T10" fmla="*/ 514 w 1248"/>
                <a:gd name="T11" fmla="*/ 185 h 816"/>
                <a:gd name="T12" fmla="*/ 706 w 1248"/>
                <a:gd name="T13" fmla="*/ 370 h 816"/>
                <a:gd name="T14" fmla="*/ 987 w 1248"/>
                <a:gd name="T15" fmla="*/ 0 h 816"/>
                <a:gd name="T16" fmla="*/ 1220 w 1248"/>
                <a:gd name="T17" fmla="*/ 370 h 816"/>
                <a:gd name="T18" fmla="*/ 1220 w 1248"/>
                <a:gd name="T19" fmla="*/ 788 h 8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48"/>
                <a:gd name="T31" fmla="*/ 0 h 816"/>
                <a:gd name="T32" fmla="*/ 1248 w 1248"/>
                <a:gd name="T33" fmla="*/ 816 h 8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48" h="816">
                  <a:moveTo>
                    <a:pt x="1248" y="816"/>
                  </a:moveTo>
                  <a:lnTo>
                    <a:pt x="0" y="816"/>
                  </a:lnTo>
                  <a:lnTo>
                    <a:pt x="0" y="528"/>
                  </a:lnTo>
                  <a:lnTo>
                    <a:pt x="240" y="432"/>
                  </a:lnTo>
                  <a:lnTo>
                    <a:pt x="384" y="624"/>
                  </a:lnTo>
                  <a:lnTo>
                    <a:pt x="528" y="192"/>
                  </a:lnTo>
                  <a:lnTo>
                    <a:pt x="720" y="384"/>
                  </a:lnTo>
                  <a:lnTo>
                    <a:pt x="1008" y="0"/>
                  </a:lnTo>
                  <a:lnTo>
                    <a:pt x="1248" y="384"/>
                  </a:lnTo>
                  <a:lnTo>
                    <a:pt x="1248" y="816"/>
                  </a:lnTo>
                  <a:close/>
                </a:path>
              </a:pathLst>
            </a:custGeom>
            <a:solidFill>
              <a:srgbClr val="00CCCC"/>
            </a:solidFill>
            <a:ln w="2844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3515" y="1933"/>
              <a:ext cx="516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xv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min</a:t>
              </a:r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4750" y="1933"/>
              <a:ext cx="541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xv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max</a:t>
              </a:r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3925" y="2132"/>
              <a:ext cx="929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Viewport</a:t>
              </a:r>
            </a:p>
          </p:txBody>
        </p:sp>
      </p:grp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4894263" y="2103438"/>
            <a:ext cx="4189412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Coordenadas do Dispositivo</a:t>
            </a:r>
          </a:p>
        </p:txBody>
      </p:sp>
      <p:sp>
        <p:nvSpPr>
          <p:cNvPr id="22533" name="AutoShape 17"/>
          <p:cNvSpPr>
            <a:spLocks noChangeArrowheads="1"/>
          </p:cNvSpPr>
          <p:nvPr/>
        </p:nvSpPr>
        <p:spPr bwMode="auto">
          <a:xfrm>
            <a:off x="309563" y="3940175"/>
            <a:ext cx="4267200" cy="1676400"/>
          </a:xfrm>
          <a:custGeom>
            <a:avLst/>
            <a:gdLst>
              <a:gd name="T0" fmla="*/ 2147483647 w 2688"/>
              <a:gd name="T1" fmla="*/ 2147483647 h 1056"/>
              <a:gd name="T2" fmla="*/ 0 w 2688"/>
              <a:gd name="T3" fmla="*/ 2147483647 h 1056"/>
              <a:gd name="T4" fmla="*/ 2147483647 w 2688"/>
              <a:gd name="T5" fmla="*/ 2147483647 h 1056"/>
              <a:gd name="T6" fmla="*/ 2147483647 w 2688"/>
              <a:gd name="T7" fmla="*/ 2147483647 h 1056"/>
              <a:gd name="T8" fmla="*/ 2147483647 w 2688"/>
              <a:gd name="T9" fmla="*/ 2147483647 h 1056"/>
              <a:gd name="T10" fmla="*/ 2147483647 w 2688"/>
              <a:gd name="T11" fmla="*/ 2147483647 h 1056"/>
              <a:gd name="T12" fmla="*/ 2147483647 w 2688"/>
              <a:gd name="T13" fmla="*/ 0 h 1056"/>
              <a:gd name="T14" fmla="*/ 2147483647 w 2688"/>
              <a:gd name="T15" fmla="*/ 2147483647 h 10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88"/>
              <a:gd name="T25" fmla="*/ 0 h 1056"/>
              <a:gd name="T26" fmla="*/ 2688 w 2688"/>
              <a:gd name="T27" fmla="*/ 1056 h 10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88" h="1056">
                <a:moveTo>
                  <a:pt x="2688" y="1056"/>
                </a:moveTo>
                <a:lnTo>
                  <a:pt x="0" y="1056"/>
                </a:lnTo>
                <a:lnTo>
                  <a:pt x="1248" y="432"/>
                </a:lnTo>
                <a:lnTo>
                  <a:pt x="1392" y="624"/>
                </a:lnTo>
                <a:lnTo>
                  <a:pt x="1536" y="192"/>
                </a:lnTo>
                <a:lnTo>
                  <a:pt x="1728" y="384"/>
                </a:lnTo>
                <a:lnTo>
                  <a:pt x="2016" y="0"/>
                </a:lnTo>
                <a:lnTo>
                  <a:pt x="2688" y="1056"/>
                </a:lnTo>
                <a:close/>
              </a:path>
            </a:pathLst>
          </a:custGeom>
          <a:solidFill>
            <a:srgbClr val="00CCCC"/>
          </a:solidFill>
          <a:ln w="2844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18"/>
          <p:cNvSpPr>
            <a:spLocks noChangeArrowheads="1"/>
          </p:cNvSpPr>
          <p:nvPr/>
        </p:nvSpPr>
        <p:spPr bwMode="auto">
          <a:xfrm>
            <a:off x="1909763" y="3863975"/>
            <a:ext cx="1981200" cy="1371600"/>
          </a:xfrm>
          <a:prstGeom prst="rect">
            <a:avLst/>
          </a:prstGeom>
          <a:noFill/>
          <a:ln w="1908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2535" name="Line 19"/>
          <p:cNvSpPr>
            <a:spLocks noChangeShapeType="1"/>
          </p:cNvSpPr>
          <p:nvPr/>
        </p:nvSpPr>
        <p:spPr bwMode="auto">
          <a:xfrm>
            <a:off x="1149350" y="2720975"/>
            <a:ext cx="1588" cy="34290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20"/>
          <p:cNvSpPr>
            <a:spLocks noChangeShapeType="1"/>
          </p:cNvSpPr>
          <p:nvPr/>
        </p:nvSpPr>
        <p:spPr bwMode="auto">
          <a:xfrm>
            <a:off x="920750" y="5921375"/>
            <a:ext cx="38100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21"/>
          <p:cNvSpPr>
            <a:spLocks noChangeShapeType="1"/>
          </p:cNvSpPr>
          <p:nvPr/>
        </p:nvSpPr>
        <p:spPr bwMode="auto">
          <a:xfrm>
            <a:off x="1909763" y="5768975"/>
            <a:ext cx="1587" cy="3048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22"/>
          <p:cNvSpPr>
            <a:spLocks noChangeShapeType="1"/>
          </p:cNvSpPr>
          <p:nvPr/>
        </p:nvSpPr>
        <p:spPr bwMode="auto">
          <a:xfrm>
            <a:off x="3892550" y="5768975"/>
            <a:ext cx="1588" cy="3048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23"/>
          <p:cNvSpPr>
            <a:spLocks noChangeShapeType="1"/>
          </p:cNvSpPr>
          <p:nvPr/>
        </p:nvSpPr>
        <p:spPr bwMode="auto">
          <a:xfrm>
            <a:off x="995363" y="5235575"/>
            <a:ext cx="3048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24"/>
          <p:cNvSpPr>
            <a:spLocks noChangeShapeType="1"/>
          </p:cNvSpPr>
          <p:nvPr/>
        </p:nvSpPr>
        <p:spPr bwMode="auto">
          <a:xfrm>
            <a:off x="995363" y="3863975"/>
            <a:ext cx="3048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2243138" y="3413125"/>
            <a:ext cx="1322387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Window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1468438" y="6003925"/>
            <a:ext cx="88900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min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3429000" y="6003925"/>
            <a:ext cx="928688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max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92075" y="3641725"/>
            <a:ext cx="93027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max</a:t>
            </a:r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131763" y="5013325"/>
            <a:ext cx="890587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min</a:t>
            </a:r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1116013" y="2103438"/>
            <a:ext cx="3567112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Coordenadas do Mundo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530475" y="4216400"/>
            <a:ext cx="641350" cy="603250"/>
            <a:chOff x="1594" y="2656"/>
            <a:chExt cx="404" cy="380"/>
          </a:xfrm>
        </p:grpSpPr>
        <p:sp>
          <p:nvSpPr>
            <p:cNvPr id="22549" name="Oval 32"/>
            <p:cNvSpPr>
              <a:spLocks noChangeArrowheads="1"/>
            </p:cNvSpPr>
            <p:nvPr/>
          </p:nvSpPr>
          <p:spPr bwMode="auto">
            <a:xfrm>
              <a:off x="1767" y="2860"/>
              <a:ext cx="43" cy="44"/>
            </a:xfrm>
            <a:prstGeom prst="ellipse">
              <a:avLst/>
            </a:prstGeom>
            <a:solidFill>
              <a:srgbClr val="FF0033"/>
            </a:solidFill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22550" name="AutoShape 33"/>
            <p:cNvSpPr>
              <a:spLocks noChangeArrowheads="1"/>
            </p:cNvSpPr>
            <p:nvPr/>
          </p:nvSpPr>
          <p:spPr bwMode="auto">
            <a:xfrm flipH="1">
              <a:off x="1594" y="2656"/>
              <a:ext cx="404" cy="3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4 w 21600"/>
                <a:gd name="T19" fmla="*/ 3126 h 21600"/>
                <a:gd name="T20" fmla="*/ 18446 w 21600"/>
                <a:gd name="T21" fmla="*/ 18474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0033"/>
            </a:solidFill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457200" y="1187450"/>
            <a:ext cx="8412163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b="0">
                <a:solidFill>
                  <a:srgbClr val="FFFF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Visualização de Mundos Complexos em duas dimensões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1"/>
          <p:cNvSpPr>
            <a:spLocks noChangeArrowheads="1"/>
          </p:cNvSpPr>
          <p:nvPr/>
        </p:nvSpPr>
        <p:spPr bwMode="auto">
          <a:xfrm>
            <a:off x="5507038" y="2971800"/>
            <a:ext cx="3454400" cy="2986088"/>
          </a:xfrm>
          <a:prstGeom prst="roundRect">
            <a:avLst>
              <a:gd name="adj" fmla="val 16667"/>
            </a:avLst>
          </a:prstGeom>
          <a:solidFill>
            <a:srgbClr val="66E882">
              <a:alpha val="50195"/>
            </a:srgbClr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421188" y="3340100"/>
            <a:ext cx="790575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yv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min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378325" y="4852988"/>
            <a:ext cx="83343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yv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max</a:t>
            </a:r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5348288" y="2560638"/>
            <a:ext cx="1587" cy="34290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5119688" y="2840038"/>
            <a:ext cx="3810000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6110288" y="2687638"/>
            <a:ext cx="1587" cy="3048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>
            <a:off x="8091488" y="2687638"/>
            <a:ext cx="1587" cy="3048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5195888" y="5075238"/>
            <a:ext cx="304800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5195888" y="3703638"/>
            <a:ext cx="304800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702300" y="2922588"/>
            <a:ext cx="820738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xv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min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662863" y="2922588"/>
            <a:ext cx="8604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xv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max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353175" y="3238500"/>
            <a:ext cx="14763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Viewport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5046663" y="2103438"/>
            <a:ext cx="4189412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Coordenadas do Dispositivo</a:t>
            </a:r>
          </a:p>
        </p:txBody>
      </p:sp>
      <p:sp>
        <p:nvSpPr>
          <p:cNvPr id="23567" name="AutoShape 14"/>
          <p:cNvSpPr>
            <a:spLocks noChangeArrowheads="1"/>
          </p:cNvSpPr>
          <p:nvPr/>
        </p:nvSpPr>
        <p:spPr bwMode="auto">
          <a:xfrm>
            <a:off x="431800" y="3794125"/>
            <a:ext cx="4267200" cy="1676400"/>
          </a:xfrm>
          <a:custGeom>
            <a:avLst/>
            <a:gdLst>
              <a:gd name="T0" fmla="*/ 2147483647 w 2688"/>
              <a:gd name="T1" fmla="*/ 2147483647 h 1056"/>
              <a:gd name="T2" fmla="*/ 0 w 2688"/>
              <a:gd name="T3" fmla="*/ 2147483647 h 1056"/>
              <a:gd name="T4" fmla="*/ 2147483647 w 2688"/>
              <a:gd name="T5" fmla="*/ 2147483647 h 1056"/>
              <a:gd name="T6" fmla="*/ 2147483647 w 2688"/>
              <a:gd name="T7" fmla="*/ 2147483647 h 1056"/>
              <a:gd name="T8" fmla="*/ 2147483647 w 2688"/>
              <a:gd name="T9" fmla="*/ 2147483647 h 1056"/>
              <a:gd name="T10" fmla="*/ 2147483647 w 2688"/>
              <a:gd name="T11" fmla="*/ 2147483647 h 1056"/>
              <a:gd name="T12" fmla="*/ 2147483647 w 2688"/>
              <a:gd name="T13" fmla="*/ 0 h 1056"/>
              <a:gd name="T14" fmla="*/ 2147483647 w 2688"/>
              <a:gd name="T15" fmla="*/ 2147483647 h 10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88"/>
              <a:gd name="T25" fmla="*/ 0 h 1056"/>
              <a:gd name="T26" fmla="*/ 2688 w 2688"/>
              <a:gd name="T27" fmla="*/ 1056 h 10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88" h="1056">
                <a:moveTo>
                  <a:pt x="2688" y="1056"/>
                </a:moveTo>
                <a:lnTo>
                  <a:pt x="0" y="1056"/>
                </a:lnTo>
                <a:lnTo>
                  <a:pt x="1248" y="432"/>
                </a:lnTo>
                <a:lnTo>
                  <a:pt x="1392" y="624"/>
                </a:lnTo>
                <a:lnTo>
                  <a:pt x="1536" y="192"/>
                </a:lnTo>
                <a:lnTo>
                  <a:pt x="1728" y="384"/>
                </a:lnTo>
                <a:lnTo>
                  <a:pt x="2016" y="0"/>
                </a:lnTo>
                <a:lnTo>
                  <a:pt x="2688" y="1056"/>
                </a:lnTo>
                <a:close/>
              </a:path>
            </a:pathLst>
          </a:custGeom>
          <a:solidFill>
            <a:srgbClr val="00CCCC"/>
          </a:solidFill>
          <a:ln w="2844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5"/>
          <p:cNvSpPr>
            <a:spLocks noChangeArrowheads="1"/>
          </p:cNvSpPr>
          <p:nvPr/>
        </p:nvSpPr>
        <p:spPr bwMode="auto">
          <a:xfrm rot="-1620000">
            <a:off x="2082800" y="3640138"/>
            <a:ext cx="1981200" cy="1371600"/>
          </a:xfrm>
          <a:prstGeom prst="rect">
            <a:avLst/>
          </a:prstGeom>
          <a:noFill/>
          <a:ln w="1908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>
            <a:off x="1270000" y="2574925"/>
            <a:ext cx="1588" cy="34290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Line 17"/>
          <p:cNvSpPr>
            <a:spLocks noChangeShapeType="1"/>
          </p:cNvSpPr>
          <p:nvPr/>
        </p:nvSpPr>
        <p:spPr bwMode="auto">
          <a:xfrm>
            <a:off x="1041400" y="5775325"/>
            <a:ext cx="38100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Line 18"/>
          <p:cNvSpPr>
            <a:spLocks noChangeShapeType="1"/>
          </p:cNvSpPr>
          <p:nvPr/>
        </p:nvSpPr>
        <p:spPr bwMode="auto">
          <a:xfrm>
            <a:off x="2032000" y="5622925"/>
            <a:ext cx="1588" cy="3048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Line 19"/>
          <p:cNvSpPr>
            <a:spLocks noChangeShapeType="1"/>
          </p:cNvSpPr>
          <p:nvPr/>
        </p:nvSpPr>
        <p:spPr bwMode="auto">
          <a:xfrm>
            <a:off x="4013200" y="5622925"/>
            <a:ext cx="1588" cy="3048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Line 20"/>
          <p:cNvSpPr>
            <a:spLocks noChangeShapeType="1"/>
          </p:cNvSpPr>
          <p:nvPr/>
        </p:nvSpPr>
        <p:spPr bwMode="auto">
          <a:xfrm>
            <a:off x="1117600" y="5089525"/>
            <a:ext cx="3048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21"/>
          <p:cNvSpPr>
            <a:spLocks noChangeShapeType="1"/>
          </p:cNvSpPr>
          <p:nvPr/>
        </p:nvSpPr>
        <p:spPr bwMode="auto">
          <a:xfrm>
            <a:off x="1117600" y="3717925"/>
            <a:ext cx="3048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2311400" y="2727325"/>
            <a:ext cx="1322388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Window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1589088" y="5857875"/>
            <a:ext cx="88900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min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3549650" y="5857875"/>
            <a:ext cx="928688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max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212725" y="3495675"/>
            <a:ext cx="93027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max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254000" y="4867275"/>
            <a:ext cx="890588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min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1096963" y="2125663"/>
            <a:ext cx="3567112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Coordenadas do Mundo</a:t>
            </a:r>
          </a:p>
        </p:txBody>
      </p:sp>
      <p:sp>
        <p:nvSpPr>
          <p:cNvPr id="23581" name="Rectangle 28"/>
          <p:cNvSpPr>
            <a:spLocks noChangeArrowheads="1"/>
          </p:cNvSpPr>
          <p:nvPr/>
        </p:nvSpPr>
        <p:spPr bwMode="auto">
          <a:xfrm>
            <a:off x="6226175" y="3714750"/>
            <a:ext cx="1981200" cy="1371600"/>
          </a:xfrm>
          <a:prstGeom prst="rect">
            <a:avLst/>
          </a:prstGeom>
          <a:noFill/>
          <a:ln w="1908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graphicFrame>
        <p:nvGraphicFramePr>
          <p:cNvPr id="23582" name="Object 29"/>
          <p:cNvGraphicFramePr>
            <a:graphicFrameLocks noChangeAspect="1"/>
          </p:cNvGraphicFramePr>
          <p:nvPr/>
        </p:nvGraphicFramePr>
        <p:xfrm>
          <a:off x="6208713" y="3716338"/>
          <a:ext cx="1984375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r:id="rId4" imgW="2757501" imgH="1906107" progId="">
                  <p:embed/>
                </p:oleObj>
              </mc:Choice>
              <mc:Fallback>
                <p:oleObj r:id="rId4" imgW="2757501" imgH="1906107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3" y="3716338"/>
                        <a:ext cx="1984375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452438" y="1187450"/>
            <a:ext cx="8234362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b="0">
                <a:solidFill>
                  <a:srgbClr val="FFFF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Visualização de Mundos Complexos em duas dimensões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155575" y="979488"/>
            <a:ext cx="9144000" cy="944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500" b="0">
                <a:solidFill>
                  <a:srgbClr val="FFFF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Visualizando o Sistema de Coordenadas Normalizado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0" y="1860550"/>
            <a:ext cx="8843963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 algn="just">
              <a:spcBef>
                <a:spcPts val="7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en-US" altLang="pt-BR" sz="2400" b="0"/>
              <a:t>Esquema de referência para a especificação do window em relação às coordenadas do mundo:</a:t>
            </a:r>
          </a:p>
          <a:p>
            <a:pPr lvl="1" algn="just">
              <a:spcBef>
                <a:spcPts val="7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en-US" altLang="pt-BR" sz="2000" b="0"/>
              <a:t>Origem das coordenadas de visualização: </a:t>
            </a:r>
            <a:r>
              <a:rPr lang="en-US" altLang="pt-BR" sz="2000" b="0">
                <a:solidFill>
                  <a:srgbClr val="FFFF99"/>
                </a:solidFill>
              </a:rPr>
              <a:t>p</a:t>
            </a:r>
            <a:r>
              <a:rPr lang="en-US" altLang="pt-BR" sz="2000" b="0" baseline="-25000">
                <a:solidFill>
                  <a:srgbClr val="FFFF99"/>
                </a:solidFill>
              </a:rPr>
              <a:t>0</a:t>
            </a:r>
            <a:r>
              <a:rPr lang="en-US" altLang="pt-BR" sz="2000" b="0"/>
              <a:t> = </a:t>
            </a:r>
            <a:r>
              <a:rPr lang="en-US" altLang="pt-BR" sz="2000" b="0" i="1"/>
              <a:t>(</a:t>
            </a:r>
            <a:r>
              <a:rPr lang="en-US" altLang="pt-BR" sz="2000" b="0" i="1" baseline="-25000"/>
              <a:t>x0</a:t>
            </a:r>
            <a:r>
              <a:rPr lang="en-US" altLang="pt-BR" sz="2000" b="0"/>
              <a:t> ,</a:t>
            </a:r>
            <a:r>
              <a:rPr lang="en-US" altLang="pt-BR" sz="2000" b="0" i="1"/>
              <a:t> </a:t>
            </a:r>
            <a:r>
              <a:rPr lang="en-US" altLang="pt-BR" sz="2000" b="0" i="1" baseline="-25000"/>
              <a:t>y</a:t>
            </a:r>
            <a:r>
              <a:rPr lang="en-US" altLang="pt-BR" sz="2000" b="0"/>
              <a:t>0)</a:t>
            </a:r>
            <a:r>
              <a:rPr lang="en-US" altLang="pt-BR" sz="2000" b="0">
                <a:latin typeface="Times New Roman" pitchFamily="16" charset="0"/>
              </a:rPr>
              <a:t>;</a:t>
            </a:r>
          </a:p>
          <a:p>
            <a:pPr lvl="1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en-US" altLang="pt-BR" sz="2000" b="0" i="1">
                <a:solidFill>
                  <a:srgbClr val="00FF00"/>
                </a:solidFill>
              </a:rPr>
              <a:t>View up vector</a:t>
            </a:r>
            <a:r>
              <a:rPr lang="en-US" altLang="pt-BR" sz="2000" b="0"/>
              <a:t>  </a:t>
            </a:r>
            <a:r>
              <a:rPr lang="en-US" altLang="pt-BR" sz="2000" b="0" i="1"/>
              <a:t>V</a:t>
            </a:r>
            <a:r>
              <a:rPr lang="en-US" altLang="pt-BR" sz="2000" b="0"/>
              <a:t>: Define a direção  </a:t>
            </a:r>
            <a:r>
              <a:rPr lang="en-US" altLang="pt-BR" sz="2000" b="0" i="1"/>
              <a:t>y</a:t>
            </a:r>
            <a:r>
              <a:rPr lang="en-US" altLang="pt-BR" sz="2000" b="0" i="1" baseline="-25000"/>
              <a:t>v</a:t>
            </a:r>
            <a:r>
              <a:rPr lang="en-US" altLang="pt-BR" sz="2000" b="0"/>
              <a:t> de visualização.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2913" y="3578225"/>
            <a:ext cx="8750300" cy="2911475"/>
            <a:chOff x="279" y="2254"/>
            <a:chExt cx="5512" cy="1834"/>
          </a:xfrm>
        </p:grpSpPr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1973" y="3838"/>
              <a:ext cx="893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x mundo</a:t>
              </a:r>
            </a:p>
          </p:txBody>
        </p:sp>
        <p:grpSp>
          <p:nvGrpSpPr>
            <p:cNvPr id="24582" name="Group 5"/>
            <p:cNvGrpSpPr>
              <a:grpSpLocks/>
            </p:cNvGrpSpPr>
            <p:nvPr/>
          </p:nvGrpSpPr>
          <p:grpSpPr bwMode="auto">
            <a:xfrm>
              <a:off x="933" y="2346"/>
              <a:ext cx="1964" cy="1628"/>
              <a:chOff x="933" y="2346"/>
              <a:chExt cx="1964" cy="1628"/>
            </a:xfrm>
          </p:grpSpPr>
          <p:sp>
            <p:nvSpPr>
              <p:cNvPr id="24593" name="Line 6"/>
              <p:cNvSpPr>
                <a:spLocks noChangeShapeType="1"/>
              </p:cNvSpPr>
              <p:nvPr/>
            </p:nvSpPr>
            <p:spPr bwMode="auto">
              <a:xfrm>
                <a:off x="1076" y="2346"/>
                <a:ext cx="0" cy="1628"/>
              </a:xfrm>
              <a:prstGeom prst="line">
                <a:avLst/>
              </a:prstGeom>
              <a:noFill/>
              <a:ln w="126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Line 7"/>
              <p:cNvSpPr>
                <a:spLocks noChangeShapeType="1"/>
              </p:cNvSpPr>
              <p:nvPr/>
            </p:nvSpPr>
            <p:spPr bwMode="auto">
              <a:xfrm>
                <a:off x="933" y="3834"/>
                <a:ext cx="1964" cy="0"/>
              </a:xfrm>
              <a:prstGeom prst="line">
                <a:avLst/>
              </a:prstGeom>
              <a:noFill/>
              <a:ln w="126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3" name="Group 8"/>
            <p:cNvGrpSpPr>
              <a:grpSpLocks/>
            </p:cNvGrpSpPr>
            <p:nvPr/>
          </p:nvGrpSpPr>
          <p:grpSpPr bwMode="auto">
            <a:xfrm>
              <a:off x="1269" y="2345"/>
              <a:ext cx="1339" cy="1353"/>
              <a:chOff x="1269" y="2345"/>
              <a:chExt cx="1339" cy="1353"/>
            </a:xfrm>
          </p:grpSpPr>
          <p:sp>
            <p:nvSpPr>
              <p:cNvPr id="24591" name="Line 9"/>
              <p:cNvSpPr>
                <a:spLocks noChangeShapeType="1"/>
              </p:cNvSpPr>
              <p:nvPr/>
            </p:nvSpPr>
            <p:spPr bwMode="auto">
              <a:xfrm flipV="1">
                <a:off x="1364" y="2344"/>
                <a:ext cx="305" cy="1155"/>
              </a:xfrm>
              <a:prstGeom prst="line">
                <a:avLst/>
              </a:prstGeom>
              <a:noFill/>
              <a:ln w="28440">
                <a:solidFill>
                  <a:srgbClr val="FFFF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" name="Line 10"/>
              <p:cNvSpPr>
                <a:spLocks noChangeShapeType="1"/>
              </p:cNvSpPr>
              <p:nvPr/>
            </p:nvSpPr>
            <p:spPr bwMode="auto">
              <a:xfrm>
                <a:off x="1269" y="3341"/>
                <a:ext cx="1339" cy="357"/>
              </a:xfrm>
              <a:prstGeom prst="line">
                <a:avLst/>
              </a:prstGeom>
              <a:noFill/>
              <a:ln w="28440">
                <a:solidFill>
                  <a:srgbClr val="FFFF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279" y="2446"/>
              <a:ext cx="734" cy="44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y</a:t>
              </a:r>
            </a:p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mundo</a:t>
              </a:r>
            </a:p>
          </p:txBody>
        </p: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1399" y="2293"/>
              <a:ext cx="217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C6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2" charset="0"/>
                  <a:ea typeface="+mn-ea"/>
                </a:rPr>
                <a:t>v</a:t>
              </a:r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2593" y="3550"/>
              <a:ext cx="227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C6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2" charset="0"/>
                  <a:ea typeface="+mn-ea"/>
                </a:rPr>
                <a:t>u</a:t>
              </a:r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1540" y="2254"/>
              <a:ext cx="1375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y </a:t>
              </a:r>
              <a:r>
                <a:rPr lang="en-US" b="0">
                  <a:solidFill>
                    <a:srgbClr val="FFFFFF"/>
                  </a:solidFill>
                  <a:latin typeface="Tahoma" pitchFamily="32" charset="0"/>
                  <a:ea typeface="+mn-ea"/>
                </a:rPr>
                <a:t>visualização</a:t>
              </a:r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2198" y="3297"/>
              <a:ext cx="1374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x </a:t>
              </a:r>
              <a:r>
                <a:rPr lang="en-US" b="0">
                  <a:solidFill>
                    <a:srgbClr val="FFFFFF"/>
                  </a:solidFill>
                  <a:latin typeface="Tahoma" pitchFamily="32" charset="0"/>
                  <a:ea typeface="+mn-ea"/>
                </a:rPr>
                <a:t>visualização</a:t>
              </a: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1395" y="3166"/>
              <a:ext cx="714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(x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0</a:t>
              </a: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, y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0</a:t>
              </a: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)</a:t>
              </a:r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3446" y="2623"/>
              <a:ext cx="2346" cy="8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sz="2400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 Origem: </a:t>
              </a:r>
              <a:r>
                <a:rPr lang="en-US" sz="2400" b="0">
                  <a:solidFill>
                    <a:srgbClr val="FFFF99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2" charset="0"/>
                  <a:ea typeface="+mn-ea"/>
                </a:rPr>
                <a:t>p</a:t>
              </a:r>
              <a:r>
                <a:rPr lang="en-US" sz="2400" b="0" baseline="-30000">
                  <a:solidFill>
                    <a:srgbClr val="FFFF99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2" charset="0"/>
                  <a:ea typeface="+mn-ea"/>
                </a:rPr>
                <a:t>0</a:t>
              </a:r>
              <a:r>
                <a:rPr lang="en-US" sz="2400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 = (x</a:t>
              </a:r>
              <a:r>
                <a:rPr lang="en-US" sz="2400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0</a:t>
              </a:r>
              <a:r>
                <a:rPr lang="en-US" sz="2400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, y</a:t>
              </a:r>
              <a:r>
                <a:rPr lang="en-US" sz="2400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0</a:t>
              </a:r>
              <a:r>
                <a:rPr lang="en-US" sz="2400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)</a:t>
              </a:r>
            </a:p>
            <a:p>
              <a:pPr algn="l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sz="2400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 Eixo y</a:t>
              </a:r>
              <a:r>
                <a:rPr lang="en-US" sz="2400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v</a:t>
              </a:r>
              <a:r>
                <a:rPr lang="en-US" sz="2400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 : </a:t>
              </a:r>
              <a:r>
                <a:rPr lang="en-US" sz="2400" b="0">
                  <a:solidFill>
                    <a:srgbClr val="FFFF99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2" charset="0"/>
                  <a:ea typeface="+mn-ea"/>
                </a:rPr>
                <a:t>v </a:t>
              </a:r>
              <a:r>
                <a:rPr lang="en-US" sz="2400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= (v</a:t>
              </a:r>
              <a:r>
                <a:rPr lang="en-US" sz="2400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x</a:t>
              </a:r>
              <a:r>
                <a:rPr lang="en-US" sz="2400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, v</a:t>
              </a:r>
              <a:r>
                <a:rPr lang="en-US" sz="2400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y</a:t>
              </a:r>
              <a:r>
                <a:rPr lang="en-US" sz="2400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)</a:t>
              </a:r>
            </a:p>
            <a:p>
              <a:pPr algn="l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sz="2400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 Eixo x</a:t>
              </a:r>
              <a:r>
                <a:rPr lang="en-US" sz="2400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v</a:t>
              </a:r>
              <a:r>
                <a:rPr lang="en-US" sz="2400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 : </a:t>
              </a:r>
              <a:r>
                <a:rPr lang="en-US" sz="2400" b="0">
                  <a:solidFill>
                    <a:srgbClr val="FFFF99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2" charset="0"/>
                  <a:ea typeface="+mn-ea"/>
                </a:rPr>
                <a:t>u</a:t>
              </a:r>
              <a:r>
                <a:rPr lang="en-US" sz="2400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 = (u</a:t>
              </a:r>
              <a:r>
                <a:rPr lang="en-US" sz="2400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x</a:t>
              </a:r>
              <a:r>
                <a:rPr lang="en-US" sz="2400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, u</a:t>
              </a:r>
              <a:r>
                <a:rPr lang="en-US" sz="2400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y</a:t>
              </a:r>
              <a:r>
                <a:rPr lang="en-US" sz="2400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)</a:t>
              </a:r>
            </a:p>
          </p:txBody>
        </p:sp>
      </p:grp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1"/>
          <p:cNvSpPr>
            <a:spLocks noChangeArrowheads="1"/>
          </p:cNvSpPr>
          <p:nvPr/>
        </p:nvSpPr>
        <p:spPr bwMode="auto">
          <a:xfrm>
            <a:off x="1028700" y="3090863"/>
            <a:ext cx="6808788" cy="2514600"/>
          </a:xfrm>
          <a:custGeom>
            <a:avLst/>
            <a:gdLst>
              <a:gd name="T0" fmla="*/ 2147483647 w 2688"/>
              <a:gd name="T1" fmla="*/ 2147483647 h 1056"/>
              <a:gd name="T2" fmla="*/ 0 w 2688"/>
              <a:gd name="T3" fmla="*/ 2147483647 h 1056"/>
              <a:gd name="T4" fmla="*/ 2147483647 w 2688"/>
              <a:gd name="T5" fmla="*/ 2147483647 h 1056"/>
              <a:gd name="T6" fmla="*/ 2147483647 w 2688"/>
              <a:gd name="T7" fmla="*/ 2147483647 h 1056"/>
              <a:gd name="T8" fmla="*/ 2147483647 w 2688"/>
              <a:gd name="T9" fmla="*/ 2147483647 h 1056"/>
              <a:gd name="T10" fmla="*/ 2147483647 w 2688"/>
              <a:gd name="T11" fmla="*/ 2147483647 h 1056"/>
              <a:gd name="T12" fmla="*/ 2147483647 w 2688"/>
              <a:gd name="T13" fmla="*/ 0 h 1056"/>
              <a:gd name="T14" fmla="*/ 2147483647 w 2688"/>
              <a:gd name="T15" fmla="*/ 2147483647 h 10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88"/>
              <a:gd name="T25" fmla="*/ 0 h 1056"/>
              <a:gd name="T26" fmla="*/ 2688 w 2688"/>
              <a:gd name="T27" fmla="*/ 1056 h 10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88" h="1056">
                <a:moveTo>
                  <a:pt x="2688" y="1056"/>
                </a:moveTo>
                <a:lnTo>
                  <a:pt x="0" y="1056"/>
                </a:lnTo>
                <a:lnTo>
                  <a:pt x="1248" y="432"/>
                </a:lnTo>
                <a:lnTo>
                  <a:pt x="1392" y="624"/>
                </a:lnTo>
                <a:lnTo>
                  <a:pt x="1536" y="192"/>
                </a:lnTo>
                <a:lnTo>
                  <a:pt x="1728" y="384"/>
                </a:lnTo>
                <a:lnTo>
                  <a:pt x="2016" y="0"/>
                </a:lnTo>
                <a:lnTo>
                  <a:pt x="2688" y="1056"/>
                </a:lnTo>
                <a:close/>
              </a:path>
            </a:pathLst>
          </a:custGeom>
          <a:solidFill>
            <a:srgbClr val="00CCCC"/>
          </a:solidFill>
          <a:ln w="2844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 rot="-1620000">
            <a:off x="3657600" y="2863850"/>
            <a:ext cx="3160713" cy="2057400"/>
          </a:xfrm>
          <a:prstGeom prst="rect">
            <a:avLst/>
          </a:prstGeom>
          <a:noFill/>
          <a:ln w="1908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2365375" y="1262063"/>
            <a:ext cx="1588" cy="51435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2001838" y="6062663"/>
            <a:ext cx="6078537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4292600" y="5834063"/>
            <a:ext cx="1588" cy="4572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6286500" y="5834063"/>
            <a:ext cx="1588" cy="4572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2122488" y="5465763"/>
            <a:ext cx="487362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2122488" y="2303463"/>
            <a:ext cx="487362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422775" y="1371600"/>
            <a:ext cx="1322388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Window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952875" y="6186488"/>
            <a:ext cx="68421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1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5951538" y="6135688"/>
            <a:ext cx="668337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4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474788" y="1970088"/>
            <a:ext cx="68580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4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1474788" y="5132388"/>
            <a:ext cx="68580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1</a:t>
            </a:r>
          </a:p>
        </p:txBody>
      </p:sp>
      <p:sp>
        <p:nvSpPr>
          <p:cNvPr id="25615" name="Oval 14"/>
          <p:cNvSpPr>
            <a:spLocks noChangeArrowheads="1"/>
          </p:cNvSpPr>
          <p:nvPr/>
        </p:nvSpPr>
        <p:spPr bwMode="auto">
          <a:xfrm>
            <a:off x="5084763" y="3860800"/>
            <a:ext cx="90487" cy="103188"/>
          </a:xfrm>
          <a:prstGeom prst="ellipse">
            <a:avLst/>
          </a:prstGeom>
          <a:solidFill>
            <a:srgbClr val="FF0033"/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grpSp>
        <p:nvGrpSpPr>
          <p:cNvPr id="25616" name="Group 15"/>
          <p:cNvGrpSpPr>
            <a:grpSpLocks/>
          </p:cNvGrpSpPr>
          <p:nvPr/>
        </p:nvGrpSpPr>
        <p:grpSpPr bwMode="auto">
          <a:xfrm>
            <a:off x="4332288" y="2414588"/>
            <a:ext cx="2554287" cy="1670050"/>
            <a:chOff x="2729" y="1521"/>
            <a:chExt cx="1609" cy="1052"/>
          </a:xfrm>
        </p:grpSpPr>
        <p:sp>
          <p:nvSpPr>
            <p:cNvPr id="25622" name="Line 16"/>
            <p:cNvSpPr>
              <a:spLocks noChangeShapeType="1"/>
            </p:cNvSpPr>
            <p:nvPr/>
          </p:nvSpPr>
          <p:spPr bwMode="auto">
            <a:xfrm flipH="1" flipV="1">
              <a:off x="2728" y="1520"/>
              <a:ext cx="562" cy="1054"/>
            </a:xfrm>
            <a:prstGeom prst="line">
              <a:avLst/>
            </a:prstGeom>
            <a:noFill/>
            <a:ln w="28440">
              <a:solidFill>
                <a:srgbClr val="FFFC6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17"/>
            <p:cNvSpPr>
              <a:spLocks noChangeShapeType="1"/>
            </p:cNvSpPr>
            <p:nvPr/>
          </p:nvSpPr>
          <p:spPr bwMode="auto">
            <a:xfrm flipV="1">
              <a:off x="3115" y="1870"/>
              <a:ext cx="1223" cy="653"/>
            </a:xfrm>
            <a:prstGeom prst="line">
              <a:avLst/>
            </a:prstGeom>
            <a:noFill/>
            <a:ln w="28440">
              <a:solidFill>
                <a:srgbClr val="FFFC6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4424363" y="2244725"/>
            <a:ext cx="541337" cy="78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C6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v</a:t>
            </a:r>
            <a:r>
              <a:rPr lang="en-US" b="0" baseline="-25000">
                <a:solidFill>
                  <a:srgbClr val="FFFC6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up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932613" y="2889250"/>
            <a:ext cx="3619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C6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u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4332288" y="1736725"/>
            <a:ext cx="1976437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 </a:t>
            </a:r>
            <a:r>
              <a:rPr lang="en-US" b="0">
                <a:solidFill>
                  <a:srgbClr val="FFFFFF"/>
                </a:solidFill>
                <a:latin typeface="Tahoma" pitchFamily="32" charset="0"/>
                <a:ea typeface="+mn-ea"/>
              </a:rPr>
              <a:t>visualização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6394450" y="2359025"/>
            <a:ext cx="218281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 </a:t>
            </a:r>
            <a:r>
              <a:rPr lang="en-US" b="0">
                <a:solidFill>
                  <a:srgbClr val="FFFFFF"/>
                </a:solidFill>
                <a:latin typeface="Tahoma" pitchFamily="32" charset="0"/>
                <a:ea typeface="+mn-ea"/>
              </a:rPr>
              <a:t>visualização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664075" y="4133850"/>
            <a:ext cx="1389063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(Wc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</a:t>
            </a: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, Wc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</a:t>
            </a: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)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234950" y="1096963"/>
            <a:ext cx="8599488" cy="944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28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Implicações do Sistema de Coordenadas Normalizado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73050" y="2057400"/>
            <a:ext cx="8429625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4963" indent="-334963" algn="just">
              <a:spcBef>
                <a:spcPts val="800"/>
              </a:spcBef>
              <a:buClr>
                <a:srgbClr val="FFFFFF"/>
              </a:buClr>
              <a:buFont typeface="Tahoma" pitchFamily="32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/>
            </a:pPr>
            <a:r>
              <a:rPr lang="pt-BR" sz="2400" b="0">
                <a:solidFill>
                  <a:srgbClr val="FFFFFF"/>
                </a:solidFill>
                <a:latin typeface="Tahoma" pitchFamily="32" charset="0"/>
                <a:ea typeface="+mn-ea"/>
              </a:rPr>
              <a:t>Cada objeto do mundo é representado em dois sistemas de coordenadas:</a:t>
            </a:r>
          </a:p>
          <a:p>
            <a:pPr marL="334963" indent="-334963" algn="just">
              <a:spcBef>
                <a:spcPts val="700"/>
              </a:spcBef>
              <a:buClr>
                <a:srgbClr val="FFFFFF"/>
              </a:buClr>
              <a:buFont typeface="Tahoma" pitchFamily="32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/>
            </a:pPr>
            <a:r>
              <a:rPr lang="pt-BR" sz="2400" b="0">
                <a:solidFill>
                  <a:srgbClr val="FFFC6F"/>
                </a:solidFill>
                <a:latin typeface="Tahoma" pitchFamily="32" charset="0"/>
                <a:ea typeface="+mn-ea"/>
              </a:rPr>
              <a:t>Coordenadas do Mundo</a:t>
            </a:r>
            <a:r>
              <a:rPr lang="pt-BR" sz="2400" b="0">
                <a:solidFill>
                  <a:srgbClr val="FFFFFF"/>
                </a:solidFill>
                <a:latin typeface="Tahoma" pitchFamily="32" charset="0"/>
                <a:ea typeface="+mn-ea"/>
              </a:rPr>
              <a:t>: suas coordenadas reais</a:t>
            </a:r>
          </a:p>
          <a:p>
            <a:pPr marL="735013" lvl="1" indent="-277813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/>
            </a:pPr>
            <a:r>
              <a:rPr lang="pt-BR" sz="2400" b="0">
                <a:solidFill>
                  <a:srgbClr val="FFFFFF"/>
                </a:solidFill>
                <a:latin typeface="Tahoma" pitchFamily="32" charset="0"/>
                <a:ea typeface="+mn-ea"/>
              </a:rPr>
              <a:t>Abreviamos por WC - World Coordinates</a:t>
            </a:r>
          </a:p>
          <a:p>
            <a:pPr marL="334963" indent="-334963" algn="just"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/>
            </a:pPr>
            <a:r>
              <a:rPr lang="pt-BR" sz="2400" b="0">
                <a:solidFill>
                  <a:srgbClr val="FFFC6F"/>
                </a:solidFill>
                <a:latin typeface="Tahoma" pitchFamily="32" charset="0"/>
                <a:ea typeface="+mn-ea"/>
              </a:rPr>
              <a:t>Coordenadas Normalizadas</a:t>
            </a:r>
            <a:r>
              <a:rPr lang="pt-BR" sz="2400" b="0">
                <a:solidFill>
                  <a:srgbClr val="FFFFFF"/>
                </a:solidFill>
                <a:latin typeface="Tahoma" pitchFamily="32" charset="0"/>
                <a:ea typeface="+mn-ea"/>
              </a:rPr>
              <a:t>: coordenadas do objeto expressas em termos de </a:t>
            </a:r>
            <a:r>
              <a:rPr lang="pt-BR" sz="2400" b="0">
                <a:solidFill>
                  <a:srgbClr val="FFFC6F"/>
                </a:solidFill>
                <a:latin typeface="Tahoma" pitchFamily="32" charset="0"/>
                <a:ea typeface="+mn-ea"/>
              </a:rPr>
              <a:t>u</a:t>
            </a:r>
            <a:r>
              <a:rPr lang="pt-BR" sz="2400" b="0">
                <a:solidFill>
                  <a:srgbClr val="FFFFFF"/>
                </a:solidFill>
                <a:latin typeface="Tahoma" pitchFamily="32" charset="0"/>
                <a:ea typeface="+mn-ea"/>
              </a:rPr>
              <a:t> e </a:t>
            </a:r>
            <a:r>
              <a:rPr lang="pt-BR" sz="2400" b="0">
                <a:solidFill>
                  <a:srgbClr val="FFFC6F"/>
                </a:solidFill>
                <a:latin typeface="Tahoma" pitchFamily="32" charset="0"/>
                <a:ea typeface="+mn-ea"/>
              </a:rPr>
              <a:t>v</a:t>
            </a:r>
            <a:r>
              <a:rPr lang="pt-BR" sz="2400" b="0">
                <a:solidFill>
                  <a:srgbClr val="FFFFFF"/>
                </a:solidFill>
                <a:latin typeface="Tahoma" pitchFamily="32" charset="0"/>
                <a:ea typeface="+mn-ea"/>
              </a:rPr>
              <a:t> e com origem em </a:t>
            </a:r>
            <a:r>
              <a:rPr lang="en-US" sz="24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(Wc</a:t>
            </a:r>
            <a:r>
              <a:rPr lang="en-US" sz="2400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</a:t>
            </a:r>
            <a:r>
              <a:rPr lang="en-US" sz="24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, Wc</a:t>
            </a:r>
            <a:r>
              <a:rPr lang="en-US" sz="2400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</a:t>
            </a:r>
            <a:r>
              <a:rPr lang="en-US" sz="24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)</a:t>
            </a:r>
          </a:p>
          <a:p>
            <a:pPr marL="735013" lvl="1" indent="-277813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/>
            </a:pPr>
            <a:r>
              <a:rPr lang="pt-BR" sz="2400" b="0">
                <a:solidFill>
                  <a:srgbClr val="FFFFFF"/>
                </a:solidFill>
                <a:latin typeface="Tahoma" pitchFamily="32" charset="0"/>
                <a:ea typeface="+mn-ea"/>
              </a:rPr>
              <a:t>Tradicionalmente normalizadas dentro da window 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63500" y="1006475"/>
            <a:ext cx="9144000" cy="1006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2700" b="0">
                <a:solidFill>
                  <a:srgbClr val="FFFF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Por que o nome Sistema de Coordenadas Normalizado ?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82563" y="1878013"/>
            <a:ext cx="8716962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 algn="just">
              <a:spcBef>
                <a:spcPts val="7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pt-BR" altLang="pt-BR" sz="2400" b="0"/>
              <a:t>Para tornar um sistema independente do tamanho da viewport e facilitar alguns algoritmos, usava-se normalizar as coordenadas dos objetos.</a:t>
            </a:r>
          </a:p>
          <a:p>
            <a:pPr lvl="1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pt-BR" altLang="pt-BR" sz="2100" b="0"/>
              <a:t>Fixava-se os extremos da window em (-1,-1),(1,1);</a:t>
            </a:r>
          </a:p>
          <a:p>
            <a:pPr lvl="1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pt-BR" altLang="pt-BR" sz="2100" b="0"/>
              <a:t>Ao se transformar de um sistema de coordenadas para o outro, normalizava-se os objetos.</a:t>
            </a:r>
          </a:p>
          <a:p>
            <a:pPr lvl="2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pt-BR" altLang="pt-BR" sz="2100" b="0">
                <a:solidFill>
                  <a:srgbClr val="FFFC6F"/>
                </a:solidFill>
              </a:rPr>
              <a:t>Vantagem</a:t>
            </a:r>
            <a:r>
              <a:rPr lang="pt-BR" altLang="pt-BR" sz="2100" b="0"/>
              <a:t>: tudo que possuir uma coordenada fora do intervalo [-1,1] está fora da window;</a:t>
            </a:r>
          </a:p>
          <a:p>
            <a:pPr lvl="2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pt-BR" altLang="pt-BR" sz="2100" b="0">
                <a:solidFill>
                  <a:srgbClr val="FFFC6F"/>
                </a:solidFill>
              </a:rPr>
              <a:t>Desvantagem</a:t>
            </a:r>
            <a:r>
              <a:rPr lang="pt-BR" altLang="pt-BR" sz="2100" b="0"/>
              <a:t>: qualquer operação de navegação ou zoom implica em uma nova transformação de normalização de coordenadas.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04800" y="1776413"/>
            <a:ext cx="8423275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 marL="1117600" indent="-6604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0. </a:t>
            </a:r>
            <a:r>
              <a:rPr lang="pt-BR" altLang="pt-BR" sz="2200" b="0" dirty="0"/>
              <a:t>Crie ou mova a window onde desejar;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1. </a:t>
            </a:r>
            <a:r>
              <a:rPr lang="pt-BR" altLang="pt-BR" sz="2200" b="0" dirty="0"/>
              <a:t>Translade </a:t>
            </a:r>
            <a:r>
              <a:rPr lang="pt-BR" altLang="pt-BR" sz="2200" b="0" dirty="0">
                <a:solidFill>
                  <a:srgbClr val="FFFF99"/>
                </a:solidFill>
              </a:rPr>
              <a:t>Wc</a:t>
            </a:r>
            <a:r>
              <a:rPr lang="pt-BR" altLang="pt-BR" sz="2200" b="0" dirty="0"/>
              <a:t> para a origem; </a:t>
            </a:r>
          </a:p>
          <a:p>
            <a:pPr lvl="1" algn="just">
              <a:spcBef>
                <a:spcPts val="6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sz="2200" b="0" dirty="0"/>
              <a:t>Translade o mundo de [-Wcx, -Wcy].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2. </a:t>
            </a:r>
            <a:r>
              <a:rPr lang="pt-BR" altLang="pt-BR" sz="2200" b="0" dirty="0"/>
              <a:t>Determine vup e o ângulo de vup com Y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3. </a:t>
            </a:r>
            <a:r>
              <a:rPr lang="pt-BR" altLang="pt-BR" sz="2200" b="0" dirty="0"/>
              <a:t>Rotacione o mundo de forma a alinhar vup com o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/>
              <a:t>eixo Y;</a:t>
            </a:r>
          </a:p>
          <a:p>
            <a:pPr lvl="1" algn="just">
              <a:spcBef>
                <a:spcPts val="6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sz="2200" b="0" dirty="0"/>
              <a:t>Rotacione o mundo por -θ(Y, </a:t>
            </a:r>
            <a:r>
              <a:rPr lang="pt-BR" altLang="pt-BR" sz="2200" b="0" dirty="0">
                <a:solidFill>
                  <a:srgbClr val="FFFF99"/>
                </a:solidFill>
              </a:rPr>
              <a:t>v</a:t>
            </a:r>
            <a:r>
              <a:rPr lang="pt-BR" altLang="pt-BR" sz="2200" b="0" baseline="-33000" dirty="0">
                <a:solidFill>
                  <a:srgbClr val="FFFF99"/>
                </a:solidFill>
              </a:rPr>
              <a:t>up</a:t>
            </a:r>
            <a:r>
              <a:rPr lang="pt-BR" altLang="pt-BR" sz="2200" b="0" dirty="0"/>
              <a:t>).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4. </a:t>
            </a:r>
            <a:r>
              <a:rPr lang="pt-BR" altLang="pt-BR" sz="2200" b="0" dirty="0"/>
              <a:t>Normalize o conteúdo da window, realizando um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/>
              <a:t>escalonamento do mundo;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5. </a:t>
            </a:r>
            <a:r>
              <a:rPr lang="pt-BR" altLang="pt-BR" sz="2200" b="0" dirty="0"/>
              <a:t>Armazene as coordenadas SCN de cada objeto.</a:t>
            </a:r>
          </a:p>
          <a:p>
            <a:pPr lvl="1" algn="just">
              <a:spcBef>
                <a:spcPts val="6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sz="2200" b="0" dirty="0"/>
              <a:t>Você vai usar na transformada de viewport.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endParaRPr lang="pt-BR" altLang="pt-BR" sz="2200" b="0" dirty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04800" y="12192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2900" indent="-334963" algn="just">
              <a:spcBef>
                <a:spcPts val="675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altLang="pt-BR" sz="2700" b="0">
                <a:solidFill>
                  <a:srgbClr val="FFFF99"/>
                </a:solidFill>
                <a:latin typeface="Tahoma" pitchFamily="32" charset="0"/>
              </a:rPr>
              <a:t>Algoritmo Gerar Descrição em SCN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04800" y="1776413"/>
            <a:ext cx="8423275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 marL="1117600" indent="-6604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dirty="0">
                <a:solidFill>
                  <a:srgbClr val="FFFF00"/>
                </a:solidFill>
              </a:rPr>
              <a:t>0. Crie ou mova a window onde desejar;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1. </a:t>
            </a:r>
            <a:r>
              <a:rPr lang="pt-BR" altLang="pt-BR" sz="2200" b="0" dirty="0"/>
              <a:t>Translade </a:t>
            </a:r>
            <a:r>
              <a:rPr lang="pt-BR" altLang="pt-BR" sz="2200" b="0" dirty="0">
                <a:solidFill>
                  <a:srgbClr val="FFFF99"/>
                </a:solidFill>
              </a:rPr>
              <a:t>Wc</a:t>
            </a:r>
            <a:r>
              <a:rPr lang="pt-BR" altLang="pt-BR" sz="2200" b="0" dirty="0"/>
              <a:t> para a origem; </a:t>
            </a:r>
          </a:p>
          <a:p>
            <a:pPr lvl="1" algn="just">
              <a:spcBef>
                <a:spcPts val="6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sz="2200" b="0" dirty="0"/>
              <a:t>Translade o mundo de [-Wcx, -Wcy].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2. </a:t>
            </a:r>
            <a:r>
              <a:rPr lang="pt-BR" altLang="pt-BR" sz="2200" b="0" dirty="0"/>
              <a:t>Determine vup e o ângulo de vup com Y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3. </a:t>
            </a:r>
            <a:r>
              <a:rPr lang="pt-BR" altLang="pt-BR" sz="2200" b="0" dirty="0"/>
              <a:t>Rotacione o mundo de forma a alinhar vup com o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/>
              <a:t>eixo Y;</a:t>
            </a:r>
          </a:p>
          <a:p>
            <a:pPr lvl="1" algn="just">
              <a:spcBef>
                <a:spcPts val="6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sz="2200" b="0" dirty="0"/>
              <a:t>Rotacione o mundo por -θ(Y, </a:t>
            </a:r>
            <a:r>
              <a:rPr lang="pt-BR" altLang="pt-BR" sz="2200" b="0" dirty="0">
                <a:solidFill>
                  <a:srgbClr val="FFFF99"/>
                </a:solidFill>
              </a:rPr>
              <a:t>v</a:t>
            </a:r>
            <a:r>
              <a:rPr lang="pt-BR" altLang="pt-BR" sz="2200" b="0" baseline="-33000" dirty="0">
                <a:solidFill>
                  <a:srgbClr val="FFFF99"/>
                </a:solidFill>
              </a:rPr>
              <a:t>up</a:t>
            </a:r>
            <a:r>
              <a:rPr lang="pt-BR" altLang="pt-BR" sz="2200" b="0" dirty="0"/>
              <a:t>).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4. </a:t>
            </a:r>
            <a:r>
              <a:rPr lang="pt-BR" altLang="pt-BR" sz="2200" b="0" dirty="0"/>
              <a:t>Normalize o conteúdo da window, realizando um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/>
              <a:t>escalonamento do mundo;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5. </a:t>
            </a:r>
            <a:r>
              <a:rPr lang="pt-BR" altLang="pt-BR" sz="2200" b="0" dirty="0"/>
              <a:t>Armazene as coordenadas SCN de cada objeto.</a:t>
            </a:r>
          </a:p>
          <a:p>
            <a:pPr lvl="1" algn="just">
              <a:spcBef>
                <a:spcPts val="6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sz="2200" b="0" dirty="0"/>
              <a:t>Você vai usar na transformada de viewport.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endParaRPr lang="pt-BR" altLang="pt-BR" sz="2200" b="0" dirty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04800" y="12192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2900" indent="-334963" algn="just">
              <a:spcBef>
                <a:spcPts val="675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altLang="pt-BR" sz="2700" b="0">
                <a:solidFill>
                  <a:srgbClr val="FFFF99"/>
                </a:solidFill>
                <a:latin typeface="Tahoma" pitchFamily="32" charset="0"/>
              </a:rPr>
              <a:t>Algoritmo Gerar Descrição em SCN</a:t>
            </a:r>
          </a:p>
        </p:txBody>
      </p:sp>
    </p:spTree>
    <p:extLst>
      <p:ext uri="{BB962C8B-B14F-4D97-AF65-F5344CB8AC3E}">
        <p14:creationId xmlns:p14="http://schemas.microsoft.com/office/powerpoint/2010/main" val="1694020493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1"/>
          <p:cNvGrpSpPr>
            <a:grpSpLocks/>
          </p:cNvGrpSpPr>
          <p:nvPr/>
        </p:nvGrpSpPr>
        <p:grpSpPr bwMode="auto">
          <a:xfrm>
            <a:off x="1028700" y="1262063"/>
            <a:ext cx="7045325" cy="5630862"/>
            <a:chOff x="648" y="795"/>
            <a:chExt cx="4438" cy="3547"/>
          </a:xfrm>
        </p:grpSpPr>
        <p:sp>
          <p:nvSpPr>
            <p:cNvPr id="30723" name="AutoShape 2"/>
            <p:cNvSpPr>
              <a:spLocks noChangeArrowheads="1"/>
            </p:cNvSpPr>
            <p:nvPr/>
          </p:nvSpPr>
          <p:spPr bwMode="auto">
            <a:xfrm>
              <a:off x="648" y="1947"/>
              <a:ext cx="4285" cy="1580"/>
            </a:xfrm>
            <a:custGeom>
              <a:avLst/>
              <a:gdLst>
                <a:gd name="T0" fmla="*/ 70318 w 2688"/>
                <a:gd name="T1" fmla="*/ 17726 h 1056"/>
                <a:gd name="T2" fmla="*/ 0 w 2688"/>
                <a:gd name="T3" fmla="*/ 17726 h 1056"/>
                <a:gd name="T4" fmla="*/ 32641 w 2688"/>
                <a:gd name="T5" fmla="*/ 7251 h 1056"/>
                <a:gd name="T6" fmla="*/ 36411 w 2688"/>
                <a:gd name="T7" fmla="*/ 10475 h 1056"/>
                <a:gd name="T8" fmla="*/ 40186 w 2688"/>
                <a:gd name="T9" fmla="*/ 3220 h 1056"/>
                <a:gd name="T10" fmla="*/ 45208 w 2688"/>
                <a:gd name="T11" fmla="*/ 6452 h 1056"/>
                <a:gd name="T12" fmla="*/ 52748 w 2688"/>
                <a:gd name="T13" fmla="*/ 0 h 1056"/>
                <a:gd name="T14" fmla="*/ 70318 w 2688"/>
                <a:gd name="T15" fmla="*/ 17726 h 10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88"/>
                <a:gd name="T25" fmla="*/ 0 h 1056"/>
                <a:gd name="T26" fmla="*/ 2688 w 2688"/>
                <a:gd name="T27" fmla="*/ 1056 h 10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88" h="1056">
                  <a:moveTo>
                    <a:pt x="2688" y="1056"/>
                  </a:moveTo>
                  <a:lnTo>
                    <a:pt x="0" y="1056"/>
                  </a:lnTo>
                  <a:lnTo>
                    <a:pt x="1248" y="432"/>
                  </a:lnTo>
                  <a:lnTo>
                    <a:pt x="1392" y="624"/>
                  </a:lnTo>
                  <a:lnTo>
                    <a:pt x="1536" y="192"/>
                  </a:lnTo>
                  <a:lnTo>
                    <a:pt x="1728" y="384"/>
                  </a:lnTo>
                  <a:lnTo>
                    <a:pt x="2016" y="0"/>
                  </a:lnTo>
                  <a:lnTo>
                    <a:pt x="2688" y="1056"/>
                  </a:lnTo>
                  <a:close/>
                </a:path>
              </a:pathLst>
            </a:custGeom>
            <a:solidFill>
              <a:srgbClr val="00CCCC"/>
            </a:solidFill>
            <a:ln w="2844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4" name="Rectangle 3"/>
            <p:cNvSpPr>
              <a:spLocks noChangeArrowheads="1"/>
            </p:cNvSpPr>
            <p:nvPr/>
          </p:nvSpPr>
          <p:spPr bwMode="auto">
            <a:xfrm rot="-1620000">
              <a:off x="2305" y="1806"/>
              <a:ext cx="1987" cy="1292"/>
            </a:xfrm>
            <a:prstGeom prst="rect">
              <a:avLst/>
            </a:prstGeom>
            <a:noFill/>
            <a:ln w="1908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30725" name="Line 4"/>
            <p:cNvSpPr>
              <a:spLocks noChangeShapeType="1"/>
            </p:cNvSpPr>
            <p:nvPr/>
          </p:nvSpPr>
          <p:spPr bwMode="auto">
            <a:xfrm>
              <a:off x="1490" y="795"/>
              <a:ext cx="0" cy="3236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6" name="Line 5"/>
            <p:cNvSpPr>
              <a:spLocks noChangeShapeType="1"/>
            </p:cNvSpPr>
            <p:nvPr/>
          </p:nvSpPr>
          <p:spPr bwMode="auto">
            <a:xfrm>
              <a:off x="1261" y="3819"/>
              <a:ext cx="3825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Line 6"/>
            <p:cNvSpPr>
              <a:spLocks noChangeShapeType="1"/>
            </p:cNvSpPr>
            <p:nvPr/>
          </p:nvSpPr>
          <p:spPr bwMode="auto">
            <a:xfrm>
              <a:off x="2704" y="3472"/>
              <a:ext cx="0" cy="487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>
              <a:off x="2136" y="2361"/>
              <a:ext cx="4" cy="1590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Line 8"/>
            <p:cNvSpPr>
              <a:spLocks noChangeShapeType="1"/>
            </p:cNvSpPr>
            <p:nvPr/>
          </p:nvSpPr>
          <p:spPr bwMode="auto">
            <a:xfrm>
              <a:off x="1345" y="3475"/>
              <a:ext cx="1381" cy="0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Line 9"/>
            <p:cNvSpPr>
              <a:spLocks noChangeShapeType="1"/>
            </p:cNvSpPr>
            <p:nvPr/>
          </p:nvSpPr>
          <p:spPr bwMode="auto">
            <a:xfrm>
              <a:off x="1337" y="2307"/>
              <a:ext cx="806" cy="0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Text Box 10"/>
            <p:cNvSpPr txBox="1">
              <a:spLocks noChangeArrowheads="1"/>
            </p:cNvSpPr>
            <p:nvPr/>
          </p:nvSpPr>
          <p:spPr bwMode="auto">
            <a:xfrm>
              <a:off x="2785" y="939"/>
              <a:ext cx="832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Window</a:t>
              </a:r>
            </a:p>
          </p:txBody>
        </p: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2490" y="3897"/>
              <a:ext cx="430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xw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1</a:t>
              </a:r>
            </a:p>
          </p:txBody>
        </p:sp>
        <p:sp>
          <p:nvSpPr>
            <p:cNvPr id="31756" name="Text Box 12"/>
            <p:cNvSpPr txBox="1">
              <a:spLocks noChangeArrowheads="1"/>
            </p:cNvSpPr>
            <p:nvPr/>
          </p:nvSpPr>
          <p:spPr bwMode="auto">
            <a:xfrm>
              <a:off x="1941" y="3865"/>
              <a:ext cx="417" cy="4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xw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2</a:t>
              </a:r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929" y="2097"/>
              <a:ext cx="431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yw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2</a:t>
              </a:r>
            </a:p>
          </p:txBody>
        </p: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929" y="3233"/>
              <a:ext cx="431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yw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1</a:t>
              </a:r>
            </a:p>
          </p:txBody>
        </p:sp>
        <p:sp>
          <p:nvSpPr>
            <p:cNvPr id="30736" name="Oval 15"/>
            <p:cNvSpPr>
              <a:spLocks noChangeArrowheads="1"/>
            </p:cNvSpPr>
            <p:nvPr/>
          </p:nvSpPr>
          <p:spPr bwMode="auto">
            <a:xfrm>
              <a:off x="3203" y="2432"/>
              <a:ext cx="53" cy="61"/>
            </a:xfrm>
            <a:prstGeom prst="ellipse">
              <a:avLst/>
            </a:prstGeom>
            <a:solidFill>
              <a:srgbClr val="FF0033"/>
            </a:solidFill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30737" name="Line 16"/>
            <p:cNvSpPr>
              <a:spLocks noChangeShapeType="1"/>
            </p:cNvSpPr>
            <p:nvPr/>
          </p:nvSpPr>
          <p:spPr bwMode="auto">
            <a:xfrm flipH="1" flipV="1">
              <a:off x="2119" y="2318"/>
              <a:ext cx="589" cy="1161"/>
            </a:xfrm>
            <a:prstGeom prst="line">
              <a:avLst/>
            </a:prstGeom>
            <a:noFill/>
            <a:ln w="38160">
              <a:solidFill>
                <a:srgbClr val="FFFC6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2268" y="2260"/>
              <a:ext cx="337" cy="4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C6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2" charset="0"/>
                  <a:ea typeface="+mn-ea"/>
                </a:rPr>
                <a:t>v</a:t>
              </a:r>
              <a:r>
                <a:rPr lang="en-US" b="0" baseline="-25000">
                  <a:solidFill>
                    <a:srgbClr val="FFFC6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2" charset="0"/>
                  <a:ea typeface="+mn-ea"/>
                </a:rPr>
                <a:t>up</a:t>
              </a:r>
            </a:p>
          </p:txBody>
        </p:sp>
        <p:sp>
          <p:nvSpPr>
            <p:cNvPr id="31762" name="Text Box 18"/>
            <p:cNvSpPr txBox="1">
              <a:spLocks noChangeArrowheads="1"/>
            </p:cNvSpPr>
            <p:nvPr/>
          </p:nvSpPr>
          <p:spPr bwMode="auto">
            <a:xfrm>
              <a:off x="2930" y="2045"/>
              <a:ext cx="871" cy="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(Wc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x</a:t>
              </a: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, Wc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y</a:t>
              </a: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)</a:t>
              </a:r>
            </a:p>
          </p:txBody>
        </p:sp>
        <p:sp>
          <p:nvSpPr>
            <p:cNvPr id="30740" name="Line 19"/>
            <p:cNvSpPr>
              <a:spLocks noChangeShapeType="1"/>
            </p:cNvSpPr>
            <p:nvPr/>
          </p:nvSpPr>
          <p:spPr bwMode="auto">
            <a:xfrm flipH="1" flipV="1">
              <a:off x="2627" y="1271"/>
              <a:ext cx="589" cy="1162"/>
            </a:xfrm>
            <a:prstGeom prst="line">
              <a:avLst/>
            </a:prstGeom>
            <a:noFill/>
            <a:ln w="38160">
              <a:solidFill>
                <a:srgbClr val="FFFC6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1023504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234950" y="1182688"/>
            <a:ext cx="8599488" cy="592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2800" b="0" dirty="0">
                <a:solidFill>
                  <a:srgbClr val="FFFF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Capítulo </a:t>
            </a:r>
            <a:r>
              <a:rPr lang="pt-BR" sz="2800" b="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3: Recapitulação...</a:t>
            </a:r>
            <a:endParaRPr lang="pt-BR" sz="2800" b="0" dirty="0">
              <a:solidFill>
                <a:srgbClr val="FFFF9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2" charset="0"/>
              <a:ea typeface="+mn-ea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73050" y="2057400"/>
            <a:ext cx="87169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 marL="342900" algn="just">
              <a:spcBef>
                <a:spcPts val="700"/>
              </a:spcBef>
              <a:buClrTx/>
              <a:buSzPct val="45000"/>
              <a:buFontTx/>
              <a:buNone/>
            </a:pPr>
            <a:r>
              <a:rPr lang="pt-BR" altLang="pt-BR" b="0" dirty="0" smtClean="0"/>
              <a:t>Aprendemos na aula passada:</a:t>
            </a:r>
            <a:endParaRPr lang="pt-BR" altLang="pt-BR" b="0" dirty="0"/>
          </a:p>
          <a:p>
            <a:pPr marL="342900" algn="just">
              <a:spcBef>
                <a:spcPts val="7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b="0" dirty="0" smtClean="0"/>
              <a:t>Transformações;</a:t>
            </a:r>
            <a:endParaRPr lang="pt-BR" altLang="pt-BR" b="0" dirty="0"/>
          </a:p>
          <a:p>
            <a:pPr marL="342900" algn="l">
              <a:spcBef>
                <a:spcPts val="7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b="0" dirty="0" smtClean="0"/>
              <a:t>Sistema </a:t>
            </a:r>
            <a:r>
              <a:rPr lang="pt-BR" altLang="pt-BR" b="0" dirty="0"/>
              <a:t>de Coordenadas </a:t>
            </a:r>
            <a:r>
              <a:rPr lang="pt-BR" altLang="pt-BR" b="0" dirty="0" smtClean="0"/>
              <a:t>Homogêneo;</a:t>
            </a:r>
            <a:endParaRPr lang="pt-BR" altLang="pt-BR" b="0" dirty="0"/>
          </a:p>
          <a:p>
            <a:pPr marL="342900" algn="l">
              <a:spcBef>
                <a:spcPts val="7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b="0" dirty="0" smtClean="0"/>
              <a:t>Transformações Compostas.</a:t>
            </a:r>
            <a:endParaRPr lang="pt-BR" altLang="pt-BR" b="0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04800" y="1776413"/>
            <a:ext cx="8423275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 marL="1117600" indent="-6604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0. </a:t>
            </a:r>
            <a:r>
              <a:rPr lang="pt-BR" altLang="pt-BR" sz="2200" b="0" dirty="0"/>
              <a:t>Crie ou mova a window onde desejar;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dirty="0">
                <a:solidFill>
                  <a:srgbClr val="FFFF00"/>
                </a:solidFill>
              </a:rPr>
              <a:t>1. Translade Wc para a origem; </a:t>
            </a:r>
          </a:p>
          <a:p>
            <a:pPr lvl="1" algn="just">
              <a:spcBef>
                <a:spcPts val="6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sz="2200" dirty="0">
                <a:solidFill>
                  <a:srgbClr val="FFFF00"/>
                </a:solidFill>
              </a:rPr>
              <a:t>Translade o mundo de [-Wcx, -Wcy].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2. </a:t>
            </a:r>
            <a:r>
              <a:rPr lang="pt-BR" altLang="pt-BR" sz="2200" b="0" dirty="0"/>
              <a:t>Determine vup e o ângulo de vup com Y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3. </a:t>
            </a:r>
            <a:r>
              <a:rPr lang="pt-BR" altLang="pt-BR" sz="2200" b="0" dirty="0"/>
              <a:t>Rotacione o mundo de forma a alinhar vup com o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/>
              <a:t>eixo Y;</a:t>
            </a:r>
          </a:p>
          <a:p>
            <a:pPr lvl="1" algn="just">
              <a:spcBef>
                <a:spcPts val="6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sz="2200" b="0" dirty="0"/>
              <a:t>Rotacione o mundo por -θ(Y, </a:t>
            </a:r>
            <a:r>
              <a:rPr lang="pt-BR" altLang="pt-BR" sz="2200" b="0" dirty="0">
                <a:solidFill>
                  <a:srgbClr val="FFFF99"/>
                </a:solidFill>
              </a:rPr>
              <a:t>v</a:t>
            </a:r>
            <a:r>
              <a:rPr lang="pt-BR" altLang="pt-BR" sz="2200" b="0" baseline="-33000" dirty="0">
                <a:solidFill>
                  <a:srgbClr val="FFFF99"/>
                </a:solidFill>
              </a:rPr>
              <a:t>up</a:t>
            </a:r>
            <a:r>
              <a:rPr lang="pt-BR" altLang="pt-BR" sz="2200" b="0" dirty="0"/>
              <a:t>).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4. </a:t>
            </a:r>
            <a:r>
              <a:rPr lang="pt-BR" altLang="pt-BR" sz="2200" b="0" dirty="0"/>
              <a:t>Normalize o conteúdo da window, realizando um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/>
              <a:t>escalonamento do mundo;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5. </a:t>
            </a:r>
            <a:r>
              <a:rPr lang="pt-BR" altLang="pt-BR" sz="2200" b="0" dirty="0"/>
              <a:t>Armazene as coordenadas SCN de cada objeto.</a:t>
            </a:r>
          </a:p>
          <a:p>
            <a:pPr lvl="1" algn="just">
              <a:spcBef>
                <a:spcPts val="6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sz="2200" b="0" dirty="0"/>
              <a:t>Você vai usar na transformada de viewport.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endParaRPr lang="pt-BR" altLang="pt-BR" sz="2200" b="0" dirty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04800" y="12192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2900" indent="-334963" algn="just">
              <a:spcBef>
                <a:spcPts val="675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altLang="pt-BR" sz="2700" b="0">
                <a:solidFill>
                  <a:srgbClr val="FFFF99"/>
                </a:solidFill>
                <a:latin typeface="Tahoma" pitchFamily="32" charset="0"/>
              </a:rPr>
              <a:t>Algoritmo Gerar Descrição em SCN</a:t>
            </a:r>
          </a:p>
        </p:txBody>
      </p:sp>
    </p:spTree>
    <p:extLst>
      <p:ext uri="{BB962C8B-B14F-4D97-AF65-F5344CB8AC3E}">
        <p14:creationId xmlns:p14="http://schemas.microsoft.com/office/powerpoint/2010/main" val="258386102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720725" y="2697163"/>
            <a:ext cx="6808788" cy="2514600"/>
          </a:xfrm>
          <a:custGeom>
            <a:avLst/>
            <a:gdLst>
              <a:gd name="T0" fmla="*/ 2147483647 w 2688"/>
              <a:gd name="T1" fmla="*/ 2147483647 h 1056"/>
              <a:gd name="T2" fmla="*/ 0 w 2688"/>
              <a:gd name="T3" fmla="*/ 2147483647 h 1056"/>
              <a:gd name="T4" fmla="*/ 2147483647 w 2688"/>
              <a:gd name="T5" fmla="*/ 2147483647 h 1056"/>
              <a:gd name="T6" fmla="*/ 2147483647 w 2688"/>
              <a:gd name="T7" fmla="*/ 2147483647 h 1056"/>
              <a:gd name="T8" fmla="*/ 2147483647 w 2688"/>
              <a:gd name="T9" fmla="*/ 2147483647 h 1056"/>
              <a:gd name="T10" fmla="*/ 2147483647 w 2688"/>
              <a:gd name="T11" fmla="*/ 2147483647 h 1056"/>
              <a:gd name="T12" fmla="*/ 2147483647 w 2688"/>
              <a:gd name="T13" fmla="*/ 0 h 1056"/>
              <a:gd name="T14" fmla="*/ 2147483647 w 2688"/>
              <a:gd name="T15" fmla="*/ 2147483647 h 10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88"/>
              <a:gd name="T25" fmla="*/ 0 h 1056"/>
              <a:gd name="T26" fmla="*/ 2688 w 2688"/>
              <a:gd name="T27" fmla="*/ 1056 h 10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88" h="1056">
                <a:moveTo>
                  <a:pt x="2688" y="1056"/>
                </a:moveTo>
                <a:lnTo>
                  <a:pt x="0" y="1056"/>
                </a:lnTo>
                <a:lnTo>
                  <a:pt x="1248" y="432"/>
                </a:lnTo>
                <a:lnTo>
                  <a:pt x="1392" y="624"/>
                </a:lnTo>
                <a:lnTo>
                  <a:pt x="1536" y="192"/>
                </a:lnTo>
                <a:lnTo>
                  <a:pt x="1728" y="384"/>
                </a:lnTo>
                <a:lnTo>
                  <a:pt x="2016" y="0"/>
                </a:lnTo>
                <a:lnTo>
                  <a:pt x="2688" y="1056"/>
                </a:lnTo>
                <a:close/>
              </a:path>
            </a:pathLst>
          </a:custGeom>
          <a:solidFill>
            <a:srgbClr val="00CCCC"/>
          </a:solidFill>
          <a:ln w="2844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 rot="-1620000">
            <a:off x="3349625" y="2471738"/>
            <a:ext cx="3160713" cy="2057400"/>
          </a:xfrm>
          <a:prstGeom prst="rect">
            <a:avLst/>
          </a:prstGeom>
          <a:noFill/>
          <a:ln w="1908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>
            <a:off x="2365375" y="1262063"/>
            <a:ext cx="1588" cy="51435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1693863" y="5668963"/>
            <a:ext cx="6078537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3984625" y="5118100"/>
            <a:ext cx="1588" cy="779463"/>
          </a:xfrm>
          <a:prstGeom prst="line">
            <a:avLst/>
          </a:prstGeom>
          <a:noFill/>
          <a:ln w="12600" cap="rnd">
            <a:solidFill>
              <a:srgbClr val="FFFF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>
            <a:off x="3082925" y="3354388"/>
            <a:ext cx="12700" cy="2530475"/>
          </a:xfrm>
          <a:prstGeom prst="line">
            <a:avLst/>
          </a:prstGeom>
          <a:noFill/>
          <a:ln w="12600" cap="rnd">
            <a:solidFill>
              <a:srgbClr val="FFFF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auto">
          <a:xfrm>
            <a:off x="1827213" y="5122863"/>
            <a:ext cx="2198687" cy="1587"/>
          </a:xfrm>
          <a:prstGeom prst="line">
            <a:avLst/>
          </a:prstGeom>
          <a:noFill/>
          <a:ln w="12600" cap="rnd">
            <a:solidFill>
              <a:srgbClr val="FFFF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814513" y="3268663"/>
            <a:ext cx="1285875" cy="1587"/>
          </a:xfrm>
          <a:prstGeom prst="line">
            <a:avLst/>
          </a:prstGeom>
          <a:noFill/>
          <a:ln w="12600" cap="rnd">
            <a:solidFill>
              <a:srgbClr val="FFFF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4114800" y="1828800"/>
            <a:ext cx="1322388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Window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3644900" y="5792788"/>
            <a:ext cx="68421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1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2773363" y="5741988"/>
            <a:ext cx="668337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2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1166813" y="2935288"/>
            <a:ext cx="68580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2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1166813" y="4738688"/>
            <a:ext cx="68580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1</a:t>
            </a:r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776788" y="3467100"/>
            <a:ext cx="90487" cy="103188"/>
          </a:xfrm>
          <a:prstGeom prst="ellipse">
            <a:avLst/>
          </a:prstGeom>
          <a:solidFill>
            <a:srgbClr val="FF0033"/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H="1" flipV="1">
            <a:off x="3055938" y="3286125"/>
            <a:ext cx="941387" cy="1849438"/>
          </a:xfrm>
          <a:prstGeom prst="line">
            <a:avLst/>
          </a:prstGeom>
          <a:noFill/>
          <a:ln w="38160">
            <a:solidFill>
              <a:srgbClr val="FFFC6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3292475" y="3194050"/>
            <a:ext cx="541338" cy="78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C6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v</a:t>
            </a:r>
            <a:r>
              <a:rPr lang="en-US" b="0" baseline="-25000">
                <a:solidFill>
                  <a:srgbClr val="FFFC6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up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4343400" y="2852738"/>
            <a:ext cx="1389063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(Wc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</a:t>
            </a: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, Wc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</a:t>
            </a: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)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274638" y="1219200"/>
            <a:ext cx="88392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2900" indent="-334963" algn="just">
              <a:spcBef>
                <a:spcPts val="675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altLang="pt-BR" sz="2700" b="0" dirty="0" err="1">
                <a:solidFill>
                  <a:srgbClr val="FFFF99"/>
                </a:solidFill>
                <a:latin typeface="Tahoma" pitchFamily="32" charset="0"/>
              </a:rPr>
              <a:t>Algoritmo</a:t>
            </a:r>
            <a:r>
              <a:rPr lang="en-US" altLang="pt-BR" sz="2700" b="0" dirty="0">
                <a:solidFill>
                  <a:srgbClr val="FFFF99"/>
                </a:solidFill>
                <a:latin typeface="Tahoma" pitchFamily="32" charset="0"/>
              </a:rPr>
              <a:t> </a:t>
            </a:r>
            <a:r>
              <a:rPr lang="en-US" altLang="pt-BR" sz="2700" b="0" dirty="0" err="1">
                <a:solidFill>
                  <a:srgbClr val="FFFF99"/>
                </a:solidFill>
                <a:latin typeface="Tahoma" pitchFamily="32" charset="0"/>
              </a:rPr>
              <a:t>Gerar</a:t>
            </a:r>
            <a:r>
              <a:rPr lang="en-US" altLang="pt-BR" sz="2700" b="0" dirty="0">
                <a:solidFill>
                  <a:srgbClr val="FFFF99"/>
                </a:solidFill>
                <a:latin typeface="Tahoma" pitchFamily="32" charset="0"/>
              </a:rPr>
              <a:t> </a:t>
            </a:r>
            <a:r>
              <a:rPr lang="en-US" altLang="pt-BR" sz="2700" b="0" dirty="0" err="1">
                <a:solidFill>
                  <a:srgbClr val="FFFF99"/>
                </a:solidFill>
                <a:latin typeface="Tahoma" pitchFamily="32" charset="0"/>
              </a:rPr>
              <a:t>Descrição</a:t>
            </a:r>
            <a:r>
              <a:rPr lang="en-US" altLang="pt-BR" sz="2700" b="0" dirty="0">
                <a:solidFill>
                  <a:srgbClr val="FFFF99"/>
                </a:solidFill>
                <a:latin typeface="Tahoma" pitchFamily="32" charset="0"/>
              </a:rPr>
              <a:t> </a:t>
            </a:r>
            <a:r>
              <a:rPr lang="en-US" altLang="pt-BR" sz="2700" b="0" dirty="0" err="1">
                <a:solidFill>
                  <a:srgbClr val="FFFF99"/>
                </a:solidFill>
                <a:latin typeface="Tahoma" pitchFamily="32" charset="0"/>
              </a:rPr>
              <a:t>em</a:t>
            </a:r>
            <a:r>
              <a:rPr lang="en-US" altLang="pt-BR" sz="2700" b="0" dirty="0">
                <a:solidFill>
                  <a:srgbClr val="FFFF99"/>
                </a:solidFill>
                <a:latin typeface="Tahoma" pitchFamily="32" charset="0"/>
              </a:rPr>
              <a:t> </a:t>
            </a:r>
            <a:r>
              <a:rPr lang="en-US" altLang="pt-BR" sz="2700" b="0" dirty="0" smtClean="0">
                <a:solidFill>
                  <a:srgbClr val="FFFF99"/>
                </a:solidFill>
                <a:latin typeface="Tahoma" pitchFamily="32" charset="0"/>
              </a:rPr>
              <a:t>SCN</a:t>
            </a:r>
            <a:endParaRPr lang="en-US" altLang="pt-BR" sz="2700" b="0" dirty="0">
              <a:solidFill>
                <a:srgbClr val="FFFF99"/>
              </a:solidFill>
              <a:latin typeface="Tahoma" pitchFamily="32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62075" y="3357563"/>
            <a:ext cx="3730625" cy="2789237"/>
            <a:chOff x="858" y="2115"/>
            <a:chExt cx="2350" cy="1757"/>
          </a:xfrm>
        </p:grpSpPr>
        <p:sp>
          <p:nvSpPr>
            <p:cNvPr id="33813" name="Line 20"/>
            <p:cNvSpPr>
              <a:spLocks noChangeShapeType="1"/>
            </p:cNvSpPr>
            <p:nvPr/>
          </p:nvSpPr>
          <p:spPr bwMode="auto">
            <a:xfrm flipV="1">
              <a:off x="1490" y="2212"/>
              <a:ext cx="1532" cy="1359"/>
            </a:xfrm>
            <a:prstGeom prst="line">
              <a:avLst/>
            </a:prstGeom>
            <a:noFill/>
            <a:ln w="12600">
              <a:solidFill>
                <a:srgbClr val="FF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Line 21"/>
            <p:cNvSpPr>
              <a:spLocks noChangeShapeType="1"/>
            </p:cNvSpPr>
            <p:nvPr/>
          </p:nvSpPr>
          <p:spPr bwMode="auto">
            <a:xfrm flipH="1">
              <a:off x="1293" y="2217"/>
              <a:ext cx="1742" cy="0"/>
            </a:xfrm>
            <a:prstGeom prst="line">
              <a:avLst/>
            </a:prstGeom>
            <a:noFill/>
            <a:ln w="28440" cap="rnd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Line 22"/>
            <p:cNvSpPr>
              <a:spLocks noChangeShapeType="1"/>
            </p:cNvSpPr>
            <p:nvPr/>
          </p:nvSpPr>
          <p:spPr bwMode="auto">
            <a:xfrm>
              <a:off x="3033" y="2232"/>
              <a:ext cx="0" cy="1309"/>
            </a:xfrm>
            <a:prstGeom prst="line">
              <a:avLst/>
            </a:prstGeom>
            <a:noFill/>
            <a:ln w="28440" cap="rnd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Text Box 23"/>
            <p:cNvSpPr txBox="1">
              <a:spLocks noChangeArrowheads="1"/>
            </p:cNvSpPr>
            <p:nvPr/>
          </p:nvSpPr>
          <p:spPr bwMode="auto">
            <a:xfrm>
              <a:off x="858" y="2115"/>
              <a:ext cx="351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00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2" charset="0"/>
                  <a:ea typeface="+mn-ea"/>
                </a:rPr>
                <a:t>Dy</a:t>
              </a:r>
            </a:p>
          </p:txBody>
        </p:sp>
        <p:sp>
          <p:nvSpPr>
            <p:cNvPr id="34840" name="Text Box 24"/>
            <p:cNvSpPr txBox="1">
              <a:spLocks noChangeArrowheads="1"/>
            </p:cNvSpPr>
            <p:nvPr/>
          </p:nvSpPr>
          <p:spPr bwMode="auto">
            <a:xfrm>
              <a:off x="2858" y="3622"/>
              <a:ext cx="350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00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2" charset="0"/>
                  <a:ea typeface="+mn-ea"/>
                </a:rPr>
                <a:t>Dx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985738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 additive="repl"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1"/>
          <p:cNvSpPr>
            <a:spLocks noChangeArrowheads="1"/>
          </p:cNvSpPr>
          <p:nvPr/>
        </p:nvSpPr>
        <p:spPr bwMode="auto">
          <a:xfrm>
            <a:off x="1028700" y="3090863"/>
            <a:ext cx="6808788" cy="2514600"/>
          </a:xfrm>
          <a:custGeom>
            <a:avLst/>
            <a:gdLst>
              <a:gd name="T0" fmla="*/ 2147483647 w 2688"/>
              <a:gd name="T1" fmla="*/ 2147483647 h 1056"/>
              <a:gd name="T2" fmla="*/ 0 w 2688"/>
              <a:gd name="T3" fmla="*/ 2147483647 h 1056"/>
              <a:gd name="T4" fmla="*/ 2147483647 w 2688"/>
              <a:gd name="T5" fmla="*/ 2147483647 h 1056"/>
              <a:gd name="T6" fmla="*/ 2147483647 w 2688"/>
              <a:gd name="T7" fmla="*/ 2147483647 h 1056"/>
              <a:gd name="T8" fmla="*/ 2147483647 w 2688"/>
              <a:gd name="T9" fmla="*/ 2147483647 h 1056"/>
              <a:gd name="T10" fmla="*/ 2147483647 w 2688"/>
              <a:gd name="T11" fmla="*/ 2147483647 h 1056"/>
              <a:gd name="T12" fmla="*/ 2147483647 w 2688"/>
              <a:gd name="T13" fmla="*/ 0 h 1056"/>
              <a:gd name="T14" fmla="*/ 2147483647 w 2688"/>
              <a:gd name="T15" fmla="*/ 2147483647 h 10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88"/>
              <a:gd name="T25" fmla="*/ 0 h 1056"/>
              <a:gd name="T26" fmla="*/ 2688 w 2688"/>
              <a:gd name="T27" fmla="*/ 1056 h 10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88" h="1056">
                <a:moveTo>
                  <a:pt x="2688" y="1056"/>
                </a:moveTo>
                <a:lnTo>
                  <a:pt x="0" y="1056"/>
                </a:lnTo>
                <a:lnTo>
                  <a:pt x="1248" y="432"/>
                </a:lnTo>
                <a:lnTo>
                  <a:pt x="1392" y="624"/>
                </a:lnTo>
                <a:lnTo>
                  <a:pt x="1536" y="192"/>
                </a:lnTo>
                <a:lnTo>
                  <a:pt x="1728" y="384"/>
                </a:lnTo>
                <a:lnTo>
                  <a:pt x="2016" y="0"/>
                </a:lnTo>
                <a:lnTo>
                  <a:pt x="2688" y="1056"/>
                </a:lnTo>
                <a:close/>
              </a:path>
            </a:pathLst>
          </a:custGeom>
          <a:solidFill>
            <a:srgbClr val="00CCCC"/>
          </a:solidFill>
          <a:ln w="2844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 rot="-1620000">
            <a:off x="3657600" y="2863850"/>
            <a:ext cx="3160713" cy="2057400"/>
          </a:xfrm>
          <a:prstGeom prst="rect">
            <a:avLst/>
          </a:prstGeom>
          <a:noFill/>
          <a:ln w="1908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4756150" y="-874713"/>
            <a:ext cx="6072188" cy="5137151"/>
            <a:chOff x="2996" y="-551"/>
            <a:chExt cx="3825" cy="3236"/>
          </a:xfrm>
        </p:grpSpPr>
        <p:sp>
          <p:nvSpPr>
            <p:cNvPr id="34826" name="Line 4"/>
            <p:cNvSpPr>
              <a:spLocks noChangeShapeType="1"/>
            </p:cNvSpPr>
            <p:nvPr/>
          </p:nvSpPr>
          <p:spPr bwMode="auto">
            <a:xfrm>
              <a:off x="3225" y="-551"/>
              <a:ext cx="0" cy="3236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5"/>
            <p:cNvSpPr>
              <a:spLocks noChangeShapeType="1"/>
            </p:cNvSpPr>
            <p:nvPr/>
          </p:nvSpPr>
          <p:spPr bwMode="auto">
            <a:xfrm>
              <a:off x="2996" y="2473"/>
              <a:ext cx="3825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422775" y="1490663"/>
            <a:ext cx="1322388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Window</a:t>
            </a:r>
          </a:p>
        </p:txBody>
      </p:sp>
      <p:sp>
        <p:nvSpPr>
          <p:cNvPr id="34822" name="Oval 7"/>
          <p:cNvSpPr>
            <a:spLocks noChangeArrowheads="1"/>
          </p:cNvSpPr>
          <p:nvPr/>
        </p:nvSpPr>
        <p:spPr bwMode="auto">
          <a:xfrm>
            <a:off x="5084763" y="3860800"/>
            <a:ext cx="90487" cy="103188"/>
          </a:xfrm>
          <a:prstGeom prst="ellipse">
            <a:avLst/>
          </a:prstGeom>
          <a:solidFill>
            <a:srgbClr val="FF0033"/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 flipH="1" flipV="1">
            <a:off x="3363913" y="3679825"/>
            <a:ext cx="941387" cy="1849438"/>
          </a:xfrm>
          <a:prstGeom prst="line">
            <a:avLst/>
          </a:prstGeom>
          <a:noFill/>
          <a:ln w="38160">
            <a:solidFill>
              <a:srgbClr val="FFFC6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600450" y="3587750"/>
            <a:ext cx="541338" cy="78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C6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v</a:t>
            </a:r>
            <a:r>
              <a:rPr lang="en-US" b="0" baseline="-25000">
                <a:solidFill>
                  <a:srgbClr val="FFFC6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up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651375" y="3246438"/>
            <a:ext cx="1389063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(Wc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</a:t>
            </a: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, Wc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</a:t>
            </a: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9192780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04800" y="1776413"/>
            <a:ext cx="8423275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 marL="1117600" indent="-6604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0. </a:t>
            </a:r>
            <a:r>
              <a:rPr lang="pt-BR" altLang="pt-BR" sz="2200" b="0" dirty="0"/>
              <a:t>Crie ou mova a window onde desejar;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1. </a:t>
            </a:r>
            <a:r>
              <a:rPr lang="pt-BR" altLang="pt-BR" sz="2200" b="0" dirty="0"/>
              <a:t>Translade </a:t>
            </a:r>
            <a:r>
              <a:rPr lang="pt-BR" altLang="pt-BR" sz="2200" b="0" dirty="0">
                <a:solidFill>
                  <a:srgbClr val="FFFF99"/>
                </a:solidFill>
              </a:rPr>
              <a:t>Wc</a:t>
            </a:r>
            <a:r>
              <a:rPr lang="pt-BR" altLang="pt-BR" sz="2200" b="0" dirty="0"/>
              <a:t> para a origem; </a:t>
            </a:r>
          </a:p>
          <a:p>
            <a:pPr lvl="1" algn="just">
              <a:spcBef>
                <a:spcPts val="6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sz="2200" b="0" dirty="0"/>
              <a:t>Translade o mundo de [-Wcx, -Wcy].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dirty="0">
                <a:solidFill>
                  <a:srgbClr val="FFFF00"/>
                </a:solidFill>
              </a:rPr>
              <a:t>2. Determine vup e o ângulo de vup com Y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dirty="0">
                <a:solidFill>
                  <a:srgbClr val="FFFF00"/>
                </a:solidFill>
              </a:rPr>
              <a:t>3. Rotacione o mundo de forma a alinhar vup com o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dirty="0">
                <a:solidFill>
                  <a:srgbClr val="FFFF00"/>
                </a:solidFill>
              </a:rPr>
              <a:t>eixo Y;</a:t>
            </a:r>
          </a:p>
          <a:p>
            <a:pPr lvl="1" algn="just">
              <a:spcBef>
                <a:spcPts val="6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sz="2200" dirty="0">
                <a:solidFill>
                  <a:srgbClr val="FFFF00"/>
                </a:solidFill>
              </a:rPr>
              <a:t>Rotacione o mundo por -θ(Y, v</a:t>
            </a:r>
            <a:r>
              <a:rPr lang="pt-BR" altLang="pt-BR" sz="2200" baseline="-33000" dirty="0">
                <a:solidFill>
                  <a:srgbClr val="FFFF00"/>
                </a:solidFill>
              </a:rPr>
              <a:t>up</a:t>
            </a:r>
            <a:r>
              <a:rPr lang="pt-BR" altLang="pt-BR" sz="2200" dirty="0">
                <a:solidFill>
                  <a:srgbClr val="FFFF00"/>
                </a:solidFill>
              </a:rPr>
              <a:t>).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4. </a:t>
            </a:r>
            <a:r>
              <a:rPr lang="pt-BR" altLang="pt-BR" sz="2200" b="0" dirty="0"/>
              <a:t>Normalize o conteúdo da window, realizando um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/>
              <a:t>escalonamento do mundo;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5. </a:t>
            </a:r>
            <a:r>
              <a:rPr lang="pt-BR" altLang="pt-BR" sz="2200" b="0" dirty="0"/>
              <a:t>Armazene as coordenadas SCN de cada objeto.</a:t>
            </a:r>
          </a:p>
          <a:p>
            <a:pPr lvl="1" algn="just">
              <a:spcBef>
                <a:spcPts val="6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sz="2200" b="0" dirty="0"/>
              <a:t>Você vai usar na transformada de viewport.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endParaRPr lang="pt-BR" altLang="pt-BR" sz="2200" b="0" dirty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04800" y="12192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2900" indent="-334963" algn="just">
              <a:spcBef>
                <a:spcPts val="675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altLang="pt-BR" sz="2700" b="0">
                <a:solidFill>
                  <a:srgbClr val="FFFF99"/>
                </a:solidFill>
                <a:latin typeface="Tahoma" pitchFamily="32" charset="0"/>
              </a:rPr>
              <a:t>Algoritmo Gerar Descrição em SCN</a:t>
            </a:r>
          </a:p>
        </p:txBody>
      </p:sp>
    </p:spTree>
    <p:extLst>
      <p:ext uri="{BB962C8B-B14F-4D97-AF65-F5344CB8AC3E}">
        <p14:creationId xmlns:p14="http://schemas.microsoft.com/office/powerpoint/2010/main" val="258386102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1"/>
          <p:cNvSpPr>
            <a:spLocks noChangeArrowheads="1"/>
          </p:cNvSpPr>
          <p:nvPr/>
        </p:nvSpPr>
        <p:spPr bwMode="auto">
          <a:xfrm rot="1560000">
            <a:off x="565150" y="2544763"/>
            <a:ext cx="6808788" cy="2514600"/>
          </a:xfrm>
          <a:custGeom>
            <a:avLst/>
            <a:gdLst>
              <a:gd name="T0" fmla="*/ 2147483647 w 2688"/>
              <a:gd name="T1" fmla="*/ 2147483647 h 1056"/>
              <a:gd name="T2" fmla="*/ 0 w 2688"/>
              <a:gd name="T3" fmla="*/ 2147483647 h 1056"/>
              <a:gd name="T4" fmla="*/ 2147483647 w 2688"/>
              <a:gd name="T5" fmla="*/ 2147483647 h 1056"/>
              <a:gd name="T6" fmla="*/ 2147483647 w 2688"/>
              <a:gd name="T7" fmla="*/ 2147483647 h 1056"/>
              <a:gd name="T8" fmla="*/ 2147483647 w 2688"/>
              <a:gd name="T9" fmla="*/ 2147483647 h 1056"/>
              <a:gd name="T10" fmla="*/ 2147483647 w 2688"/>
              <a:gd name="T11" fmla="*/ 2147483647 h 1056"/>
              <a:gd name="T12" fmla="*/ 2147483647 w 2688"/>
              <a:gd name="T13" fmla="*/ 0 h 1056"/>
              <a:gd name="T14" fmla="*/ 2147483647 w 2688"/>
              <a:gd name="T15" fmla="*/ 2147483647 h 10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88"/>
              <a:gd name="T25" fmla="*/ 0 h 1056"/>
              <a:gd name="T26" fmla="*/ 2688 w 2688"/>
              <a:gd name="T27" fmla="*/ 1056 h 10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88" h="1056">
                <a:moveTo>
                  <a:pt x="2688" y="1056"/>
                </a:moveTo>
                <a:lnTo>
                  <a:pt x="0" y="1056"/>
                </a:lnTo>
                <a:lnTo>
                  <a:pt x="1248" y="432"/>
                </a:lnTo>
                <a:lnTo>
                  <a:pt x="1392" y="624"/>
                </a:lnTo>
                <a:lnTo>
                  <a:pt x="1536" y="192"/>
                </a:lnTo>
                <a:lnTo>
                  <a:pt x="1728" y="384"/>
                </a:lnTo>
                <a:lnTo>
                  <a:pt x="2016" y="0"/>
                </a:lnTo>
                <a:lnTo>
                  <a:pt x="2688" y="1056"/>
                </a:lnTo>
                <a:close/>
              </a:path>
            </a:pathLst>
          </a:custGeom>
          <a:solidFill>
            <a:srgbClr val="00CCCC"/>
          </a:solidFill>
          <a:ln w="2844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 rot="-60000">
            <a:off x="3319463" y="2728913"/>
            <a:ext cx="3160712" cy="2057400"/>
          </a:xfrm>
          <a:prstGeom prst="rect">
            <a:avLst/>
          </a:prstGeom>
          <a:noFill/>
          <a:ln w="1908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4445000" y="-577850"/>
            <a:ext cx="5451475" cy="6821488"/>
            <a:chOff x="2800" y="-364"/>
            <a:chExt cx="3434" cy="4297"/>
          </a:xfrm>
        </p:grpSpPr>
        <p:sp>
          <p:nvSpPr>
            <p:cNvPr id="35854" name="Line 4"/>
            <p:cNvSpPr>
              <a:spLocks noChangeShapeType="1"/>
            </p:cNvSpPr>
            <p:nvPr/>
          </p:nvSpPr>
          <p:spPr bwMode="auto">
            <a:xfrm>
              <a:off x="2800" y="2251"/>
              <a:ext cx="3434" cy="1682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Line 5"/>
            <p:cNvSpPr>
              <a:spLocks noChangeShapeType="1"/>
            </p:cNvSpPr>
            <p:nvPr/>
          </p:nvSpPr>
          <p:spPr bwMode="auto">
            <a:xfrm flipH="1">
              <a:off x="2905" y="-364"/>
              <a:ext cx="1433" cy="290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813425" y="2233613"/>
            <a:ext cx="1322388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Window</a:t>
            </a:r>
          </a:p>
        </p:txBody>
      </p:sp>
      <p:sp>
        <p:nvSpPr>
          <p:cNvPr id="35846" name="Oval 7"/>
          <p:cNvSpPr>
            <a:spLocks noChangeArrowheads="1"/>
          </p:cNvSpPr>
          <p:nvPr/>
        </p:nvSpPr>
        <p:spPr bwMode="auto">
          <a:xfrm rot="1560000">
            <a:off x="4749800" y="3673475"/>
            <a:ext cx="90488" cy="103188"/>
          </a:xfrm>
          <a:prstGeom prst="ellipse">
            <a:avLst/>
          </a:prstGeom>
          <a:solidFill>
            <a:srgbClr val="FF0033"/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 flipH="1" flipV="1">
            <a:off x="3297238" y="2741613"/>
            <a:ext cx="39687" cy="2070100"/>
          </a:xfrm>
          <a:prstGeom prst="line">
            <a:avLst/>
          </a:prstGeom>
          <a:noFill/>
          <a:ln w="38160">
            <a:solidFill>
              <a:srgbClr val="FFFC6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 rot="1560000">
            <a:off x="3363913" y="2832100"/>
            <a:ext cx="541337" cy="78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C6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v</a:t>
            </a:r>
            <a:r>
              <a:rPr lang="en-US" b="0" baseline="-25000">
                <a:solidFill>
                  <a:srgbClr val="FFFC6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up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 rot="1560000">
            <a:off x="4402138" y="3173413"/>
            <a:ext cx="1389062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(Wc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</a:t>
            </a: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, Wc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</a:t>
            </a: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)</a:t>
            </a:r>
          </a:p>
        </p:txBody>
      </p:sp>
      <p:sp>
        <p:nvSpPr>
          <p:cNvPr id="35850" name="Line 11"/>
          <p:cNvSpPr>
            <a:spLocks noChangeShapeType="1"/>
          </p:cNvSpPr>
          <p:nvPr/>
        </p:nvSpPr>
        <p:spPr bwMode="auto">
          <a:xfrm>
            <a:off x="1587500" y="3724275"/>
            <a:ext cx="6032500" cy="1588"/>
          </a:xfrm>
          <a:prstGeom prst="line">
            <a:avLst/>
          </a:prstGeom>
          <a:noFill/>
          <a:ln w="28440" cap="rnd">
            <a:solidFill>
              <a:srgbClr val="FFFC6F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 flipV="1">
            <a:off x="4786313" y="1284288"/>
            <a:ext cx="1587" cy="4938712"/>
          </a:xfrm>
          <a:prstGeom prst="line">
            <a:avLst/>
          </a:prstGeom>
          <a:noFill/>
          <a:ln w="28440" cap="rnd">
            <a:solidFill>
              <a:srgbClr val="FFFC6F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7018338" y="3235325"/>
            <a:ext cx="3619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C6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u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298950" y="1547813"/>
            <a:ext cx="346075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C6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271040055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04800" y="1776413"/>
            <a:ext cx="8423275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 marL="1117600" indent="-6604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0. </a:t>
            </a:r>
            <a:r>
              <a:rPr lang="pt-BR" altLang="pt-BR" sz="2200" b="0" dirty="0"/>
              <a:t>Crie ou mova a window onde desejar;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1. </a:t>
            </a:r>
            <a:r>
              <a:rPr lang="pt-BR" altLang="pt-BR" sz="2200" b="0" dirty="0"/>
              <a:t>Translade </a:t>
            </a:r>
            <a:r>
              <a:rPr lang="pt-BR" altLang="pt-BR" sz="2200" b="0" dirty="0">
                <a:solidFill>
                  <a:srgbClr val="FFFF99"/>
                </a:solidFill>
              </a:rPr>
              <a:t>Wc</a:t>
            </a:r>
            <a:r>
              <a:rPr lang="pt-BR" altLang="pt-BR" sz="2200" b="0" dirty="0"/>
              <a:t> para a origem; </a:t>
            </a:r>
          </a:p>
          <a:p>
            <a:pPr lvl="1" algn="just">
              <a:spcBef>
                <a:spcPts val="6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sz="2200" b="0" dirty="0"/>
              <a:t>Translade o mundo de [-Wcx, -Wcy].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2. </a:t>
            </a:r>
            <a:r>
              <a:rPr lang="pt-BR" altLang="pt-BR" sz="2200" b="0" dirty="0"/>
              <a:t>Determine vup e o ângulo de vup com Y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>
                <a:solidFill>
                  <a:srgbClr val="FFFF99"/>
                </a:solidFill>
              </a:rPr>
              <a:t>3. </a:t>
            </a:r>
            <a:r>
              <a:rPr lang="pt-BR" altLang="pt-BR" sz="2200" b="0" dirty="0"/>
              <a:t>Rotacione o mundo de forma a alinhar vup com o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b="0" dirty="0"/>
              <a:t>eixo Y;</a:t>
            </a:r>
          </a:p>
          <a:p>
            <a:pPr lvl="1" algn="just">
              <a:spcBef>
                <a:spcPts val="6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sz="2200" b="0" dirty="0"/>
              <a:t>Rotacione o mundo por -θ(Y, </a:t>
            </a:r>
            <a:r>
              <a:rPr lang="pt-BR" altLang="pt-BR" sz="2200" b="0" dirty="0">
                <a:solidFill>
                  <a:srgbClr val="FFFF99"/>
                </a:solidFill>
              </a:rPr>
              <a:t>v</a:t>
            </a:r>
            <a:r>
              <a:rPr lang="pt-BR" altLang="pt-BR" sz="2200" b="0" baseline="-33000" dirty="0">
                <a:solidFill>
                  <a:srgbClr val="FFFF99"/>
                </a:solidFill>
              </a:rPr>
              <a:t>up</a:t>
            </a:r>
            <a:r>
              <a:rPr lang="pt-BR" altLang="pt-BR" sz="2200" b="0" dirty="0"/>
              <a:t>).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dirty="0">
                <a:solidFill>
                  <a:srgbClr val="FFFF00"/>
                </a:solidFill>
              </a:rPr>
              <a:t>4. Normalize o conteúdo da window, realizando um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dirty="0">
                <a:solidFill>
                  <a:srgbClr val="FFFF00"/>
                </a:solidFill>
              </a:rPr>
              <a:t>escalonamento do mundo;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r>
              <a:rPr lang="pt-BR" altLang="pt-BR" sz="2200" dirty="0">
                <a:solidFill>
                  <a:srgbClr val="FFFF00"/>
                </a:solidFill>
              </a:rPr>
              <a:t>5. Armazene as coordenadas SCN de cada objeto.</a:t>
            </a:r>
          </a:p>
          <a:p>
            <a:pPr lvl="1" algn="just">
              <a:spcBef>
                <a:spcPts val="6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sz="2200" dirty="0">
                <a:solidFill>
                  <a:srgbClr val="FFFF00"/>
                </a:solidFill>
              </a:rPr>
              <a:t>Você vai usar na transformada de viewport.</a:t>
            </a:r>
          </a:p>
          <a:p>
            <a:pPr algn="just">
              <a:spcBef>
                <a:spcPts val="600"/>
              </a:spcBef>
              <a:buClrTx/>
              <a:buFontTx/>
              <a:buNone/>
            </a:pPr>
            <a:endParaRPr lang="pt-BR" altLang="pt-BR" sz="2200" b="0" dirty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04800" y="12192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2900" indent="-334963" algn="just">
              <a:spcBef>
                <a:spcPts val="675"/>
              </a:spcBef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altLang="pt-BR" sz="2700" b="0">
                <a:solidFill>
                  <a:srgbClr val="FFFF99"/>
                </a:solidFill>
                <a:latin typeface="Tahoma" pitchFamily="32" charset="0"/>
              </a:rPr>
              <a:t>Algoritmo Gerar Descrição em SCN</a:t>
            </a:r>
          </a:p>
        </p:txBody>
      </p:sp>
    </p:spTree>
    <p:extLst>
      <p:ext uri="{BB962C8B-B14F-4D97-AF65-F5344CB8AC3E}">
        <p14:creationId xmlns:p14="http://schemas.microsoft.com/office/powerpoint/2010/main" val="258386102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234950" y="1371600"/>
            <a:ext cx="8634413" cy="592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28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Como eu navego no Mundo usando o </a:t>
            </a:r>
            <a:r>
              <a:rPr lang="pt-BR" sz="28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SCN?</a:t>
            </a:r>
            <a:endParaRPr lang="pt-BR" sz="2800" b="0" dirty="0">
              <a:solidFill>
                <a:srgbClr val="FFFFFF"/>
              </a:solidFill>
              <a:effectLst>
                <a:outerShdw blurRad="38100" dist="38100" dir="2700000" algn="tl">
                  <a:srgbClr val="808080"/>
                </a:outerShdw>
              </a:effectLst>
              <a:latin typeface="Tahoma" pitchFamily="32" charset="0"/>
              <a:ea typeface="+mn-ea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34963" y="2117725"/>
            <a:ext cx="8716962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 algn="just">
              <a:spcBef>
                <a:spcPts val="7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pt-BR" altLang="pt-BR" sz="2500" b="0" dirty="0"/>
              <a:t>O referencial do usuário que está sentado ao computador é o </a:t>
            </a:r>
            <a:r>
              <a:rPr lang="pt-BR" altLang="pt-BR" sz="2500" b="0" dirty="0" smtClean="0">
                <a:solidFill>
                  <a:srgbClr val="FFFC6F"/>
                </a:solidFill>
              </a:rPr>
              <a:t>SCN</a:t>
            </a:r>
            <a:r>
              <a:rPr lang="pt-BR" altLang="pt-BR" sz="2500" b="0" dirty="0" smtClean="0"/>
              <a:t>;</a:t>
            </a:r>
            <a:endParaRPr lang="pt-BR" altLang="pt-BR" sz="2500" b="0" dirty="0"/>
          </a:p>
          <a:p>
            <a:pPr lvl="1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pt-BR" altLang="pt-BR" sz="2200" b="0" dirty="0"/>
              <a:t>Calcule o deslocamento da window </a:t>
            </a:r>
            <a:r>
              <a:rPr lang="pt-BR" altLang="pt-BR" sz="2200" b="0" dirty="0" smtClean="0"/>
              <a:t>no SCN;</a:t>
            </a:r>
            <a:endParaRPr lang="pt-BR" altLang="pt-BR" sz="2200" b="0" dirty="0"/>
          </a:p>
          <a:p>
            <a:pPr lvl="2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pt-BR" altLang="pt-BR" sz="2200" b="0" dirty="0"/>
              <a:t>Ex.: “</a:t>
            </a:r>
            <a:r>
              <a:rPr lang="pt-BR" altLang="pt-BR" sz="2200" b="0" i="1" dirty="0"/>
              <a:t>seta para cima</a:t>
            </a:r>
            <a:r>
              <a:rPr lang="pt-BR" altLang="pt-BR" sz="2200" b="0" dirty="0"/>
              <a:t>” faz window mover 10 unidades na direção </a:t>
            </a:r>
            <a:r>
              <a:rPr lang="pt-BR" altLang="pt-BR" sz="2200" b="0" dirty="0">
                <a:solidFill>
                  <a:srgbClr val="FFFC6F"/>
                </a:solidFill>
              </a:rPr>
              <a:t>V</a:t>
            </a:r>
            <a:r>
              <a:rPr lang="pt-BR" altLang="pt-BR" sz="2200" b="0" baseline="-25000" dirty="0">
                <a:solidFill>
                  <a:srgbClr val="FFFC6F"/>
                </a:solidFill>
              </a:rPr>
              <a:t>up</a:t>
            </a:r>
            <a:r>
              <a:rPr lang="pt-BR" altLang="pt-BR" sz="2200" b="0" dirty="0"/>
              <a:t>.</a:t>
            </a:r>
          </a:p>
          <a:p>
            <a:pPr algn="just">
              <a:spcBef>
                <a:spcPts val="7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pt-BR" altLang="pt-BR" sz="2500" b="0" dirty="0"/>
              <a:t>Mova a Window em termos de </a:t>
            </a:r>
            <a:r>
              <a:rPr lang="pt-BR" altLang="pt-BR" sz="2500" b="0" dirty="0" smtClean="0">
                <a:solidFill>
                  <a:srgbClr val="FFFC6F"/>
                </a:solidFill>
              </a:rPr>
              <a:t>WC </a:t>
            </a:r>
            <a:r>
              <a:rPr lang="pt-BR" altLang="pt-BR" sz="2000" b="0" i="1" dirty="0" smtClean="0">
                <a:solidFill>
                  <a:srgbClr val="FFFC6F"/>
                </a:solidFill>
              </a:rPr>
              <a:t>(World Coordinates)</a:t>
            </a:r>
            <a:r>
              <a:rPr lang="pt-BR" altLang="pt-BR" sz="2500" b="0" dirty="0" smtClean="0"/>
              <a:t>;</a:t>
            </a:r>
            <a:endParaRPr lang="pt-BR" altLang="pt-BR" sz="2500" b="0" dirty="0"/>
          </a:p>
          <a:p>
            <a:pPr lvl="1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pt-BR" altLang="pt-BR" sz="2200" b="0" dirty="0"/>
              <a:t>Transforme movimento resultante para WC;</a:t>
            </a:r>
          </a:p>
          <a:p>
            <a:pPr lvl="1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pt-BR" altLang="pt-BR" sz="2200" b="0" dirty="0"/>
              <a:t>Mude a posição ou orientação da window no WC.</a:t>
            </a:r>
          </a:p>
          <a:p>
            <a:pPr algn="just">
              <a:spcBef>
                <a:spcPts val="675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pt-BR" altLang="pt-BR" sz="2500" b="0" dirty="0"/>
              <a:t>Aplique o algoritmo </a:t>
            </a:r>
            <a:r>
              <a:rPr lang="en-US" altLang="pt-BR" sz="2500" b="0" dirty="0" err="1">
                <a:solidFill>
                  <a:srgbClr val="FFFF99"/>
                </a:solidFill>
              </a:rPr>
              <a:t>Gerar</a:t>
            </a:r>
            <a:r>
              <a:rPr lang="en-US" altLang="pt-BR" sz="2500" b="0" dirty="0">
                <a:solidFill>
                  <a:srgbClr val="FFFF99"/>
                </a:solidFill>
              </a:rPr>
              <a:t> </a:t>
            </a:r>
            <a:r>
              <a:rPr lang="en-US" altLang="pt-BR" sz="2500" b="0" dirty="0" err="1">
                <a:solidFill>
                  <a:srgbClr val="FFFF99"/>
                </a:solidFill>
              </a:rPr>
              <a:t>Descrição</a:t>
            </a:r>
            <a:r>
              <a:rPr lang="en-US" altLang="pt-BR" sz="2500" b="0" dirty="0">
                <a:solidFill>
                  <a:srgbClr val="FFFF99"/>
                </a:solidFill>
              </a:rPr>
              <a:t> </a:t>
            </a:r>
            <a:r>
              <a:rPr lang="en-US" altLang="pt-BR" sz="2500" b="0" dirty="0" err="1">
                <a:solidFill>
                  <a:srgbClr val="FFFF99"/>
                </a:solidFill>
              </a:rPr>
              <a:t>em</a:t>
            </a:r>
            <a:r>
              <a:rPr lang="en-US" altLang="pt-BR" sz="2500" b="0" dirty="0">
                <a:solidFill>
                  <a:srgbClr val="FFFF99"/>
                </a:solidFill>
              </a:rPr>
              <a:t> </a:t>
            </a:r>
            <a:r>
              <a:rPr lang="en-US" altLang="pt-BR" sz="2500" b="0" dirty="0" smtClean="0">
                <a:solidFill>
                  <a:srgbClr val="FFFF99"/>
                </a:solidFill>
              </a:rPr>
              <a:t>SCN</a:t>
            </a:r>
            <a:r>
              <a:rPr lang="en-US" altLang="pt-BR" sz="2700" b="0" dirty="0" smtClean="0"/>
              <a:t>.</a:t>
            </a:r>
            <a:endParaRPr lang="en-US" altLang="pt-BR" sz="2700" b="0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234950" y="1182688"/>
            <a:ext cx="8599488" cy="592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28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Deslocamento Linear</a:t>
            </a:r>
          </a:p>
        </p:txBody>
      </p:sp>
      <p:sp>
        <p:nvSpPr>
          <p:cNvPr id="38915" name="AutoShape 2"/>
          <p:cNvSpPr>
            <a:spLocks noChangeArrowheads="1"/>
          </p:cNvSpPr>
          <p:nvPr/>
        </p:nvSpPr>
        <p:spPr bwMode="auto">
          <a:xfrm>
            <a:off x="1590675" y="3582988"/>
            <a:ext cx="6265863" cy="2160587"/>
          </a:xfrm>
          <a:custGeom>
            <a:avLst/>
            <a:gdLst>
              <a:gd name="T0" fmla="*/ 2147483647 w 2688"/>
              <a:gd name="T1" fmla="*/ 2147483647 h 1056"/>
              <a:gd name="T2" fmla="*/ 0 w 2688"/>
              <a:gd name="T3" fmla="*/ 2147483647 h 1056"/>
              <a:gd name="T4" fmla="*/ 2147483647 w 2688"/>
              <a:gd name="T5" fmla="*/ 2147483647 h 1056"/>
              <a:gd name="T6" fmla="*/ 2147483647 w 2688"/>
              <a:gd name="T7" fmla="*/ 2147483647 h 1056"/>
              <a:gd name="T8" fmla="*/ 2147483647 w 2688"/>
              <a:gd name="T9" fmla="*/ 2147483647 h 1056"/>
              <a:gd name="T10" fmla="*/ 2147483647 w 2688"/>
              <a:gd name="T11" fmla="*/ 2147483647 h 1056"/>
              <a:gd name="T12" fmla="*/ 2147483647 w 2688"/>
              <a:gd name="T13" fmla="*/ 0 h 1056"/>
              <a:gd name="T14" fmla="*/ 2147483647 w 2688"/>
              <a:gd name="T15" fmla="*/ 2147483647 h 10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88"/>
              <a:gd name="T25" fmla="*/ 0 h 1056"/>
              <a:gd name="T26" fmla="*/ 2688 w 2688"/>
              <a:gd name="T27" fmla="*/ 1056 h 10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88" h="1056">
                <a:moveTo>
                  <a:pt x="2688" y="1056"/>
                </a:moveTo>
                <a:lnTo>
                  <a:pt x="0" y="1056"/>
                </a:lnTo>
                <a:lnTo>
                  <a:pt x="1248" y="432"/>
                </a:lnTo>
                <a:lnTo>
                  <a:pt x="1392" y="624"/>
                </a:lnTo>
                <a:lnTo>
                  <a:pt x="1536" y="192"/>
                </a:lnTo>
                <a:lnTo>
                  <a:pt x="1728" y="384"/>
                </a:lnTo>
                <a:lnTo>
                  <a:pt x="2016" y="0"/>
                </a:lnTo>
                <a:lnTo>
                  <a:pt x="2688" y="1056"/>
                </a:lnTo>
                <a:close/>
              </a:path>
            </a:pathLst>
          </a:custGeom>
          <a:solidFill>
            <a:srgbClr val="00CCCC"/>
          </a:solidFill>
          <a:ln w="2844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 rot="-1620000">
            <a:off x="4010025" y="3387725"/>
            <a:ext cx="2908300" cy="1766888"/>
          </a:xfrm>
          <a:prstGeom prst="rect">
            <a:avLst/>
          </a:prstGeom>
          <a:noFill/>
          <a:ln w="1908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2820988" y="2012950"/>
            <a:ext cx="1587" cy="4418013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2486025" y="6135688"/>
            <a:ext cx="5594350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108200" y="1997075"/>
            <a:ext cx="617538" cy="44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</a:t>
            </a:r>
            <a:r>
              <a:rPr lang="en-US" b="0" baseline="-25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WC</a:t>
            </a:r>
          </a:p>
        </p:txBody>
      </p:sp>
      <p:sp>
        <p:nvSpPr>
          <p:cNvPr id="38920" name="Oval 7"/>
          <p:cNvSpPr>
            <a:spLocks noChangeArrowheads="1"/>
          </p:cNvSpPr>
          <p:nvPr/>
        </p:nvSpPr>
        <p:spPr bwMode="auto">
          <a:xfrm>
            <a:off x="5322888" y="4244975"/>
            <a:ext cx="84137" cy="88900"/>
          </a:xfrm>
          <a:prstGeom prst="ellipse">
            <a:avLst/>
          </a:prstGeom>
          <a:solidFill>
            <a:srgbClr val="FF0033"/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924425" y="3717925"/>
            <a:ext cx="1581150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(Wc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</a:t>
            </a: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, Wc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</a:t>
            </a: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)</a:t>
            </a: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 rot="-1560000">
            <a:off x="3933825" y="2849563"/>
            <a:ext cx="19335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 b="0"/>
              <a:t>10 unidades</a:t>
            </a: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H="1" flipV="1">
            <a:off x="4876800" y="3371850"/>
            <a:ext cx="474663" cy="906463"/>
          </a:xfrm>
          <a:prstGeom prst="line">
            <a:avLst/>
          </a:prstGeom>
          <a:noFill/>
          <a:ln w="38160">
            <a:solidFill>
              <a:srgbClr val="FFFC6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AutoShape 11"/>
          <p:cNvSpPr>
            <a:spLocks noChangeArrowheads="1"/>
          </p:cNvSpPr>
          <p:nvPr/>
        </p:nvSpPr>
        <p:spPr bwMode="auto">
          <a:xfrm rot="5400000">
            <a:off x="7881144" y="1948656"/>
            <a:ext cx="869950" cy="884238"/>
          </a:xfrm>
          <a:prstGeom prst="actionButtonBackPrevious">
            <a:avLst/>
          </a:prstGeom>
          <a:solidFill>
            <a:srgbClr val="969696"/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8129588" y="5945188"/>
            <a:ext cx="615950" cy="44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</a:t>
            </a:r>
            <a:r>
              <a:rPr lang="en-US" b="0" baseline="-25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WC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234950" y="1182688"/>
            <a:ext cx="8599488" cy="592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28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Deslocamento Linear</a:t>
            </a:r>
          </a:p>
        </p:txBody>
      </p:sp>
      <p:sp>
        <p:nvSpPr>
          <p:cNvPr id="39939" name="AutoShape 2"/>
          <p:cNvSpPr>
            <a:spLocks noChangeArrowheads="1"/>
          </p:cNvSpPr>
          <p:nvPr/>
        </p:nvSpPr>
        <p:spPr bwMode="auto">
          <a:xfrm>
            <a:off x="1590675" y="3582988"/>
            <a:ext cx="6265863" cy="2160587"/>
          </a:xfrm>
          <a:custGeom>
            <a:avLst/>
            <a:gdLst>
              <a:gd name="T0" fmla="*/ 2147483647 w 2688"/>
              <a:gd name="T1" fmla="*/ 2147483647 h 1056"/>
              <a:gd name="T2" fmla="*/ 0 w 2688"/>
              <a:gd name="T3" fmla="*/ 2147483647 h 1056"/>
              <a:gd name="T4" fmla="*/ 2147483647 w 2688"/>
              <a:gd name="T5" fmla="*/ 2147483647 h 1056"/>
              <a:gd name="T6" fmla="*/ 2147483647 w 2688"/>
              <a:gd name="T7" fmla="*/ 2147483647 h 1056"/>
              <a:gd name="T8" fmla="*/ 2147483647 w 2688"/>
              <a:gd name="T9" fmla="*/ 2147483647 h 1056"/>
              <a:gd name="T10" fmla="*/ 2147483647 w 2688"/>
              <a:gd name="T11" fmla="*/ 2147483647 h 1056"/>
              <a:gd name="T12" fmla="*/ 2147483647 w 2688"/>
              <a:gd name="T13" fmla="*/ 0 h 1056"/>
              <a:gd name="T14" fmla="*/ 2147483647 w 2688"/>
              <a:gd name="T15" fmla="*/ 2147483647 h 10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88"/>
              <a:gd name="T25" fmla="*/ 0 h 1056"/>
              <a:gd name="T26" fmla="*/ 2688 w 2688"/>
              <a:gd name="T27" fmla="*/ 1056 h 10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88" h="1056">
                <a:moveTo>
                  <a:pt x="2688" y="1056"/>
                </a:moveTo>
                <a:lnTo>
                  <a:pt x="0" y="1056"/>
                </a:lnTo>
                <a:lnTo>
                  <a:pt x="1248" y="432"/>
                </a:lnTo>
                <a:lnTo>
                  <a:pt x="1392" y="624"/>
                </a:lnTo>
                <a:lnTo>
                  <a:pt x="1536" y="192"/>
                </a:lnTo>
                <a:lnTo>
                  <a:pt x="1728" y="384"/>
                </a:lnTo>
                <a:lnTo>
                  <a:pt x="2016" y="0"/>
                </a:lnTo>
                <a:lnTo>
                  <a:pt x="2688" y="1056"/>
                </a:lnTo>
                <a:close/>
              </a:path>
            </a:pathLst>
          </a:custGeom>
          <a:solidFill>
            <a:srgbClr val="00CCCC"/>
          </a:solidFill>
          <a:ln w="2844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Line 3"/>
          <p:cNvSpPr>
            <a:spLocks noChangeShapeType="1"/>
          </p:cNvSpPr>
          <p:nvPr/>
        </p:nvSpPr>
        <p:spPr bwMode="auto">
          <a:xfrm>
            <a:off x="2820988" y="2012950"/>
            <a:ext cx="1587" cy="4418013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2486025" y="6135688"/>
            <a:ext cx="5594350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108200" y="1997075"/>
            <a:ext cx="617538" cy="44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</a:t>
            </a:r>
            <a:r>
              <a:rPr lang="en-US" b="0" baseline="-25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WC</a:t>
            </a:r>
          </a:p>
        </p:txBody>
      </p:sp>
      <p:sp>
        <p:nvSpPr>
          <p:cNvPr id="39943" name="Oval 6"/>
          <p:cNvSpPr>
            <a:spLocks noChangeArrowheads="1"/>
          </p:cNvSpPr>
          <p:nvPr/>
        </p:nvSpPr>
        <p:spPr bwMode="auto">
          <a:xfrm>
            <a:off x="5322888" y="4244975"/>
            <a:ext cx="84137" cy="88900"/>
          </a:xfrm>
          <a:prstGeom prst="ellipse">
            <a:avLst/>
          </a:prstGeom>
          <a:solidFill>
            <a:srgbClr val="FF0033"/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4981575" y="2852738"/>
            <a:ext cx="1581150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(Wc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</a:t>
            </a: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, Wc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</a:t>
            </a: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)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 rot="-1560000">
            <a:off x="5545138" y="20669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39946" name="AutoShape 9"/>
          <p:cNvSpPr>
            <a:spLocks noChangeArrowheads="1"/>
          </p:cNvSpPr>
          <p:nvPr/>
        </p:nvSpPr>
        <p:spPr bwMode="auto">
          <a:xfrm rot="5400000">
            <a:off x="7874001" y="1947862"/>
            <a:ext cx="882650" cy="898525"/>
          </a:xfrm>
          <a:prstGeom prst="actionButtonBackPrevious">
            <a:avLst/>
          </a:prstGeom>
          <a:solidFill>
            <a:srgbClr val="969696"/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8129588" y="5945188"/>
            <a:ext cx="615950" cy="44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</a:t>
            </a:r>
            <a:r>
              <a:rPr lang="en-US" b="0" baseline="-25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WC</a:t>
            </a: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 rot="-1620000">
            <a:off x="3527425" y="2428875"/>
            <a:ext cx="2908300" cy="1766888"/>
          </a:xfrm>
          <a:prstGeom prst="rect">
            <a:avLst/>
          </a:prstGeom>
          <a:noFill/>
          <a:ln w="1908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 flipV="1">
            <a:off x="4876800" y="3371850"/>
            <a:ext cx="474663" cy="906463"/>
          </a:xfrm>
          <a:prstGeom prst="line">
            <a:avLst/>
          </a:prstGeom>
          <a:noFill/>
          <a:ln w="38160">
            <a:solidFill>
              <a:srgbClr val="FFFC6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Oval 13"/>
          <p:cNvSpPr>
            <a:spLocks noChangeArrowheads="1"/>
          </p:cNvSpPr>
          <p:nvPr/>
        </p:nvSpPr>
        <p:spPr bwMode="auto">
          <a:xfrm>
            <a:off x="4854575" y="3343275"/>
            <a:ext cx="84138" cy="88900"/>
          </a:xfrm>
          <a:prstGeom prst="ellipse">
            <a:avLst/>
          </a:prstGeom>
          <a:solidFill>
            <a:srgbClr val="FF0033"/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4397375" y="3624263"/>
            <a:ext cx="51435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C6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V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234950" y="1182688"/>
            <a:ext cx="8599488" cy="592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28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Rotação</a:t>
            </a:r>
          </a:p>
        </p:txBody>
      </p:sp>
      <p:sp>
        <p:nvSpPr>
          <p:cNvPr id="41987" name="AutoShape 2"/>
          <p:cNvSpPr>
            <a:spLocks noChangeArrowheads="1"/>
          </p:cNvSpPr>
          <p:nvPr/>
        </p:nvSpPr>
        <p:spPr bwMode="auto">
          <a:xfrm>
            <a:off x="1590675" y="3582988"/>
            <a:ext cx="6265863" cy="2160587"/>
          </a:xfrm>
          <a:custGeom>
            <a:avLst/>
            <a:gdLst>
              <a:gd name="T0" fmla="*/ 2147483647 w 2688"/>
              <a:gd name="T1" fmla="*/ 2147483647 h 1056"/>
              <a:gd name="T2" fmla="*/ 0 w 2688"/>
              <a:gd name="T3" fmla="*/ 2147483647 h 1056"/>
              <a:gd name="T4" fmla="*/ 2147483647 w 2688"/>
              <a:gd name="T5" fmla="*/ 2147483647 h 1056"/>
              <a:gd name="T6" fmla="*/ 2147483647 w 2688"/>
              <a:gd name="T7" fmla="*/ 2147483647 h 1056"/>
              <a:gd name="T8" fmla="*/ 2147483647 w 2688"/>
              <a:gd name="T9" fmla="*/ 2147483647 h 1056"/>
              <a:gd name="T10" fmla="*/ 2147483647 w 2688"/>
              <a:gd name="T11" fmla="*/ 2147483647 h 1056"/>
              <a:gd name="T12" fmla="*/ 2147483647 w 2688"/>
              <a:gd name="T13" fmla="*/ 0 h 1056"/>
              <a:gd name="T14" fmla="*/ 2147483647 w 2688"/>
              <a:gd name="T15" fmla="*/ 2147483647 h 10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88"/>
              <a:gd name="T25" fmla="*/ 0 h 1056"/>
              <a:gd name="T26" fmla="*/ 2688 w 2688"/>
              <a:gd name="T27" fmla="*/ 1056 h 10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88" h="1056">
                <a:moveTo>
                  <a:pt x="2688" y="1056"/>
                </a:moveTo>
                <a:lnTo>
                  <a:pt x="0" y="1056"/>
                </a:lnTo>
                <a:lnTo>
                  <a:pt x="1248" y="432"/>
                </a:lnTo>
                <a:lnTo>
                  <a:pt x="1392" y="624"/>
                </a:lnTo>
                <a:lnTo>
                  <a:pt x="1536" y="192"/>
                </a:lnTo>
                <a:lnTo>
                  <a:pt x="1728" y="384"/>
                </a:lnTo>
                <a:lnTo>
                  <a:pt x="2016" y="0"/>
                </a:lnTo>
                <a:lnTo>
                  <a:pt x="2688" y="1056"/>
                </a:lnTo>
                <a:close/>
              </a:path>
            </a:pathLst>
          </a:custGeom>
          <a:solidFill>
            <a:srgbClr val="00CCCC"/>
          </a:solidFill>
          <a:ln w="2844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Line 3"/>
          <p:cNvSpPr>
            <a:spLocks noChangeShapeType="1"/>
          </p:cNvSpPr>
          <p:nvPr/>
        </p:nvSpPr>
        <p:spPr bwMode="auto">
          <a:xfrm>
            <a:off x="2820988" y="2012950"/>
            <a:ext cx="1587" cy="4418013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>
            <a:off x="2486025" y="6135688"/>
            <a:ext cx="5594350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108200" y="1997075"/>
            <a:ext cx="617538" cy="44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</a:t>
            </a:r>
            <a:r>
              <a:rPr lang="en-US" b="0" baseline="-25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WC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981575" y="2852738"/>
            <a:ext cx="1581150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(Wc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</a:t>
            </a: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, Wc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</a:t>
            </a: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)</a:t>
            </a:r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 rot="-1560000">
            <a:off x="5545138" y="20669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8129588" y="5945188"/>
            <a:ext cx="615950" cy="44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</a:t>
            </a:r>
            <a:r>
              <a:rPr lang="en-US" b="0" baseline="-25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WC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 rot="-1620000">
            <a:off x="3527425" y="2428875"/>
            <a:ext cx="2908300" cy="1766888"/>
          </a:xfrm>
          <a:prstGeom prst="rect">
            <a:avLst/>
          </a:prstGeom>
          <a:noFill/>
          <a:ln w="1908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 flipH="1" flipV="1">
            <a:off x="3284538" y="3152775"/>
            <a:ext cx="808037" cy="1600200"/>
          </a:xfrm>
          <a:prstGeom prst="line">
            <a:avLst/>
          </a:prstGeom>
          <a:noFill/>
          <a:ln w="38160">
            <a:solidFill>
              <a:srgbClr val="FFFC6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Oval 11"/>
          <p:cNvSpPr>
            <a:spLocks noChangeArrowheads="1"/>
          </p:cNvSpPr>
          <p:nvPr/>
        </p:nvSpPr>
        <p:spPr bwMode="auto">
          <a:xfrm>
            <a:off x="4854575" y="3343275"/>
            <a:ext cx="84138" cy="88900"/>
          </a:xfrm>
          <a:prstGeom prst="ellipse">
            <a:avLst/>
          </a:prstGeom>
          <a:solidFill>
            <a:srgbClr val="FF0033"/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45013" y="3025775"/>
            <a:ext cx="712787" cy="603250"/>
            <a:chOff x="2863" y="1906"/>
            <a:chExt cx="449" cy="380"/>
          </a:xfrm>
        </p:grpSpPr>
        <p:sp>
          <p:nvSpPr>
            <p:cNvPr id="41999" name="Oval 13"/>
            <p:cNvSpPr>
              <a:spLocks noChangeArrowheads="1"/>
            </p:cNvSpPr>
            <p:nvPr/>
          </p:nvSpPr>
          <p:spPr bwMode="auto">
            <a:xfrm>
              <a:off x="3057" y="2110"/>
              <a:ext cx="48" cy="44"/>
            </a:xfrm>
            <a:prstGeom prst="ellipse">
              <a:avLst/>
            </a:prstGeom>
            <a:solidFill>
              <a:srgbClr val="FF0033"/>
            </a:solidFill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42000" name="AutoShape 14"/>
            <p:cNvSpPr>
              <a:spLocks noChangeArrowheads="1"/>
            </p:cNvSpPr>
            <p:nvPr/>
          </p:nvSpPr>
          <p:spPr bwMode="auto">
            <a:xfrm flipH="1">
              <a:off x="2863" y="1906"/>
              <a:ext cx="449" cy="3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5 w 21600"/>
                <a:gd name="T19" fmla="*/ 3126 h 21600"/>
                <a:gd name="T20" fmla="*/ 18425 w 21600"/>
                <a:gd name="T21" fmla="*/ 18474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0033"/>
            </a:solidFill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8" name="AutoShape 15"/>
          <p:cNvSpPr>
            <a:spLocks noChangeArrowheads="1"/>
          </p:cNvSpPr>
          <p:nvPr/>
        </p:nvSpPr>
        <p:spPr bwMode="auto">
          <a:xfrm flipH="1" flipV="1">
            <a:off x="7632700" y="1831975"/>
            <a:ext cx="996950" cy="865188"/>
          </a:xfrm>
          <a:prstGeom prst="actionButtonReturn">
            <a:avLst/>
          </a:prstGeom>
          <a:solidFill>
            <a:srgbClr val="969696"/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234950" y="1182688"/>
            <a:ext cx="8599488" cy="592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2800" b="0">
                <a:solidFill>
                  <a:srgbClr val="FFFF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Capítulo 4: Objetivos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73050" y="2057400"/>
            <a:ext cx="87169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 marL="342900" algn="just">
              <a:spcBef>
                <a:spcPts val="700"/>
              </a:spcBef>
              <a:buClrTx/>
              <a:buSzPct val="45000"/>
              <a:buFontTx/>
              <a:buNone/>
            </a:pPr>
            <a:r>
              <a:rPr lang="pt-BR" altLang="pt-BR" b="0" dirty="0"/>
              <a:t>Aprenderemos:</a:t>
            </a:r>
          </a:p>
          <a:p>
            <a:pPr marL="342900" algn="just">
              <a:spcBef>
                <a:spcPts val="7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b="0" dirty="0"/>
              <a:t>Windows genéricos em 2D;</a:t>
            </a:r>
          </a:p>
          <a:p>
            <a:pPr marL="342900" algn="l">
              <a:spcBef>
                <a:spcPts val="7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b="0" dirty="0"/>
              <a:t>View Up Vector;</a:t>
            </a:r>
          </a:p>
          <a:p>
            <a:pPr marL="342900" algn="l">
              <a:spcBef>
                <a:spcPts val="7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b="0" dirty="0"/>
              <a:t>Sistema de </a:t>
            </a:r>
            <a:r>
              <a:rPr lang="pt-BR" altLang="pt-BR" b="0" dirty="0" smtClean="0"/>
              <a:t>Coordenadas Normalizado;</a:t>
            </a:r>
            <a:endParaRPr lang="pt-BR" altLang="pt-BR" b="0" dirty="0"/>
          </a:p>
          <a:p>
            <a:pPr marL="342900" algn="l">
              <a:spcBef>
                <a:spcPts val="700"/>
              </a:spcBef>
              <a:buClr>
                <a:srgbClr val="FFFF99"/>
              </a:buClr>
              <a:buSzPct val="45000"/>
              <a:buFont typeface="Wingdings" charset="2"/>
              <a:buChar char=""/>
            </a:pPr>
            <a:r>
              <a:rPr lang="pt-BR" altLang="pt-BR" b="0" dirty="0"/>
              <a:t>Métodos de </a:t>
            </a:r>
            <a:r>
              <a:rPr lang="pt-BR" altLang="pt-BR" b="0" i="1" dirty="0" smtClean="0"/>
              <a:t>Clipping</a:t>
            </a:r>
            <a:r>
              <a:rPr lang="pt-BR" altLang="pt-BR" b="0" dirty="0" smtClean="0"/>
              <a:t> (recorte).</a:t>
            </a:r>
            <a:endParaRPr lang="pt-BR" altLang="pt-BR" b="0" dirty="0"/>
          </a:p>
        </p:txBody>
      </p:sp>
    </p:spTree>
    <p:extLst>
      <p:ext uri="{BB962C8B-B14F-4D97-AF65-F5344CB8AC3E}">
        <p14:creationId xmlns:p14="http://schemas.microsoft.com/office/powerpoint/2010/main" val="175931903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234950" y="1182688"/>
            <a:ext cx="8599488" cy="592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28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Rotação</a:t>
            </a:r>
          </a:p>
        </p:txBody>
      </p:sp>
      <p:sp>
        <p:nvSpPr>
          <p:cNvPr id="43011" name="AutoShape 2"/>
          <p:cNvSpPr>
            <a:spLocks noChangeArrowheads="1"/>
          </p:cNvSpPr>
          <p:nvPr/>
        </p:nvSpPr>
        <p:spPr bwMode="auto">
          <a:xfrm>
            <a:off x="1590675" y="3582988"/>
            <a:ext cx="6265863" cy="2160587"/>
          </a:xfrm>
          <a:custGeom>
            <a:avLst/>
            <a:gdLst>
              <a:gd name="T0" fmla="*/ 2147483647 w 2688"/>
              <a:gd name="T1" fmla="*/ 2147483647 h 1056"/>
              <a:gd name="T2" fmla="*/ 0 w 2688"/>
              <a:gd name="T3" fmla="*/ 2147483647 h 1056"/>
              <a:gd name="T4" fmla="*/ 2147483647 w 2688"/>
              <a:gd name="T5" fmla="*/ 2147483647 h 1056"/>
              <a:gd name="T6" fmla="*/ 2147483647 w 2688"/>
              <a:gd name="T7" fmla="*/ 2147483647 h 1056"/>
              <a:gd name="T8" fmla="*/ 2147483647 w 2688"/>
              <a:gd name="T9" fmla="*/ 2147483647 h 1056"/>
              <a:gd name="T10" fmla="*/ 2147483647 w 2688"/>
              <a:gd name="T11" fmla="*/ 2147483647 h 1056"/>
              <a:gd name="T12" fmla="*/ 2147483647 w 2688"/>
              <a:gd name="T13" fmla="*/ 0 h 1056"/>
              <a:gd name="T14" fmla="*/ 2147483647 w 2688"/>
              <a:gd name="T15" fmla="*/ 2147483647 h 10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88"/>
              <a:gd name="T25" fmla="*/ 0 h 1056"/>
              <a:gd name="T26" fmla="*/ 2688 w 2688"/>
              <a:gd name="T27" fmla="*/ 1056 h 10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88" h="1056">
                <a:moveTo>
                  <a:pt x="2688" y="1056"/>
                </a:moveTo>
                <a:lnTo>
                  <a:pt x="0" y="1056"/>
                </a:lnTo>
                <a:lnTo>
                  <a:pt x="1248" y="432"/>
                </a:lnTo>
                <a:lnTo>
                  <a:pt x="1392" y="624"/>
                </a:lnTo>
                <a:lnTo>
                  <a:pt x="1536" y="192"/>
                </a:lnTo>
                <a:lnTo>
                  <a:pt x="1728" y="384"/>
                </a:lnTo>
                <a:lnTo>
                  <a:pt x="2016" y="0"/>
                </a:lnTo>
                <a:lnTo>
                  <a:pt x="2688" y="1056"/>
                </a:lnTo>
                <a:close/>
              </a:path>
            </a:pathLst>
          </a:custGeom>
          <a:solidFill>
            <a:srgbClr val="00CCCC"/>
          </a:solidFill>
          <a:ln w="2844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Line 3"/>
          <p:cNvSpPr>
            <a:spLocks noChangeShapeType="1"/>
          </p:cNvSpPr>
          <p:nvPr/>
        </p:nvSpPr>
        <p:spPr bwMode="auto">
          <a:xfrm>
            <a:off x="2820988" y="2012950"/>
            <a:ext cx="1587" cy="4418013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2486025" y="6135688"/>
            <a:ext cx="5594350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108200" y="1997075"/>
            <a:ext cx="617538" cy="44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</a:t>
            </a:r>
            <a:r>
              <a:rPr lang="en-US" b="0" baseline="-25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WC</a:t>
            </a: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 rot="-1560000">
            <a:off x="5545138" y="20669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8129588" y="5945188"/>
            <a:ext cx="615950" cy="44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</a:t>
            </a:r>
            <a:r>
              <a:rPr lang="en-US" b="0" baseline="-25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WC</a:t>
            </a:r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 rot="-6120000">
            <a:off x="3452019" y="2436019"/>
            <a:ext cx="2908300" cy="1766888"/>
          </a:xfrm>
          <a:prstGeom prst="rect">
            <a:avLst/>
          </a:prstGeom>
          <a:noFill/>
          <a:ln w="1908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43018" name="Oval 9"/>
          <p:cNvSpPr>
            <a:spLocks noChangeArrowheads="1"/>
          </p:cNvSpPr>
          <p:nvPr/>
        </p:nvSpPr>
        <p:spPr bwMode="auto">
          <a:xfrm>
            <a:off x="4854575" y="3343275"/>
            <a:ext cx="84138" cy="88900"/>
          </a:xfrm>
          <a:prstGeom prst="ellipse">
            <a:avLst/>
          </a:prstGeom>
          <a:solidFill>
            <a:srgbClr val="FF0033"/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 flipH="1">
            <a:off x="4395788" y="4540250"/>
            <a:ext cx="1685925" cy="379413"/>
          </a:xfrm>
          <a:prstGeom prst="line">
            <a:avLst/>
          </a:prstGeom>
          <a:noFill/>
          <a:ln w="38160">
            <a:solidFill>
              <a:srgbClr val="FFFC6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AutoShape 11"/>
          <p:cNvSpPr>
            <a:spLocks noChangeArrowheads="1"/>
          </p:cNvSpPr>
          <p:nvPr/>
        </p:nvSpPr>
        <p:spPr bwMode="auto">
          <a:xfrm flipH="1" flipV="1">
            <a:off x="7632700" y="1831975"/>
            <a:ext cx="996950" cy="865188"/>
          </a:xfrm>
          <a:prstGeom prst="actionButtonReturn">
            <a:avLst/>
          </a:prstGeom>
          <a:solidFill>
            <a:srgbClr val="969696"/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34950" y="1182688"/>
            <a:ext cx="8599488" cy="592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28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Rotação</a:t>
            </a:r>
          </a:p>
        </p:txBody>
      </p:sp>
      <p:sp>
        <p:nvSpPr>
          <p:cNvPr id="44035" name="AutoShape 2"/>
          <p:cNvSpPr>
            <a:spLocks noChangeArrowheads="1"/>
          </p:cNvSpPr>
          <p:nvPr/>
        </p:nvSpPr>
        <p:spPr bwMode="auto">
          <a:xfrm flipH="1" flipV="1">
            <a:off x="7632700" y="1831975"/>
            <a:ext cx="996950" cy="865188"/>
          </a:xfrm>
          <a:prstGeom prst="actionButtonReturn">
            <a:avLst/>
          </a:prstGeom>
          <a:solidFill>
            <a:srgbClr val="969696"/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44036" name="AutoShape 3"/>
          <p:cNvSpPr>
            <a:spLocks noChangeArrowheads="1"/>
          </p:cNvSpPr>
          <p:nvPr/>
        </p:nvSpPr>
        <p:spPr bwMode="auto">
          <a:xfrm>
            <a:off x="2943225" y="2332038"/>
            <a:ext cx="3454400" cy="2986087"/>
          </a:xfrm>
          <a:prstGeom prst="roundRect">
            <a:avLst>
              <a:gd name="adj" fmla="val 16667"/>
            </a:avLst>
          </a:prstGeom>
          <a:solidFill>
            <a:srgbClr val="66E882">
              <a:alpha val="50195"/>
            </a:srgbClr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857375" y="2700338"/>
            <a:ext cx="790575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yv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min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814513" y="4213225"/>
            <a:ext cx="833437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yv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max</a:t>
            </a:r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>
            <a:off x="2784475" y="1920875"/>
            <a:ext cx="1588" cy="34290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>
            <a:off x="2555875" y="2200275"/>
            <a:ext cx="38100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3546475" y="2047875"/>
            <a:ext cx="1588" cy="3048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>
            <a:off x="5527675" y="2047875"/>
            <a:ext cx="1588" cy="3048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2632075" y="4435475"/>
            <a:ext cx="3048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1"/>
          <p:cNvSpPr>
            <a:spLocks noChangeShapeType="1"/>
          </p:cNvSpPr>
          <p:nvPr/>
        </p:nvSpPr>
        <p:spPr bwMode="auto">
          <a:xfrm>
            <a:off x="2632075" y="3063875"/>
            <a:ext cx="3048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3138488" y="2282825"/>
            <a:ext cx="820737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xv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min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5099050" y="2282825"/>
            <a:ext cx="8604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xv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max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3789363" y="2598738"/>
            <a:ext cx="1476375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Viewport</a:t>
            </a:r>
          </a:p>
        </p:txBody>
      </p:sp>
      <p:sp>
        <p:nvSpPr>
          <p:cNvPr id="44048" name="Rectangle 15"/>
          <p:cNvSpPr>
            <a:spLocks noChangeArrowheads="1"/>
          </p:cNvSpPr>
          <p:nvPr/>
        </p:nvSpPr>
        <p:spPr bwMode="auto">
          <a:xfrm>
            <a:off x="3662363" y="3074988"/>
            <a:ext cx="1981200" cy="1371600"/>
          </a:xfrm>
          <a:prstGeom prst="rect">
            <a:avLst/>
          </a:prstGeom>
          <a:noFill/>
          <a:ln w="1908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graphicFrame>
        <p:nvGraphicFramePr>
          <p:cNvPr id="44049" name="Object 16"/>
          <p:cNvGraphicFramePr>
            <a:graphicFrameLocks noChangeAspect="1"/>
          </p:cNvGraphicFramePr>
          <p:nvPr/>
        </p:nvGraphicFramePr>
        <p:xfrm>
          <a:off x="3671888" y="3089275"/>
          <a:ext cx="1971675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r:id="rId4" imgW="4104483" imgH="2490646" progId="">
                  <p:embed/>
                </p:oleObj>
              </mc:Choice>
              <mc:Fallback>
                <p:oleObj r:id="rId4" imgW="4104483" imgH="2490646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3089275"/>
                        <a:ext cx="1971675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93700" y="1085850"/>
            <a:ext cx="844073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 algn="l">
              <a:buClrTx/>
              <a:buFontTx/>
              <a:buNone/>
            </a:pPr>
            <a:r>
              <a:rPr lang="pt-BR" altLang="pt-BR" b="0">
                <a:solidFill>
                  <a:srgbClr val="FFFC6F"/>
                </a:solidFill>
              </a:rPr>
              <a:t>Como implementar a rotação da window durante a navegação ?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273050" y="2057400"/>
            <a:ext cx="87169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 algn="just">
              <a:spcBef>
                <a:spcPts val="7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pt-BR" altLang="pt-BR" b="0" dirty="0"/>
              <a:t>Considere a window como um objeto gráfico qualquer e aplique a rotação de objetos sobre um ponto arbitrário à window em </a:t>
            </a:r>
            <a:r>
              <a:rPr lang="pt-BR" altLang="pt-BR" b="0" dirty="0">
                <a:solidFill>
                  <a:srgbClr val="FFFC6F"/>
                </a:solidFill>
              </a:rPr>
              <a:t>WC</a:t>
            </a:r>
            <a:r>
              <a:rPr lang="pt-BR" altLang="pt-BR" b="0" dirty="0"/>
              <a:t>.</a:t>
            </a:r>
          </a:p>
          <a:p>
            <a:pPr algn="just">
              <a:spcBef>
                <a:spcPts val="675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pt-BR" altLang="pt-BR" b="0" dirty="0"/>
              <a:t>Recalcule as coordenadas do mundo em </a:t>
            </a:r>
            <a:r>
              <a:rPr lang="pt-BR" altLang="pt-BR" b="0" dirty="0" smtClean="0">
                <a:solidFill>
                  <a:srgbClr val="FFFC6F"/>
                </a:solidFill>
              </a:rPr>
              <a:t>SCN </a:t>
            </a:r>
            <a:r>
              <a:rPr lang="pt-BR" altLang="pt-BR" b="0" dirty="0" smtClean="0"/>
              <a:t>aplicando </a:t>
            </a:r>
            <a:r>
              <a:rPr lang="pt-BR" altLang="pt-BR" b="0" dirty="0"/>
              <a:t>o algoritmo </a:t>
            </a:r>
            <a:r>
              <a:rPr lang="en-US" altLang="pt-BR" sz="2700" b="0" dirty="0" err="1">
                <a:solidFill>
                  <a:srgbClr val="FFFF99"/>
                </a:solidFill>
              </a:rPr>
              <a:t>Gerar</a:t>
            </a:r>
            <a:r>
              <a:rPr lang="en-US" altLang="pt-BR" sz="2700" b="0" dirty="0">
                <a:solidFill>
                  <a:srgbClr val="FFFF99"/>
                </a:solidFill>
              </a:rPr>
              <a:t> </a:t>
            </a:r>
            <a:r>
              <a:rPr lang="en-US" altLang="pt-BR" sz="2700" b="0" dirty="0" err="1">
                <a:solidFill>
                  <a:srgbClr val="FFFF99"/>
                </a:solidFill>
              </a:rPr>
              <a:t>Descrição</a:t>
            </a:r>
            <a:r>
              <a:rPr lang="en-US" altLang="pt-BR" sz="2700" b="0" dirty="0">
                <a:solidFill>
                  <a:srgbClr val="FFFF99"/>
                </a:solidFill>
              </a:rPr>
              <a:t> </a:t>
            </a:r>
            <a:r>
              <a:rPr lang="en-US" altLang="pt-BR" sz="2700" b="0" dirty="0" err="1">
                <a:solidFill>
                  <a:srgbClr val="FFFF99"/>
                </a:solidFill>
              </a:rPr>
              <a:t>em</a:t>
            </a:r>
            <a:r>
              <a:rPr lang="en-US" altLang="pt-BR" sz="2700" b="0" dirty="0">
                <a:solidFill>
                  <a:srgbClr val="FFFF99"/>
                </a:solidFill>
              </a:rPr>
              <a:t> </a:t>
            </a:r>
            <a:r>
              <a:rPr lang="en-US" altLang="pt-BR" sz="2700" b="0" dirty="0" smtClean="0">
                <a:solidFill>
                  <a:srgbClr val="FFFF99"/>
                </a:solidFill>
              </a:rPr>
              <a:t>SCN</a:t>
            </a:r>
            <a:endParaRPr lang="en-US" altLang="pt-BR" sz="2700" b="0" dirty="0">
              <a:solidFill>
                <a:srgbClr val="FFFF99"/>
              </a:solidFill>
            </a:endParaRPr>
          </a:p>
          <a:p>
            <a:pPr lvl="1" algn="just">
              <a:spcBef>
                <a:spcPts val="575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pt-BR" altLang="pt-BR" sz="2300" b="0" dirty="0">
                <a:solidFill>
                  <a:srgbClr val="FFFF99"/>
                </a:solidFill>
              </a:rPr>
              <a:t>Observe que o mundo será girado na direção contrária àquela que você girou a window.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234950" y="1182688"/>
            <a:ext cx="8599488" cy="592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28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Trabalho: Clipping - parte #1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273050" y="1851025"/>
            <a:ext cx="8716963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 algn="just">
              <a:spcBef>
                <a:spcPts val="7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pt-BR" altLang="pt-BR" b="0" dirty="0"/>
              <a:t>Extenda seu sistema gráfico interativo para realizar navegação livre com a window</a:t>
            </a:r>
          </a:p>
          <a:p>
            <a:pPr lvl="1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pt-BR" altLang="pt-BR" b="0" dirty="0"/>
              <a:t>Extenda o seu display file para comportar as coordenadas dos objetos em </a:t>
            </a:r>
            <a:r>
              <a:rPr lang="pt-BR" altLang="pt-BR" b="0" dirty="0" smtClean="0"/>
              <a:t>SCN paralelamente </a:t>
            </a:r>
            <a:r>
              <a:rPr lang="pt-BR" altLang="pt-BR" b="0" dirty="0"/>
              <a:t>às coordenadas WC</a:t>
            </a:r>
          </a:p>
          <a:p>
            <a:pPr lvl="1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pt-BR" altLang="pt-BR" b="0" dirty="0"/>
              <a:t>Faça o mesmo com a window</a:t>
            </a:r>
          </a:p>
          <a:p>
            <a:pPr lvl="1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pt-BR" altLang="pt-BR" b="0" dirty="0"/>
              <a:t>Implemente os algoritmos descritos em 4.1</a:t>
            </a:r>
          </a:p>
          <a:p>
            <a:pPr lvl="1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pt-BR" altLang="pt-BR" b="0" dirty="0"/>
              <a:t>Inclua botões de navegação adicionais que permitam a rotação da window</a:t>
            </a:r>
          </a:p>
          <a:p>
            <a:pPr lvl="2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pt-BR" altLang="pt-BR" b="0" dirty="0"/>
              <a:t>Um clique no botão faz a window rodar para a direita ou esquerda de um ângulo fixo.</a:t>
            </a:r>
          </a:p>
        </p:txBody>
      </p:sp>
    </p:spTree>
    <p:extLst>
      <p:ext uri="{BB962C8B-B14F-4D97-AF65-F5344CB8AC3E}">
        <p14:creationId xmlns:p14="http://schemas.microsoft.com/office/powerpoint/2010/main" val="2614238363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234950" y="1182688"/>
            <a:ext cx="8599488" cy="592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28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Trabalho: </a:t>
            </a:r>
            <a:r>
              <a:rPr lang="pt-BR" sz="28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Clipping #1</a:t>
            </a:r>
            <a:endParaRPr lang="pt-BR" sz="2800" b="0" dirty="0">
              <a:solidFill>
                <a:srgbClr val="FFFFFF"/>
              </a:solidFill>
              <a:effectLst>
                <a:outerShdw blurRad="38100" dist="38100" dir="2700000" algn="tl">
                  <a:srgbClr val="808080"/>
                </a:outerShdw>
              </a:effectLst>
              <a:latin typeface="Tahoma" pitchFamily="32" charset="0"/>
              <a:ea typeface="+mn-ea"/>
            </a:endParaRPr>
          </a:p>
        </p:txBody>
      </p:sp>
      <p:sp>
        <p:nvSpPr>
          <p:cNvPr id="111619" name="Rectangle 2"/>
          <p:cNvSpPr>
            <a:spLocks noChangeArrowheads="1"/>
          </p:cNvSpPr>
          <p:nvPr/>
        </p:nvSpPr>
        <p:spPr bwMode="auto">
          <a:xfrm>
            <a:off x="592138" y="2162175"/>
            <a:ext cx="7891462" cy="4195763"/>
          </a:xfrm>
          <a:prstGeom prst="rect">
            <a:avLst/>
          </a:prstGeom>
          <a:solidFill>
            <a:srgbClr val="B2B2B2"/>
          </a:solidFill>
          <a:ln w="5724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11620" name="Rectangle 3"/>
          <p:cNvSpPr>
            <a:spLocks noChangeArrowheads="1"/>
          </p:cNvSpPr>
          <p:nvPr/>
        </p:nvSpPr>
        <p:spPr bwMode="auto">
          <a:xfrm>
            <a:off x="6757988" y="2162175"/>
            <a:ext cx="1712912" cy="4170363"/>
          </a:xfrm>
          <a:prstGeom prst="rect">
            <a:avLst/>
          </a:prstGeom>
          <a:solidFill>
            <a:srgbClr val="B2B2B2"/>
          </a:solidFill>
          <a:ln w="3816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11621" name="Rectangle 4"/>
          <p:cNvSpPr>
            <a:spLocks noChangeArrowheads="1"/>
          </p:cNvSpPr>
          <p:nvPr/>
        </p:nvSpPr>
        <p:spPr bwMode="auto">
          <a:xfrm>
            <a:off x="579438" y="1917700"/>
            <a:ext cx="7916862" cy="219075"/>
          </a:xfrm>
          <a:prstGeom prst="rect">
            <a:avLst/>
          </a:prstGeom>
          <a:gradFill rotWithShape="0">
            <a:gsLst>
              <a:gs pos="0">
                <a:srgbClr val="181876"/>
              </a:gs>
              <a:gs pos="100000">
                <a:srgbClr val="3333FF"/>
              </a:gs>
            </a:gsLst>
            <a:lin ang="0" scaled="1"/>
          </a:gradFill>
          <a:ln w="2844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11622" name="Rectangle 5"/>
          <p:cNvSpPr>
            <a:spLocks noChangeArrowheads="1"/>
          </p:cNvSpPr>
          <p:nvPr/>
        </p:nvSpPr>
        <p:spPr bwMode="auto">
          <a:xfrm>
            <a:off x="733425" y="2316163"/>
            <a:ext cx="5845175" cy="3875087"/>
          </a:xfrm>
          <a:prstGeom prst="rect">
            <a:avLst/>
          </a:prstGeom>
          <a:solidFill>
            <a:srgbClr val="000000"/>
          </a:solidFill>
          <a:ln w="2844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11623" name="Text Box 6"/>
          <p:cNvSpPr txBox="1">
            <a:spLocks noChangeArrowheads="1"/>
          </p:cNvSpPr>
          <p:nvPr/>
        </p:nvSpPr>
        <p:spPr bwMode="auto">
          <a:xfrm>
            <a:off x="682625" y="2312988"/>
            <a:ext cx="1409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1600" b="0"/>
              <a:t>Subcanvas</a:t>
            </a:r>
          </a:p>
        </p:txBody>
      </p:sp>
      <p:sp>
        <p:nvSpPr>
          <p:cNvPr id="111626" name="AutoShape 9"/>
          <p:cNvSpPr>
            <a:spLocks noChangeArrowheads="1"/>
          </p:cNvSpPr>
          <p:nvPr/>
        </p:nvSpPr>
        <p:spPr bwMode="auto">
          <a:xfrm flipH="1" flipV="1">
            <a:off x="6970713" y="3025775"/>
            <a:ext cx="592137" cy="561975"/>
          </a:xfrm>
          <a:prstGeom prst="actionButtonReturn">
            <a:avLst/>
          </a:prstGeom>
          <a:solidFill>
            <a:srgbClr val="969696"/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11627" name="AutoShape 10"/>
          <p:cNvSpPr>
            <a:spLocks noChangeArrowheads="1"/>
          </p:cNvSpPr>
          <p:nvPr/>
        </p:nvSpPr>
        <p:spPr bwMode="auto">
          <a:xfrm flipV="1">
            <a:off x="7689850" y="3033713"/>
            <a:ext cx="560388" cy="561975"/>
          </a:xfrm>
          <a:prstGeom prst="actionButtonReturn">
            <a:avLst/>
          </a:prstGeom>
          <a:solidFill>
            <a:srgbClr val="969696"/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12602765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35696" y="1556792"/>
            <a:ext cx="6048672" cy="3168352"/>
            <a:chOff x="1835696" y="1556792"/>
            <a:chExt cx="6048672" cy="3168352"/>
          </a:xfrm>
        </p:grpSpPr>
        <p:grpSp>
          <p:nvGrpSpPr>
            <p:cNvPr id="11" name="Group 10"/>
            <p:cNvGrpSpPr/>
            <p:nvPr/>
          </p:nvGrpSpPr>
          <p:grpSpPr>
            <a:xfrm>
              <a:off x="1835696" y="2204864"/>
              <a:ext cx="4176464" cy="2520280"/>
              <a:chOff x="1835696" y="2204864"/>
              <a:chExt cx="4176464" cy="2520280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1835696" y="2204864"/>
                <a:ext cx="4176464" cy="2520280"/>
              </a:xfrm>
              <a:prstGeom prst="rect">
                <a:avLst/>
              </a:prstGeom>
              <a:solidFill>
                <a:schemeClr val="accent3">
                  <a:lumMod val="75000"/>
                  <a:alpha val="82000"/>
                </a:schemeClr>
              </a:solidFill>
              <a:ln w="1905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pt-BR" sz="12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</a:rPr>
                  <a:t>Coordenadas de Mundo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" name="Cube 2"/>
              <p:cNvSpPr/>
              <p:nvPr/>
            </p:nvSpPr>
            <p:spPr bwMode="auto">
              <a:xfrm>
                <a:off x="2951820" y="2996952"/>
                <a:ext cx="648072" cy="612068"/>
              </a:xfrm>
              <a:prstGeom prst="cube">
                <a:avLst/>
              </a:prstGeom>
              <a:solidFill>
                <a:srgbClr val="00B8FF">
                  <a:alpha val="72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</a:endParaRPr>
              </a:p>
            </p:txBody>
          </p:sp>
        </p:grpSp>
        <p:sp>
          <p:nvSpPr>
            <p:cNvPr id="15" name="Rounded Rectangular Callout 14"/>
            <p:cNvSpPr/>
            <p:nvPr/>
          </p:nvSpPr>
          <p:spPr bwMode="auto">
            <a:xfrm>
              <a:off x="6012160" y="1556792"/>
              <a:ext cx="1872208" cy="360040"/>
            </a:xfrm>
            <a:prstGeom prst="wedgeRoundRectCallout">
              <a:avLst>
                <a:gd name="adj1" fmla="val -48306"/>
                <a:gd name="adj2" fmla="val 119568"/>
                <a:gd name="adj3" fmla="val 16667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Display File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07704" y="2069232"/>
            <a:ext cx="6768752" cy="3096344"/>
            <a:chOff x="1907704" y="2069232"/>
            <a:chExt cx="6768752" cy="3096344"/>
          </a:xfrm>
        </p:grpSpPr>
        <p:grpSp>
          <p:nvGrpSpPr>
            <p:cNvPr id="12" name="Group 11"/>
            <p:cNvGrpSpPr/>
            <p:nvPr/>
          </p:nvGrpSpPr>
          <p:grpSpPr>
            <a:xfrm>
              <a:off x="2483768" y="2645296"/>
              <a:ext cx="4176464" cy="2520280"/>
              <a:chOff x="1835696" y="2204864"/>
              <a:chExt cx="4176464" cy="252028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1835696" y="2204864"/>
                <a:ext cx="4176464" cy="2520280"/>
              </a:xfrm>
              <a:prstGeom prst="rect">
                <a:avLst/>
              </a:prstGeom>
              <a:solidFill>
                <a:schemeClr val="accent3">
                  <a:lumMod val="75000"/>
                  <a:alpha val="82000"/>
                </a:schemeClr>
              </a:solidFill>
              <a:ln w="1905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pt-BR" sz="1200" dirty="0">
                    <a:latin typeface="+mj-lt"/>
                  </a:rPr>
                  <a:t>Coordenadas de </a:t>
                </a:r>
                <a:r>
                  <a:rPr lang="pt-BR" sz="1200" dirty="0" smtClean="0">
                    <a:latin typeface="+mj-lt"/>
                  </a:rPr>
                  <a:t>Viewport</a:t>
                </a:r>
                <a:endParaRPr lang="en-US" sz="1200" dirty="0">
                  <a:latin typeface="+mj-lt"/>
                </a:endParaRPr>
              </a:p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</a:endParaRPr>
              </a:p>
            </p:txBody>
          </p:sp>
          <p:sp>
            <p:nvSpPr>
              <p:cNvPr id="14" name="Cube 13"/>
              <p:cNvSpPr/>
              <p:nvPr/>
            </p:nvSpPr>
            <p:spPr bwMode="auto">
              <a:xfrm>
                <a:off x="2951820" y="2996952"/>
                <a:ext cx="648072" cy="612068"/>
              </a:xfrm>
              <a:prstGeom prst="cube">
                <a:avLst/>
              </a:prstGeom>
              <a:solidFill>
                <a:srgbClr val="00B8FF">
                  <a:alpha val="72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</a:endParaRPr>
              </a:p>
            </p:txBody>
          </p:sp>
        </p:grpSp>
        <p:sp>
          <p:nvSpPr>
            <p:cNvPr id="16" name="Rounded Rectangular Callout 15"/>
            <p:cNvSpPr/>
            <p:nvPr/>
          </p:nvSpPr>
          <p:spPr bwMode="auto">
            <a:xfrm>
              <a:off x="6804248" y="2069232"/>
              <a:ext cx="1872208" cy="495672"/>
            </a:xfrm>
            <a:prstGeom prst="wedgeRoundRectCallout">
              <a:avLst>
                <a:gd name="adj1" fmla="val -55937"/>
                <a:gd name="adj2" fmla="val 77292"/>
                <a:gd name="adj3" fmla="val 16667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Widget gráfico da sua UI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1907704" y="2276872"/>
              <a:ext cx="504056" cy="36004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251520" y="1284729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+mj-lt"/>
              </a:rPr>
              <a:t>Antes...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550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115616" y="1556792"/>
            <a:ext cx="6048672" cy="3168352"/>
            <a:chOff x="1835696" y="1556792"/>
            <a:chExt cx="6048672" cy="3168352"/>
          </a:xfrm>
        </p:grpSpPr>
        <p:grpSp>
          <p:nvGrpSpPr>
            <p:cNvPr id="11" name="Group 10"/>
            <p:cNvGrpSpPr/>
            <p:nvPr/>
          </p:nvGrpSpPr>
          <p:grpSpPr>
            <a:xfrm>
              <a:off x="1835696" y="2204864"/>
              <a:ext cx="4176464" cy="2520280"/>
              <a:chOff x="1835696" y="2204864"/>
              <a:chExt cx="4176464" cy="2520280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1835696" y="2204864"/>
                <a:ext cx="4176464" cy="2520280"/>
              </a:xfrm>
              <a:prstGeom prst="rect">
                <a:avLst/>
              </a:prstGeom>
              <a:solidFill>
                <a:schemeClr val="accent3">
                  <a:lumMod val="75000"/>
                  <a:alpha val="82000"/>
                </a:schemeClr>
              </a:solidFill>
              <a:ln w="1905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pt-BR" sz="12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</a:rPr>
                  <a:t>Coordenadas de Mundo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" name="Cube 2"/>
              <p:cNvSpPr/>
              <p:nvPr/>
            </p:nvSpPr>
            <p:spPr bwMode="auto">
              <a:xfrm>
                <a:off x="2951820" y="2996952"/>
                <a:ext cx="648072" cy="612068"/>
              </a:xfrm>
              <a:prstGeom prst="cube">
                <a:avLst/>
              </a:prstGeom>
              <a:solidFill>
                <a:srgbClr val="00B8FF">
                  <a:alpha val="72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</a:endParaRPr>
              </a:p>
            </p:txBody>
          </p:sp>
        </p:grpSp>
        <p:sp>
          <p:nvSpPr>
            <p:cNvPr id="15" name="Rounded Rectangular Callout 14"/>
            <p:cNvSpPr/>
            <p:nvPr/>
          </p:nvSpPr>
          <p:spPr bwMode="auto">
            <a:xfrm>
              <a:off x="6012160" y="1556792"/>
              <a:ext cx="1872208" cy="360040"/>
            </a:xfrm>
            <a:prstGeom prst="wedgeRoundRectCallout">
              <a:avLst>
                <a:gd name="adj1" fmla="val -48306"/>
                <a:gd name="adj2" fmla="val 119568"/>
                <a:gd name="adj3" fmla="val 16667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Display File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87624" y="2069232"/>
            <a:ext cx="6768752" cy="3096344"/>
            <a:chOff x="1907704" y="2069232"/>
            <a:chExt cx="6768752" cy="3096344"/>
          </a:xfrm>
        </p:grpSpPr>
        <p:grpSp>
          <p:nvGrpSpPr>
            <p:cNvPr id="12" name="Group 11"/>
            <p:cNvGrpSpPr/>
            <p:nvPr/>
          </p:nvGrpSpPr>
          <p:grpSpPr>
            <a:xfrm>
              <a:off x="2483768" y="2645296"/>
              <a:ext cx="4176464" cy="2520280"/>
              <a:chOff x="1835696" y="2204864"/>
              <a:chExt cx="4176464" cy="252028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1835696" y="2204864"/>
                <a:ext cx="4176464" cy="2520280"/>
              </a:xfrm>
              <a:prstGeom prst="rect">
                <a:avLst/>
              </a:prstGeom>
              <a:solidFill>
                <a:schemeClr val="accent3">
                  <a:lumMod val="75000"/>
                  <a:alpha val="82000"/>
                </a:schemeClr>
              </a:solidFill>
              <a:ln w="1905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pt-BR" sz="1200" dirty="0">
                    <a:latin typeface="+mj-lt"/>
                  </a:rPr>
                  <a:t>Coordenadas </a:t>
                </a:r>
                <a:r>
                  <a:rPr lang="pt-BR" sz="1200" dirty="0" smtClean="0">
                    <a:latin typeface="+mj-lt"/>
                  </a:rPr>
                  <a:t>Normalizadas</a:t>
                </a:r>
                <a:endParaRPr lang="en-US" sz="1200" dirty="0">
                  <a:latin typeface="+mj-lt"/>
                </a:endParaRPr>
              </a:p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</a:endParaRPr>
              </a:p>
            </p:txBody>
          </p:sp>
          <p:sp>
            <p:nvSpPr>
              <p:cNvPr id="14" name="Cube 13"/>
              <p:cNvSpPr/>
              <p:nvPr/>
            </p:nvSpPr>
            <p:spPr bwMode="auto">
              <a:xfrm>
                <a:off x="2951820" y="2996952"/>
                <a:ext cx="648072" cy="612068"/>
              </a:xfrm>
              <a:prstGeom prst="cube">
                <a:avLst/>
              </a:prstGeom>
              <a:solidFill>
                <a:srgbClr val="00B8FF">
                  <a:alpha val="72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</a:endParaRPr>
              </a:p>
            </p:txBody>
          </p:sp>
        </p:grpSp>
        <p:sp>
          <p:nvSpPr>
            <p:cNvPr id="16" name="Rounded Rectangular Callout 15"/>
            <p:cNvSpPr/>
            <p:nvPr/>
          </p:nvSpPr>
          <p:spPr bwMode="auto">
            <a:xfrm>
              <a:off x="6804248" y="2069232"/>
              <a:ext cx="1872208" cy="495672"/>
            </a:xfrm>
            <a:prstGeom prst="wedgeRoundRectCallout">
              <a:avLst>
                <a:gd name="adj1" fmla="val -55937"/>
                <a:gd name="adj2" fmla="val 77292"/>
                <a:gd name="adj3" fmla="val 16667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Display file </a:t>
              </a:r>
              <a:br>
                <a:rPr kumimoji="0" lang="pt-B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</a:br>
              <a:r>
                <a:rPr kumimoji="0" lang="pt-B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(em paralelo)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1907704" y="2276872"/>
              <a:ext cx="504056" cy="36004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235491" y="1284729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+mj-lt"/>
              </a:rPr>
              <a:t>Agora...</a:t>
            </a:r>
            <a:endParaRPr lang="en-US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79712" y="2636912"/>
            <a:ext cx="6768752" cy="3096344"/>
            <a:chOff x="1907704" y="2069232"/>
            <a:chExt cx="6768752" cy="3096344"/>
          </a:xfrm>
        </p:grpSpPr>
        <p:grpSp>
          <p:nvGrpSpPr>
            <p:cNvPr id="19" name="Group 18"/>
            <p:cNvGrpSpPr/>
            <p:nvPr/>
          </p:nvGrpSpPr>
          <p:grpSpPr>
            <a:xfrm>
              <a:off x="2483768" y="2645296"/>
              <a:ext cx="4176464" cy="2520280"/>
              <a:chOff x="1835696" y="2204864"/>
              <a:chExt cx="4176464" cy="2520280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835696" y="2204864"/>
                <a:ext cx="4176464" cy="2520280"/>
              </a:xfrm>
              <a:prstGeom prst="rect">
                <a:avLst/>
              </a:prstGeom>
              <a:solidFill>
                <a:schemeClr val="accent3">
                  <a:lumMod val="75000"/>
                  <a:alpha val="82000"/>
                </a:schemeClr>
              </a:solidFill>
              <a:ln w="1905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pt-BR" sz="1200" dirty="0">
                    <a:latin typeface="+mj-lt"/>
                  </a:rPr>
                  <a:t>Coordenadas de </a:t>
                </a:r>
                <a:r>
                  <a:rPr lang="pt-BR" sz="1200" dirty="0" smtClean="0">
                    <a:latin typeface="+mj-lt"/>
                  </a:rPr>
                  <a:t>Viewport</a:t>
                </a:r>
                <a:endParaRPr lang="en-US" sz="1200" dirty="0">
                  <a:latin typeface="+mj-lt"/>
                </a:endParaRPr>
              </a:p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</a:endParaRPr>
              </a:p>
            </p:txBody>
          </p:sp>
          <p:sp>
            <p:nvSpPr>
              <p:cNvPr id="26" name="Cube 25"/>
              <p:cNvSpPr/>
              <p:nvPr/>
            </p:nvSpPr>
            <p:spPr bwMode="auto">
              <a:xfrm>
                <a:off x="2951820" y="2996952"/>
                <a:ext cx="648072" cy="612068"/>
              </a:xfrm>
              <a:prstGeom prst="cube">
                <a:avLst/>
              </a:prstGeom>
              <a:solidFill>
                <a:srgbClr val="00B8FF">
                  <a:alpha val="72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</a:endParaRPr>
              </a:p>
            </p:txBody>
          </p:sp>
        </p:grpSp>
        <p:sp>
          <p:nvSpPr>
            <p:cNvPr id="22" name="Rounded Rectangular Callout 21"/>
            <p:cNvSpPr/>
            <p:nvPr/>
          </p:nvSpPr>
          <p:spPr bwMode="auto">
            <a:xfrm>
              <a:off x="6804248" y="2069232"/>
              <a:ext cx="1872208" cy="495672"/>
            </a:xfrm>
            <a:prstGeom prst="wedgeRoundRectCallout">
              <a:avLst>
                <a:gd name="adj1" fmla="val -55937"/>
                <a:gd name="adj2" fmla="val 77292"/>
                <a:gd name="adj3" fmla="val 16667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Widget gráfico da sua UI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1907704" y="2276872"/>
              <a:ext cx="504056" cy="36004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952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upo 5"/>
          <p:cNvGrpSpPr>
            <a:grpSpLocks/>
          </p:cNvGrpSpPr>
          <p:nvPr/>
        </p:nvGrpSpPr>
        <p:grpSpPr bwMode="auto">
          <a:xfrm>
            <a:off x="755576" y="1340768"/>
            <a:ext cx="7500937" cy="4729564"/>
            <a:chOff x="900118" y="628660"/>
            <a:chExt cx="7500961" cy="4729472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900118" y="628660"/>
              <a:ext cx="7500961" cy="472947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92088" indent="-192088" algn="l" eaLnBrk="0" hangingPunct="0">
                <a:lnSpc>
                  <a:spcPct val="93000"/>
                </a:lnSpc>
                <a:buClr>
                  <a:srgbClr val="FFFFFF"/>
                </a:buClr>
                <a:defRPr/>
              </a:pPr>
              <a:endParaRPr lang="en-US" sz="1400" b="0" dirty="0">
                <a:solidFill>
                  <a:srgbClr val="000000"/>
                </a:solidFill>
              </a:endParaRPr>
            </a:p>
            <a:p>
              <a:pPr marL="192088" indent="-192088" algn="l" eaLnBrk="0" hangingPunct="0">
                <a:lnSpc>
                  <a:spcPct val="93000"/>
                </a:lnSpc>
                <a:buClr>
                  <a:srgbClr val="FFFFFF"/>
                </a:buClr>
                <a:defRPr/>
              </a:pPr>
              <a:endParaRPr lang="en-US" sz="1400" b="0" dirty="0">
                <a:solidFill>
                  <a:srgbClr val="000000"/>
                </a:solidFill>
              </a:endParaRPr>
            </a:p>
            <a:p>
              <a:pPr marL="192088" indent="-192088" algn="l" eaLnBrk="0" hangingPunct="0">
                <a:lnSpc>
                  <a:spcPct val="93000"/>
                </a:lnSpc>
                <a:buClr>
                  <a:srgbClr val="FFFFFF"/>
                </a:buClr>
                <a:defRPr/>
              </a:pPr>
              <a:endParaRPr lang="en-US" sz="1400" b="0" dirty="0">
                <a:solidFill>
                  <a:srgbClr val="000000"/>
                </a:solidFill>
              </a:endParaRPr>
            </a:p>
            <a:p>
              <a:pPr marL="192088" indent="-192088" algn="l" eaLnBrk="0" hangingPunct="0">
                <a:lnSpc>
                  <a:spcPct val="93000"/>
                </a:lnSpc>
                <a:buClr>
                  <a:srgbClr val="FFFFFF"/>
                </a:buClr>
                <a:defRPr/>
              </a:pPr>
              <a:endParaRPr lang="pt-BR" sz="1400" b="0" dirty="0">
                <a:solidFill>
                  <a:srgbClr val="000000"/>
                </a:solidFill>
              </a:endParaRPr>
            </a:p>
            <a:p>
              <a:pPr marL="192088" indent="-192088" algn="l" eaLnBrk="0" hangingPunct="0">
                <a:lnSpc>
                  <a:spcPct val="93000"/>
                </a:lnSpc>
                <a:buClr>
                  <a:srgbClr val="FFFFFF"/>
                </a:buClr>
                <a:defRPr/>
              </a:pPr>
              <a:endParaRPr lang="pt-BR" sz="1400" b="0" dirty="0">
                <a:solidFill>
                  <a:srgbClr val="000000"/>
                </a:solidFill>
              </a:endParaRPr>
            </a:p>
            <a:p>
              <a:pPr marL="192088" indent="-192088" eaLnBrk="0" hangingPunct="0">
                <a:lnSpc>
                  <a:spcPct val="93000"/>
                </a:lnSpc>
                <a:buClr>
                  <a:srgbClr val="FFFFFF"/>
                </a:buClr>
                <a:defRPr/>
              </a:pPr>
              <a:r>
                <a:rPr lang="pt-BR" sz="1600" b="0" dirty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</a:rPr>
                <a:t>Atribuição-Uso </a:t>
              </a:r>
              <a:r>
                <a:rPr lang="pt-BR" sz="1600" b="0" dirty="0" err="1">
                  <a:solidFill>
                    <a:srgbClr val="000000"/>
                  </a:solidFill>
                  <a:latin typeface="Roboto" pitchFamily="2" charset="0"/>
                  <a:ea typeface="Roboto" pitchFamily="2" charset="0"/>
                </a:rPr>
                <a:t>Não-Comercial-Compartilhamento</a:t>
              </a:r>
              <a:r>
                <a:rPr lang="pt-BR" sz="1600" b="0" dirty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</a:rPr>
                <a:t> pela Licença 2.5 Brasil</a:t>
              </a:r>
            </a:p>
            <a:p>
              <a:pPr marL="192088" indent="-192088" eaLnBrk="0" hangingPunct="0">
                <a:lnSpc>
                  <a:spcPct val="93000"/>
                </a:lnSpc>
                <a:buClr>
                  <a:srgbClr val="FFFFFF"/>
                </a:buClr>
                <a:defRPr/>
              </a:pPr>
              <a:endParaRPr lang="pt-BR" sz="1400" b="0" i="1" dirty="0">
                <a:solidFill>
                  <a:srgbClr val="000000"/>
                </a:solidFill>
                <a:latin typeface="Roboto" pitchFamily="2" charset="0"/>
                <a:ea typeface="Roboto" pitchFamily="2" charset="0"/>
              </a:endParaRPr>
            </a:p>
            <a:p>
              <a:pPr marL="192088" indent="-192088" algn="l" eaLnBrk="0" hangingPunct="0">
                <a:lnSpc>
                  <a:spcPct val="93000"/>
                </a:lnSpc>
                <a:buClr>
                  <a:srgbClr val="FFFFFF"/>
                </a:buClr>
                <a:defRPr/>
              </a:pPr>
              <a:r>
                <a:rPr lang="pt-BR" sz="1400" b="0" i="1" dirty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</a:rPr>
                <a:t>Você pode:</a:t>
              </a:r>
            </a:p>
            <a:p>
              <a:pPr marL="192088" indent="-192088" algn="l" eaLnBrk="0" hangingPunct="0">
                <a:lnSpc>
                  <a:spcPct val="93000"/>
                </a:lnSpc>
                <a:buClr>
                  <a:srgbClr val="FFFFFF"/>
                </a:buClr>
                <a:defRPr/>
              </a:pPr>
              <a:r>
                <a:rPr lang="pt-BR" sz="1400" b="0" dirty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</a:rPr>
                <a:t> - copiar, distribuir, exibir e executar a obra</a:t>
              </a:r>
            </a:p>
            <a:p>
              <a:pPr marL="192088" indent="-192088" algn="l" eaLnBrk="0" hangingPunct="0">
                <a:lnSpc>
                  <a:spcPct val="93000"/>
                </a:lnSpc>
                <a:buClr>
                  <a:srgbClr val="FFFFFF"/>
                </a:buClr>
                <a:defRPr/>
              </a:pPr>
              <a:r>
                <a:rPr lang="pt-BR" sz="1400" b="0" dirty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</a:rPr>
                <a:t> - criar obras derivadas</a:t>
              </a:r>
            </a:p>
            <a:p>
              <a:pPr marL="457200" lvl="1" indent="0" algn="l" eaLnBrk="0" hangingPunct="0">
                <a:lnSpc>
                  <a:spcPct val="93000"/>
                </a:lnSpc>
                <a:buClr>
                  <a:srgbClr val="FFFFFF"/>
                </a:buClr>
                <a:defRPr/>
              </a:pPr>
              <a:endParaRPr lang="pt-BR" sz="1400" b="0" i="1" dirty="0">
                <a:solidFill>
                  <a:srgbClr val="000000"/>
                </a:solidFill>
                <a:latin typeface="Roboto" pitchFamily="2" charset="0"/>
                <a:ea typeface="Roboto" pitchFamily="2" charset="0"/>
              </a:endParaRPr>
            </a:p>
            <a:p>
              <a:pPr algn="just" eaLnBrk="0" hangingPunct="0">
                <a:lnSpc>
                  <a:spcPct val="93000"/>
                </a:lnSpc>
                <a:buClr>
                  <a:srgbClr val="FFFFFF"/>
                </a:buClr>
                <a:defRPr/>
              </a:pPr>
              <a:r>
                <a:rPr lang="pt-BR" sz="1400" b="0" i="1" dirty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</a:rPr>
                <a:t>Sob as seguintes condições:</a:t>
              </a:r>
            </a:p>
            <a:p>
              <a:pPr algn="just" eaLnBrk="0" hangingPunct="0">
                <a:lnSpc>
                  <a:spcPct val="93000"/>
                </a:lnSpc>
                <a:buClr>
                  <a:srgbClr val="FFFFFF"/>
                </a:buClr>
                <a:defRPr/>
              </a:pPr>
              <a:endParaRPr lang="pt-BR" sz="1400" b="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</a:endParaRPr>
            </a:p>
            <a:p>
              <a:pPr marL="285750" indent="-285750" algn="just" eaLnBrk="0" hangingPunct="0">
                <a:lnSpc>
                  <a:spcPct val="93000"/>
                </a:lnSpc>
                <a:buClr>
                  <a:srgbClr val="FFFFFF"/>
                </a:buClr>
                <a:buFont typeface="Arial" pitchFamily="34" charset="0"/>
                <a:buChar char="•"/>
                <a:defRPr/>
              </a:pPr>
              <a:r>
                <a:rPr lang="pt-BR" sz="1400" dirty="0" smtClean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</a:rPr>
                <a:t>Atribuição</a:t>
              </a:r>
              <a:r>
                <a:rPr lang="pt-BR" sz="1400" b="0" dirty="0" smtClean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pt-BR" sz="1400" b="0" dirty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</a:rPr>
                <a:t>— Você deve dar crédito ao autor original, da forma especificada pelo autor ou licenciante. </a:t>
              </a:r>
              <a:endParaRPr lang="pt-BR" sz="1400" b="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</a:endParaRPr>
            </a:p>
            <a:p>
              <a:pPr marL="285750" indent="-285750" algn="just" eaLnBrk="0" hangingPunct="0">
                <a:lnSpc>
                  <a:spcPct val="93000"/>
                </a:lnSpc>
                <a:buClr>
                  <a:srgbClr val="FFFFFF"/>
                </a:buClr>
                <a:buFont typeface="Arial" pitchFamily="34" charset="0"/>
                <a:buChar char="•"/>
                <a:defRPr/>
              </a:pPr>
              <a:r>
                <a:rPr lang="pt-BR" sz="1400" dirty="0" smtClean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</a:rPr>
                <a:t>Uso </a:t>
              </a:r>
              <a:r>
                <a:rPr lang="pt-BR" sz="1400" dirty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</a:rPr>
                <a:t>Não-Comercial</a:t>
              </a:r>
              <a:r>
                <a:rPr lang="pt-BR" sz="1400" b="0" dirty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</a:rPr>
                <a:t> — Você não pode utilizar esta obra com finalidades comerciais. </a:t>
              </a:r>
            </a:p>
            <a:p>
              <a:pPr marL="285750" indent="-285750" algn="just" eaLnBrk="0" hangingPunct="0">
                <a:lnSpc>
                  <a:spcPct val="93000"/>
                </a:lnSpc>
                <a:buClr>
                  <a:srgbClr val="FFFFFF"/>
                </a:buClr>
                <a:buFont typeface="Arial" pitchFamily="34" charset="0"/>
                <a:buChar char="•"/>
                <a:defRPr/>
              </a:pPr>
              <a:r>
                <a:rPr lang="pt-BR" sz="1400" b="0" dirty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</a:rPr>
                <a:t>Compartilhamento pela mesma Licença — Se você alterar, transformar, ou criar outra obra com base nesta, você somente poderá distribuir a obra resultante sob uma licença idêntica a esta</a:t>
              </a:r>
              <a:r>
                <a:rPr lang="pt-BR" sz="1400" b="0" dirty="0" smtClean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</a:rPr>
                <a:t>. </a:t>
              </a:r>
              <a:endParaRPr lang="pt-BR" sz="1400" b="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endParaRPr>
            </a:p>
            <a:p>
              <a:pPr algn="just" eaLnBrk="0" hangingPunct="0">
                <a:lnSpc>
                  <a:spcPct val="93000"/>
                </a:lnSpc>
                <a:buClr>
                  <a:srgbClr val="FFFFFF"/>
                </a:buClr>
                <a:defRPr/>
              </a:pPr>
              <a:endParaRPr lang="pt-BR" sz="1400" b="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endParaRPr>
            </a:p>
            <a:p>
              <a:pPr algn="just" eaLnBrk="0" hangingPunct="0">
                <a:lnSpc>
                  <a:spcPct val="93000"/>
                </a:lnSpc>
                <a:buClr>
                  <a:srgbClr val="FFFFFF"/>
                </a:buClr>
                <a:defRPr/>
              </a:pPr>
              <a:r>
                <a:rPr lang="pt-BR" sz="1400" b="0" dirty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</a:rPr>
                <a:t>Para ver uma cópia desta licença, visite http://creativecommons.org/licenses/by-nc-sa/2.5/br/ ou mande uma carta para Creative Commons, 171 Second Street, Suite 300, San Francisco, California, 94105, USA</a:t>
              </a:r>
              <a:r>
                <a:rPr lang="pt-BR" sz="1400" b="0" dirty="0" smtClean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</a:rPr>
                <a:t>.</a:t>
              </a:r>
              <a:endParaRPr lang="pt-BR" sz="1400" b="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endParaRPr>
            </a:p>
          </p:txBody>
        </p:sp>
        <p:pic>
          <p:nvPicPr>
            <p:cNvPr id="89092" name="Picture 5" descr="logo_de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288" y="877887"/>
              <a:ext cx="2509837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19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Aulas\ComputacaoGrafica\CG\2020.1\brasão-UFSC-vertical_sigla_PB_fundo_escu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620688"/>
            <a:ext cx="3358346" cy="460547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699792" y="5445224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FFFFFF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© 2020</a:t>
            </a:r>
            <a:endParaRPr lang="en-US" sz="4400" dirty="0">
              <a:solidFill>
                <a:srgbClr val="FFFFFF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2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909638" y="2251571"/>
            <a:ext cx="7772400" cy="2041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b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Computação</a:t>
            </a:r>
            <a:r>
              <a:rPr 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 </a:t>
            </a:r>
            <a:r>
              <a:rPr lang="en-US" sz="2400" b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Gráfica</a:t>
            </a:r>
            <a:r>
              <a:rPr 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:</a:t>
            </a:r>
            <a:br>
              <a:rPr 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</a:br>
            <a:r>
              <a:rPr 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/>
            </a:r>
            <a:br>
              <a:rPr 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</a:br>
            <a:r>
              <a:rPr lang="pt-BR" sz="3600" b="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4.1. Sistema de Coordenadas </a:t>
            </a:r>
            <a:r>
              <a:rPr lang="pt-BR" sz="36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Normalizado </a:t>
            </a:r>
            <a:br>
              <a:rPr lang="pt-BR" sz="36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</a:br>
            <a:r>
              <a:rPr lang="pt-BR" sz="36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e o </a:t>
            </a:r>
            <a:br>
              <a:rPr lang="pt-BR" sz="36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</a:br>
            <a:r>
              <a:rPr lang="pt-BR" sz="36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Plano de Projeção</a:t>
            </a:r>
            <a:endParaRPr lang="pt-BR" sz="3600" b="0" dirty="0">
              <a:solidFill>
                <a:srgbClr val="FFFFFF"/>
              </a:solidFill>
              <a:effectLst>
                <a:outerShdw blurRad="38100" dist="38100" dir="2700000" algn="tl">
                  <a:srgbClr val="808080"/>
                </a:outerShdw>
              </a:effectLst>
              <a:latin typeface="Tahoma" pitchFamily="32" charset="0"/>
              <a:ea typeface="+mn-ea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22250" y="1036638"/>
            <a:ext cx="8372475" cy="700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As entidades  de Visualização (recapitulando):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82563" y="1597025"/>
            <a:ext cx="8321675" cy="462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en-US" altLang="pt-BR" sz="2400" b="0">
                <a:solidFill>
                  <a:srgbClr val="FFFC6F"/>
                </a:solidFill>
              </a:rPr>
              <a:t>Window</a:t>
            </a:r>
            <a:r>
              <a:rPr lang="en-US" altLang="pt-BR" sz="2400" b="0"/>
              <a:t> </a:t>
            </a:r>
            <a:r>
              <a:rPr lang="en-US" altLang="pt-BR" sz="2000" b="0"/>
              <a:t>(estr.dados - janela)</a:t>
            </a:r>
          </a:p>
          <a:p>
            <a:pPr lvl="1" algn="just">
              <a:lnSpc>
                <a:spcPct val="120000"/>
              </a:lnSpc>
              <a:spcBef>
                <a:spcPts val="5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en-US" altLang="pt-BR" sz="2000" b="0"/>
              <a:t>Uma área de world-coordinates (coordenadas do mundo) selecionada para ser mostrada.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en-US" altLang="pt-BR" sz="2400" b="0">
                <a:solidFill>
                  <a:srgbClr val="FFFC6F"/>
                </a:solidFill>
              </a:rPr>
              <a:t>Viewport </a:t>
            </a:r>
            <a:r>
              <a:rPr lang="en-US" altLang="pt-BR" sz="2000" b="0"/>
              <a:t>(estr.dados - área de desenho da tela)</a:t>
            </a:r>
          </a:p>
          <a:p>
            <a:pPr lvl="1" algn="just">
              <a:lnSpc>
                <a:spcPct val="120000"/>
              </a:lnSpc>
              <a:spcBef>
                <a:spcPts val="5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en-US" altLang="pt-BR" sz="2000" b="0"/>
              <a:t>Uma área em um dispositivo de display para a qual o conteúdo de uma window é mapeado.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en-US" altLang="pt-BR" sz="2400" b="0">
                <a:solidFill>
                  <a:srgbClr val="FFFC6F"/>
                </a:solidFill>
              </a:rPr>
              <a:t>Transformação de visualização </a:t>
            </a:r>
            <a:r>
              <a:rPr lang="en-US" altLang="pt-BR" sz="2000" b="0"/>
              <a:t>(transformação - viewing transform)</a:t>
            </a:r>
          </a:p>
          <a:p>
            <a:pPr lvl="1" algn="just">
              <a:lnSpc>
                <a:spcPct val="120000"/>
              </a:lnSpc>
              <a:spcBef>
                <a:spcPts val="5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en-US" altLang="pt-BR" sz="2000" b="0"/>
              <a:t>O mapeamento de parte de uma cena em coordenadas do mundo para coordenadas do dispositivo.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2438" y="1565275"/>
            <a:ext cx="180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260350" y="1282700"/>
            <a:ext cx="777240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Transformada Window-to-Viewport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090738" y="3800475"/>
            <a:ext cx="1981200" cy="1371600"/>
          </a:xfrm>
          <a:prstGeom prst="rect">
            <a:avLst/>
          </a:prstGeom>
          <a:noFill/>
          <a:ln w="1908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1328738" y="2657475"/>
            <a:ext cx="1587" cy="34290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100138" y="5857875"/>
            <a:ext cx="38100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2090738" y="5705475"/>
            <a:ext cx="1587" cy="3048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4071938" y="5705475"/>
            <a:ext cx="1587" cy="3048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1176338" y="5172075"/>
            <a:ext cx="3048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1176338" y="3800475"/>
            <a:ext cx="3048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532063" y="3357563"/>
            <a:ext cx="1101725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Window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724025" y="5946775"/>
            <a:ext cx="73501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xw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min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3486150" y="5942013"/>
            <a:ext cx="11779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(</a:t>
            </a:r>
            <a:r>
              <a:rPr lang="en-US" b="0">
                <a:solidFill>
                  <a:srgbClr val="FFFC6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u</a:t>
            </a: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) xw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max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-82550" y="3579813"/>
            <a:ext cx="1265238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(</a:t>
            </a:r>
            <a:r>
              <a:rPr lang="en-US" b="0">
                <a:solidFill>
                  <a:srgbClr val="FFFC6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v</a:t>
            </a: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 ) yw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max 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36563" y="4957763"/>
            <a:ext cx="738187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yw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min</a:t>
            </a: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2528888" y="4598988"/>
            <a:ext cx="152400" cy="152400"/>
          </a:xfrm>
          <a:prstGeom prst="ellipse">
            <a:avLst/>
          </a:prstGeom>
          <a:solidFill>
            <a:srgbClr val="FF0033"/>
          </a:solidFill>
          <a:ln w="12600">
            <a:solidFill>
              <a:srgbClr val="FF00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2073275" y="4729163"/>
            <a:ext cx="11049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+mn-ea"/>
              </a:rPr>
              <a:t>(xw, yw)</a:t>
            </a:r>
          </a:p>
        </p:txBody>
      </p:sp>
      <p:sp>
        <p:nvSpPr>
          <p:cNvPr id="17425" name="AutoShape 16"/>
          <p:cNvSpPr>
            <a:spLocks noChangeArrowheads="1"/>
          </p:cNvSpPr>
          <p:nvPr/>
        </p:nvSpPr>
        <p:spPr bwMode="auto">
          <a:xfrm>
            <a:off x="5534025" y="3025775"/>
            <a:ext cx="3454400" cy="2986088"/>
          </a:xfrm>
          <a:prstGeom prst="roundRect">
            <a:avLst>
              <a:gd name="adj" fmla="val 16667"/>
            </a:avLst>
          </a:prstGeom>
          <a:solidFill>
            <a:srgbClr val="66E882">
              <a:alpha val="50195"/>
            </a:srgbClr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529138" y="2012950"/>
            <a:ext cx="4703762" cy="4052888"/>
            <a:chOff x="2853" y="1268"/>
            <a:chExt cx="2963" cy="2553"/>
          </a:xfrm>
        </p:grpSpPr>
        <p:sp>
          <p:nvSpPr>
            <p:cNvPr id="17428" name="Line 18"/>
            <p:cNvSpPr>
              <a:spLocks noChangeShapeType="1"/>
            </p:cNvSpPr>
            <p:nvPr/>
          </p:nvSpPr>
          <p:spPr bwMode="auto">
            <a:xfrm>
              <a:off x="3406" y="1665"/>
              <a:ext cx="0" cy="2156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19"/>
            <p:cNvSpPr>
              <a:spLocks noChangeShapeType="1"/>
            </p:cNvSpPr>
            <p:nvPr/>
          </p:nvSpPr>
          <p:spPr bwMode="auto">
            <a:xfrm>
              <a:off x="3262" y="1809"/>
              <a:ext cx="2395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20"/>
            <p:cNvSpPr>
              <a:spLocks noChangeShapeType="1"/>
            </p:cNvSpPr>
            <p:nvPr/>
          </p:nvSpPr>
          <p:spPr bwMode="auto">
            <a:xfrm>
              <a:off x="3885" y="1713"/>
              <a:ext cx="0" cy="188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21"/>
            <p:cNvSpPr>
              <a:spLocks noChangeShapeType="1"/>
            </p:cNvSpPr>
            <p:nvPr/>
          </p:nvSpPr>
          <p:spPr bwMode="auto">
            <a:xfrm>
              <a:off x="5133" y="1713"/>
              <a:ext cx="0" cy="188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22"/>
            <p:cNvSpPr>
              <a:spLocks noChangeShapeType="1"/>
            </p:cNvSpPr>
            <p:nvPr/>
          </p:nvSpPr>
          <p:spPr bwMode="auto">
            <a:xfrm>
              <a:off x="3310" y="3249"/>
              <a:ext cx="188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Line 23"/>
            <p:cNvSpPr>
              <a:spLocks noChangeShapeType="1"/>
            </p:cNvSpPr>
            <p:nvPr/>
          </p:nvSpPr>
          <p:spPr bwMode="auto">
            <a:xfrm>
              <a:off x="3310" y="2385"/>
              <a:ext cx="188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Rectangle 24"/>
            <p:cNvSpPr>
              <a:spLocks noChangeArrowheads="1"/>
            </p:cNvSpPr>
            <p:nvPr/>
          </p:nvSpPr>
          <p:spPr bwMode="auto">
            <a:xfrm>
              <a:off x="3885" y="2385"/>
              <a:ext cx="1244" cy="860"/>
            </a:xfrm>
            <a:prstGeom prst="rect">
              <a:avLst/>
            </a:prstGeom>
            <a:solidFill>
              <a:srgbClr val="87ED9D"/>
            </a:solidFill>
            <a:ln w="1908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8457" name="Text Box 25"/>
            <p:cNvSpPr txBox="1">
              <a:spLocks noChangeArrowheads="1"/>
            </p:cNvSpPr>
            <p:nvPr/>
          </p:nvSpPr>
          <p:spPr bwMode="auto">
            <a:xfrm>
              <a:off x="3672" y="1866"/>
              <a:ext cx="428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ea typeface="+mn-ea"/>
                </a:rPr>
                <a:t>xv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ea typeface="+mn-ea"/>
                </a:rPr>
                <a:t>min</a:t>
              </a:r>
            </a:p>
          </p:txBody>
        </p:sp>
        <p:sp>
          <p:nvSpPr>
            <p:cNvPr id="18458" name="Text Box 26"/>
            <p:cNvSpPr txBox="1">
              <a:spLocks noChangeArrowheads="1"/>
            </p:cNvSpPr>
            <p:nvPr/>
          </p:nvSpPr>
          <p:spPr bwMode="auto">
            <a:xfrm>
              <a:off x="4911" y="1866"/>
              <a:ext cx="444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ea typeface="+mn-ea"/>
                </a:rPr>
                <a:t>xv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ea typeface="+mn-ea"/>
                </a:rPr>
                <a:t>max</a:t>
              </a:r>
            </a:p>
          </p:txBody>
        </p:sp>
        <p:sp>
          <p:nvSpPr>
            <p:cNvPr id="18459" name="Text Box 27"/>
            <p:cNvSpPr txBox="1">
              <a:spLocks noChangeArrowheads="1"/>
            </p:cNvSpPr>
            <p:nvPr/>
          </p:nvSpPr>
          <p:spPr bwMode="auto">
            <a:xfrm>
              <a:off x="2879" y="2250"/>
              <a:ext cx="430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ea typeface="+mn-ea"/>
                </a:rPr>
                <a:t>yv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ea typeface="+mn-ea"/>
                </a:rPr>
                <a:t>min</a:t>
              </a:r>
            </a:p>
          </p:txBody>
        </p:sp>
        <p:sp>
          <p:nvSpPr>
            <p:cNvPr id="18460" name="Text Box 28"/>
            <p:cNvSpPr txBox="1">
              <a:spLocks noChangeArrowheads="1"/>
            </p:cNvSpPr>
            <p:nvPr/>
          </p:nvSpPr>
          <p:spPr bwMode="auto">
            <a:xfrm>
              <a:off x="2853" y="3114"/>
              <a:ext cx="463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ea typeface="+mn-ea"/>
                </a:rPr>
                <a:t>yv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ea typeface="+mn-ea"/>
                </a:rPr>
                <a:t>max</a:t>
              </a:r>
            </a:p>
          </p:txBody>
        </p:sp>
        <p:sp>
          <p:nvSpPr>
            <p:cNvPr id="18461" name="Text Box 29"/>
            <p:cNvSpPr txBox="1">
              <a:spLocks noChangeArrowheads="1"/>
            </p:cNvSpPr>
            <p:nvPr/>
          </p:nvSpPr>
          <p:spPr bwMode="auto">
            <a:xfrm>
              <a:off x="4125" y="2097"/>
              <a:ext cx="753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ea typeface="+mn-ea"/>
                </a:rPr>
                <a:t>Viewport</a:t>
              </a:r>
            </a:p>
          </p:txBody>
        </p:sp>
        <p:sp>
          <p:nvSpPr>
            <p:cNvPr id="17440" name="Oval 30"/>
            <p:cNvSpPr>
              <a:spLocks noChangeArrowheads="1"/>
            </p:cNvSpPr>
            <p:nvPr/>
          </p:nvSpPr>
          <p:spPr bwMode="auto">
            <a:xfrm>
              <a:off x="4220" y="2850"/>
              <a:ext cx="92" cy="92"/>
            </a:xfrm>
            <a:prstGeom prst="ellipse">
              <a:avLst/>
            </a:prstGeom>
            <a:solidFill>
              <a:srgbClr val="FF0033"/>
            </a:solidFill>
            <a:ln w="126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8463" name="Text Box 31"/>
            <p:cNvSpPr txBox="1">
              <a:spLocks noChangeArrowheads="1"/>
            </p:cNvSpPr>
            <p:nvPr/>
          </p:nvSpPr>
          <p:spPr bwMode="auto">
            <a:xfrm>
              <a:off x="3932" y="2594"/>
              <a:ext cx="626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ea typeface="+mn-ea"/>
                </a:rPr>
                <a:t>(xv, yv)</a:t>
              </a:r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3179" y="1268"/>
              <a:ext cx="2638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Coordenadas do Dispositivo</a:t>
              </a:r>
            </a:p>
          </p:txBody>
        </p:sp>
      </p:grp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1271588" y="2012950"/>
            <a:ext cx="356711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Coordenadas do Mundo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1"/>
          <p:cNvSpPr>
            <a:spLocks noChangeArrowheads="1"/>
          </p:cNvSpPr>
          <p:nvPr/>
        </p:nvSpPr>
        <p:spPr bwMode="auto">
          <a:xfrm>
            <a:off x="5386388" y="3060700"/>
            <a:ext cx="3454400" cy="2986088"/>
          </a:xfrm>
          <a:prstGeom prst="roundRect">
            <a:avLst>
              <a:gd name="adj" fmla="val 16667"/>
            </a:avLst>
          </a:prstGeom>
          <a:solidFill>
            <a:srgbClr val="66E882">
              <a:alpha val="50195"/>
            </a:srgbClr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85800" y="1046163"/>
            <a:ext cx="8234363" cy="823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Visualização de Mundos Complexos em duas dimensões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257675" y="2649538"/>
            <a:ext cx="4545013" cy="3422650"/>
            <a:chOff x="2682" y="1669"/>
            <a:chExt cx="2863" cy="2156"/>
          </a:xfrm>
        </p:grpSpPr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2709" y="2160"/>
              <a:ext cx="494" cy="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yv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min</a:t>
              </a:r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2682" y="3114"/>
              <a:ext cx="521" cy="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yv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max</a:t>
              </a:r>
            </a:p>
          </p:txBody>
        </p:sp>
        <p:sp>
          <p:nvSpPr>
            <p:cNvPr id="18454" name="Line 6"/>
            <p:cNvSpPr>
              <a:spLocks noChangeShapeType="1"/>
            </p:cNvSpPr>
            <p:nvPr/>
          </p:nvSpPr>
          <p:spPr bwMode="auto">
            <a:xfrm>
              <a:off x="3292" y="1669"/>
              <a:ext cx="0" cy="2156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7"/>
            <p:cNvSpPr>
              <a:spLocks noChangeShapeType="1"/>
            </p:cNvSpPr>
            <p:nvPr/>
          </p:nvSpPr>
          <p:spPr bwMode="auto">
            <a:xfrm>
              <a:off x="3148" y="1845"/>
              <a:ext cx="2397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8"/>
            <p:cNvSpPr>
              <a:spLocks noChangeShapeType="1"/>
            </p:cNvSpPr>
            <p:nvPr/>
          </p:nvSpPr>
          <p:spPr bwMode="auto">
            <a:xfrm>
              <a:off x="3773" y="1750"/>
              <a:ext cx="0" cy="188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9"/>
            <p:cNvSpPr>
              <a:spLocks noChangeShapeType="1"/>
            </p:cNvSpPr>
            <p:nvPr/>
          </p:nvSpPr>
          <p:spPr bwMode="auto">
            <a:xfrm>
              <a:off x="5021" y="1750"/>
              <a:ext cx="0" cy="188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10"/>
            <p:cNvSpPr>
              <a:spLocks noChangeShapeType="1"/>
            </p:cNvSpPr>
            <p:nvPr/>
          </p:nvSpPr>
          <p:spPr bwMode="auto">
            <a:xfrm>
              <a:off x="3197" y="3253"/>
              <a:ext cx="188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11"/>
            <p:cNvSpPr>
              <a:spLocks noChangeShapeType="1"/>
            </p:cNvSpPr>
            <p:nvPr/>
          </p:nvSpPr>
          <p:spPr bwMode="auto">
            <a:xfrm>
              <a:off x="3197" y="2389"/>
              <a:ext cx="188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Rectangle 12"/>
            <p:cNvSpPr>
              <a:spLocks noChangeArrowheads="1"/>
            </p:cNvSpPr>
            <p:nvPr/>
          </p:nvSpPr>
          <p:spPr bwMode="auto">
            <a:xfrm>
              <a:off x="3773" y="2389"/>
              <a:ext cx="1244" cy="860"/>
            </a:xfrm>
            <a:prstGeom prst="rect">
              <a:avLst/>
            </a:prstGeom>
            <a:solidFill>
              <a:srgbClr val="000000"/>
            </a:solidFill>
            <a:ln w="1908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8461" name="AutoShape 13"/>
            <p:cNvSpPr>
              <a:spLocks noChangeArrowheads="1"/>
            </p:cNvSpPr>
            <p:nvPr/>
          </p:nvSpPr>
          <p:spPr bwMode="auto">
            <a:xfrm>
              <a:off x="3773" y="2438"/>
              <a:ext cx="1244" cy="812"/>
            </a:xfrm>
            <a:custGeom>
              <a:avLst/>
              <a:gdLst>
                <a:gd name="T0" fmla="*/ 1220 w 1248"/>
                <a:gd name="T1" fmla="*/ 788 h 816"/>
                <a:gd name="T2" fmla="*/ 0 w 1248"/>
                <a:gd name="T3" fmla="*/ 788 h 816"/>
                <a:gd name="T4" fmla="*/ 0 w 1248"/>
                <a:gd name="T5" fmla="*/ 508 h 816"/>
                <a:gd name="T6" fmla="*/ 233 w 1248"/>
                <a:gd name="T7" fmla="*/ 418 h 816"/>
                <a:gd name="T8" fmla="*/ 377 w 1248"/>
                <a:gd name="T9" fmla="*/ 603 h 816"/>
                <a:gd name="T10" fmla="*/ 514 w 1248"/>
                <a:gd name="T11" fmla="*/ 185 h 816"/>
                <a:gd name="T12" fmla="*/ 706 w 1248"/>
                <a:gd name="T13" fmla="*/ 370 h 816"/>
                <a:gd name="T14" fmla="*/ 987 w 1248"/>
                <a:gd name="T15" fmla="*/ 0 h 816"/>
                <a:gd name="T16" fmla="*/ 1220 w 1248"/>
                <a:gd name="T17" fmla="*/ 370 h 816"/>
                <a:gd name="T18" fmla="*/ 1220 w 1248"/>
                <a:gd name="T19" fmla="*/ 788 h 8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48"/>
                <a:gd name="T31" fmla="*/ 0 h 816"/>
                <a:gd name="T32" fmla="*/ 1248 w 1248"/>
                <a:gd name="T33" fmla="*/ 816 h 8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48" h="816">
                  <a:moveTo>
                    <a:pt x="1248" y="816"/>
                  </a:moveTo>
                  <a:lnTo>
                    <a:pt x="0" y="816"/>
                  </a:lnTo>
                  <a:lnTo>
                    <a:pt x="0" y="528"/>
                  </a:lnTo>
                  <a:lnTo>
                    <a:pt x="240" y="432"/>
                  </a:lnTo>
                  <a:lnTo>
                    <a:pt x="384" y="624"/>
                  </a:lnTo>
                  <a:lnTo>
                    <a:pt x="528" y="192"/>
                  </a:lnTo>
                  <a:lnTo>
                    <a:pt x="720" y="384"/>
                  </a:lnTo>
                  <a:lnTo>
                    <a:pt x="1008" y="0"/>
                  </a:lnTo>
                  <a:lnTo>
                    <a:pt x="1248" y="384"/>
                  </a:lnTo>
                  <a:lnTo>
                    <a:pt x="1248" y="816"/>
                  </a:lnTo>
                  <a:close/>
                </a:path>
              </a:pathLst>
            </a:custGeom>
            <a:solidFill>
              <a:srgbClr val="00CCCC"/>
            </a:solidFill>
            <a:ln w="2844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3515" y="1898"/>
              <a:ext cx="516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xv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min</a:t>
              </a:r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4750" y="1898"/>
              <a:ext cx="541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xv</a:t>
              </a:r>
              <a:r>
                <a:rPr lang="en-US" b="0" baseline="-3000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max</a:t>
              </a:r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3925" y="2097"/>
              <a:ext cx="929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2" charset="0"/>
                  <a:ea typeface="+mn-ea"/>
                </a:rPr>
                <a:t>Viewport</a:t>
              </a:r>
            </a:p>
          </p:txBody>
        </p:sp>
      </p:grp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4894263" y="2047875"/>
            <a:ext cx="418941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Coordenadas do Dispositivo</a:t>
            </a:r>
          </a:p>
        </p:txBody>
      </p:sp>
      <p:sp>
        <p:nvSpPr>
          <p:cNvPr id="18438" name="AutoShape 18"/>
          <p:cNvSpPr>
            <a:spLocks noChangeArrowheads="1"/>
          </p:cNvSpPr>
          <p:nvPr/>
        </p:nvSpPr>
        <p:spPr bwMode="auto">
          <a:xfrm>
            <a:off x="309563" y="3884613"/>
            <a:ext cx="4267200" cy="1676400"/>
          </a:xfrm>
          <a:custGeom>
            <a:avLst/>
            <a:gdLst>
              <a:gd name="T0" fmla="*/ 2147483647 w 2688"/>
              <a:gd name="T1" fmla="*/ 2147483647 h 1056"/>
              <a:gd name="T2" fmla="*/ 0 w 2688"/>
              <a:gd name="T3" fmla="*/ 2147483647 h 1056"/>
              <a:gd name="T4" fmla="*/ 2147483647 w 2688"/>
              <a:gd name="T5" fmla="*/ 2147483647 h 1056"/>
              <a:gd name="T6" fmla="*/ 2147483647 w 2688"/>
              <a:gd name="T7" fmla="*/ 2147483647 h 1056"/>
              <a:gd name="T8" fmla="*/ 2147483647 w 2688"/>
              <a:gd name="T9" fmla="*/ 2147483647 h 1056"/>
              <a:gd name="T10" fmla="*/ 2147483647 w 2688"/>
              <a:gd name="T11" fmla="*/ 2147483647 h 1056"/>
              <a:gd name="T12" fmla="*/ 2147483647 w 2688"/>
              <a:gd name="T13" fmla="*/ 0 h 1056"/>
              <a:gd name="T14" fmla="*/ 2147483647 w 2688"/>
              <a:gd name="T15" fmla="*/ 2147483647 h 10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88"/>
              <a:gd name="T25" fmla="*/ 0 h 1056"/>
              <a:gd name="T26" fmla="*/ 2688 w 2688"/>
              <a:gd name="T27" fmla="*/ 1056 h 10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88" h="1056">
                <a:moveTo>
                  <a:pt x="2688" y="1056"/>
                </a:moveTo>
                <a:lnTo>
                  <a:pt x="0" y="1056"/>
                </a:lnTo>
                <a:lnTo>
                  <a:pt x="1248" y="432"/>
                </a:lnTo>
                <a:lnTo>
                  <a:pt x="1392" y="624"/>
                </a:lnTo>
                <a:lnTo>
                  <a:pt x="1536" y="192"/>
                </a:lnTo>
                <a:lnTo>
                  <a:pt x="1728" y="384"/>
                </a:lnTo>
                <a:lnTo>
                  <a:pt x="2016" y="0"/>
                </a:lnTo>
                <a:lnTo>
                  <a:pt x="2688" y="1056"/>
                </a:lnTo>
                <a:close/>
              </a:path>
            </a:pathLst>
          </a:custGeom>
          <a:solidFill>
            <a:srgbClr val="00CCCC"/>
          </a:solidFill>
          <a:ln w="2844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19"/>
          <p:cNvSpPr>
            <a:spLocks noChangeArrowheads="1"/>
          </p:cNvSpPr>
          <p:nvPr/>
        </p:nvSpPr>
        <p:spPr bwMode="auto">
          <a:xfrm>
            <a:off x="1909763" y="3808413"/>
            <a:ext cx="1981200" cy="1371600"/>
          </a:xfrm>
          <a:prstGeom prst="rect">
            <a:avLst/>
          </a:prstGeom>
          <a:noFill/>
          <a:ln w="1908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8440" name="Line 20"/>
          <p:cNvSpPr>
            <a:spLocks noChangeShapeType="1"/>
          </p:cNvSpPr>
          <p:nvPr/>
        </p:nvSpPr>
        <p:spPr bwMode="auto">
          <a:xfrm>
            <a:off x="1149350" y="2665413"/>
            <a:ext cx="1588" cy="34290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21"/>
          <p:cNvSpPr>
            <a:spLocks noChangeShapeType="1"/>
          </p:cNvSpPr>
          <p:nvPr/>
        </p:nvSpPr>
        <p:spPr bwMode="auto">
          <a:xfrm>
            <a:off x="920750" y="5865813"/>
            <a:ext cx="3810000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22"/>
          <p:cNvSpPr>
            <a:spLocks noChangeShapeType="1"/>
          </p:cNvSpPr>
          <p:nvPr/>
        </p:nvSpPr>
        <p:spPr bwMode="auto">
          <a:xfrm>
            <a:off x="1909763" y="5713413"/>
            <a:ext cx="1587" cy="3048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3"/>
          <p:cNvSpPr>
            <a:spLocks noChangeShapeType="1"/>
          </p:cNvSpPr>
          <p:nvPr/>
        </p:nvSpPr>
        <p:spPr bwMode="auto">
          <a:xfrm>
            <a:off x="3892550" y="5713413"/>
            <a:ext cx="1588" cy="304800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4"/>
          <p:cNvSpPr>
            <a:spLocks noChangeShapeType="1"/>
          </p:cNvSpPr>
          <p:nvPr/>
        </p:nvSpPr>
        <p:spPr bwMode="auto">
          <a:xfrm>
            <a:off x="995363" y="5180013"/>
            <a:ext cx="304800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5"/>
          <p:cNvSpPr>
            <a:spLocks noChangeShapeType="1"/>
          </p:cNvSpPr>
          <p:nvPr/>
        </p:nvSpPr>
        <p:spPr bwMode="auto">
          <a:xfrm>
            <a:off x="995363" y="3808413"/>
            <a:ext cx="304800" cy="1587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2243138" y="3357563"/>
            <a:ext cx="1322387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Window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1468438" y="5946775"/>
            <a:ext cx="88900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min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3429000" y="5946775"/>
            <a:ext cx="928688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xw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max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92075" y="3586163"/>
            <a:ext cx="93027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max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131763" y="4957763"/>
            <a:ext cx="890587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yw</a:t>
            </a:r>
            <a:r>
              <a:rPr lang="en-US" b="0" baseline="-30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min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1116013" y="2047875"/>
            <a:ext cx="356711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ahoma" pitchFamily="32" charset="0"/>
                <a:ea typeface="+mn-ea"/>
              </a:rPr>
              <a:t>Coordenadas do Mundo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215900" y="1189038"/>
            <a:ext cx="8653463" cy="823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pt-BR" sz="2600" b="0">
                <a:solidFill>
                  <a:srgbClr val="FFFF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Desvantagens do mapeamento direto window-&gt;viewport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74638" y="2209800"/>
            <a:ext cx="871696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 algn="just">
              <a:spcBef>
                <a:spcPts val="700"/>
              </a:spcBef>
              <a:buClr>
                <a:srgbClr val="FFFF99"/>
              </a:buClr>
              <a:buFont typeface="Tahoma" pitchFamily="32" charset="0"/>
              <a:buChar char="•"/>
            </a:pPr>
            <a:r>
              <a:rPr lang="pt-BR" altLang="pt-BR" sz="2600" b="0"/>
              <a:t>Navegação limitada.</a:t>
            </a:r>
          </a:p>
          <a:p>
            <a:pPr algn="just">
              <a:spcBef>
                <a:spcPts val="700"/>
              </a:spcBef>
              <a:buClr>
                <a:srgbClr val="FFFF99"/>
              </a:buClr>
              <a:buFont typeface="Tahoma" pitchFamily="32" charset="0"/>
              <a:buChar char="•"/>
            </a:pPr>
            <a:r>
              <a:rPr lang="pt-BR" altLang="pt-BR" sz="2600" b="0"/>
              <a:t>Eixos de coordenadas de window e de viewport são sempre paralelos</a:t>
            </a:r>
          </a:p>
          <a:p>
            <a:pPr lvl="1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pt-BR" altLang="pt-BR" b="0"/>
              <a:t>Transformada de viewport é apenas um transformação de escala </a:t>
            </a:r>
          </a:p>
          <a:p>
            <a:pPr lvl="1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pt-BR" altLang="pt-BR" b="0"/>
              <a:t>Operações como rotação da window são impossíveis.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685800" y="1185863"/>
            <a:ext cx="7772400" cy="519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0">
                <a:solidFill>
                  <a:srgbClr val="FFFF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2" charset="0"/>
                <a:ea typeface="+mn-ea"/>
              </a:rPr>
              <a:t>Efeitos de Visualização com Window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066800" y="1676400"/>
            <a:ext cx="77724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 algn="just">
              <a:spcBef>
                <a:spcPts val="700"/>
              </a:spcBef>
              <a:buClr>
                <a:srgbClr val="FFFF99"/>
              </a:buClr>
              <a:buFont typeface="Tahoma" pitchFamily="32" charset="0"/>
              <a:buChar char="•"/>
            </a:pPr>
            <a:r>
              <a:rPr lang="en-US" altLang="pt-BR" b="0"/>
              <a:t>Efeito de Zooming</a:t>
            </a:r>
          </a:p>
          <a:p>
            <a:pPr lvl="1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</a:pPr>
            <a:r>
              <a:rPr lang="en-US" altLang="pt-BR" b="0"/>
              <a:t>Mapeamento sucessivo de windows de tamanho diferente em viewports de tamanho fixo.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920875"/>
            <a:ext cx="603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" y="3332163"/>
            <a:ext cx="8412163" cy="2871787"/>
          </a:xfrm>
          <a:prstGeom prst="rect">
            <a:avLst/>
          </a:prstGeom>
          <a:solidFill>
            <a:srgbClr val="5F5F5F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5F5F5F"/>
            </a:extrusionClr>
          </a:sp3d>
        </p:spPr>
        <p:txBody>
          <a:bodyPr lIns="90000" tIns="46800" rIns="90000" bIns="46800">
            <a:flatTx/>
          </a:bodyPr>
          <a:lstStyle/>
          <a:p>
            <a:pPr marL="334963" indent="-334963" algn="just">
              <a:spcBef>
                <a:spcPts val="700"/>
              </a:spcBef>
              <a:buClr>
                <a:srgbClr val="FFFF99"/>
              </a:buClr>
              <a:buFont typeface="Tahoma" pitchFamily="32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altLang="pt-BR" sz="2600" b="0">
                <a:solidFill>
                  <a:srgbClr val="FFFFFF"/>
                </a:solidFill>
                <a:latin typeface="Tahoma" pitchFamily="32" charset="0"/>
              </a:rPr>
              <a:t>Efeito de Panning</a:t>
            </a:r>
          </a:p>
          <a:p>
            <a:pPr marL="735013" lvl="1" indent="-277813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altLang="pt-BR" sz="2200" b="0">
                <a:solidFill>
                  <a:srgbClr val="FFFFFF"/>
                </a:solidFill>
                <a:latin typeface="Tahoma" pitchFamily="32" charset="0"/>
              </a:rPr>
              <a:t>Movimentação de uma window de tamanho fixo através de vários objetos em uma cena.</a:t>
            </a:r>
          </a:p>
          <a:p>
            <a:pPr marL="334963" indent="-334963" algn="just">
              <a:spcBef>
                <a:spcPts val="700"/>
              </a:spcBef>
              <a:buClr>
                <a:srgbClr val="FFFF99"/>
              </a:buClr>
              <a:buFont typeface="Tahoma" pitchFamily="32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altLang="pt-BR" sz="2600" b="0">
                <a:solidFill>
                  <a:srgbClr val="FFFFFF"/>
                </a:solidFill>
                <a:latin typeface="Tahoma" pitchFamily="32" charset="0"/>
              </a:rPr>
              <a:t>Importante: Independência de dispositivo.</a:t>
            </a:r>
          </a:p>
          <a:p>
            <a:pPr marL="735013" lvl="1" indent="-277813" algn="just">
              <a:spcBef>
                <a:spcPts val="600"/>
              </a:spcBef>
              <a:buClr>
                <a:srgbClr val="FFFC6F"/>
              </a:buClr>
              <a:buSzPct val="80000"/>
              <a:buFont typeface="Tahoma" pitchFamily="32" charset="0"/>
              <a:buChar char="•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altLang="pt-BR" sz="2200" b="0">
                <a:solidFill>
                  <a:srgbClr val="FFFFFF"/>
                </a:solidFill>
                <a:latin typeface="Tahoma" pitchFamily="32" charset="0"/>
              </a:rPr>
              <a:t>Windows são tipicamente definidas dentro de um quadrado unitário (normalized coordinates)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1704975"/>
            <a:ext cx="6176963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3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Tahoma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Tahoma" pitchFamily="32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1721</Words>
  <Application>Microsoft Office PowerPoint</Application>
  <PresentationFormat>On-screen Show (4:3)</PresentationFormat>
  <Paragraphs>324</Paragraphs>
  <Slides>38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Tema do Office</vt:lpstr>
      <vt:lpstr>1_Tema do Office</vt:lpstr>
      <vt:lpstr>2_Tema do Office</vt:lpstr>
      <vt:lpstr>3_Tema do Office</vt:lpstr>
      <vt:lpstr>4_Tema do Office</vt:lpstr>
      <vt:lpstr>5_Tema do Office</vt:lpstr>
      <vt:lpstr>6_Tema do Office</vt:lpstr>
      <vt:lpstr>7_Tema do Office</vt:lpstr>
      <vt:lpstr>8_Tema do Office</vt:lpstr>
      <vt:lpstr>9_Tema do Office</vt:lpstr>
      <vt:lpstr>10_Tema do Office</vt:lpstr>
      <vt:lpstr>11_Tema do Office</vt:lpstr>
      <vt:lpstr>13_Tema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Gráfica:  Aula 4: Clipping (Recorte)  Métodos, Técnicas e Algoritmos para Cálculo de Visualização  Prof. Dr. rer.nat. Aldo von Wangenheim</dc:title>
  <dc:creator>awangenh</dc:creator>
  <cp:lastModifiedBy>awangenh</cp:lastModifiedBy>
  <cp:revision>354</cp:revision>
  <cp:lastPrinted>2001-03-27T12:05:28Z</cp:lastPrinted>
  <dcterms:created xsi:type="dcterms:W3CDTF">1601-01-01T00:00:00Z</dcterms:created>
  <dcterms:modified xsi:type="dcterms:W3CDTF">2020-03-09T15:31:17Z</dcterms:modified>
</cp:coreProperties>
</file>