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28" r:id="rId1"/>
  </p:sldMasterIdLst>
  <p:notesMasterIdLst>
    <p:notesMasterId r:id="rId21"/>
  </p:notesMasterIdLst>
  <p:sldIdLst>
    <p:sldId id="280" r:id="rId2"/>
    <p:sldId id="281" r:id="rId3"/>
    <p:sldId id="288" r:id="rId4"/>
    <p:sldId id="316" r:id="rId5"/>
    <p:sldId id="311" r:id="rId6"/>
    <p:sldId id="313" r:id="rId7"/>
    <p:sldId id="312" r:id="rId8"/>
    <p:sldId id="314" r:id="rId9"/>
    <p:sldId id="315" r:id="rId10"/>
    <p:sldId id="317" r:id="rId11"/>
    <p:sldId id="318" r:id="rId12"/>
    <p:sldId id="320" r:id="rId13"/>
    <p:sldId id="319" r:id="rId14"/>
    <p:sldId id="322" r:id="rId15"/>
    <p:sldId id="321" r:id="rId16"/>
    <p:sldId id="323" r:id="rId17"/>
    <p:sldId id="324" r:id="rId18"/>
    <p:sldId id="286" r:id="rId19"/>
    <p:sldId id="287" r:id="rId20"/>
  </p:sldIdLst>
  <p:sldSz cx="9144000" cy="6858000" type="screen4x3"/>
  <p:notesSz cx="6934200" cy="91186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Times New Roman" pitchFamily="18" charset="0"/>
        <a:ea typeface="新細明體" charset="-120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Times New Roman" pitchFamily="18" charset="0"/>
        <a:ea typeface="新細明體" charset="-120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Times New Roman" pitchFamily="18" charset="0"/>
        <a:ea typeface="新細明體" charset="-120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Times New Roman" pitchFamily="18" charset="0"/>
        <a:ea typeface="新細明體" charset="-120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Times New Roman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sz="2000" b="1" kern="1200">
        <a:solidFill>
          <a:schemeClr val="bg1"/>
        </a:solidFill>
        <a:latin typeface="Times New Roman" pitchFamily="18" charset="0"/>
        <a:ea typeface="新細明體" charset="-120"/>
        <a:cs typeface="+mn-cs"/>
      </a:defRPr>
    </a:lvl6pPr>
    <a:lvl7pPr marL="2743200" algn="l" defTabSz="914400" rtl="0" eaLnBrk="1" latinLnBrk="0" hangingPunct="1">
      <a:defRPr sz="2000" b="1" kern="1200">
        <a:solidFill>
          <a:schemeClr val="bg1"/>
        </a:solidFill>
        <a:latin typeface="Times New Roman" pitchFamily="18" charset="0"/>
        <a:ea typeface="新細明體" charset="-120"/>
        <a:cs typeface="+mn-cs"/>
      </a:defRPr>
    </a:lvl7pPr>
    <a:lvl8pPr marL="3200400" algn="l" defTabSz="914400" rtl="0" eaLnBrk="1" latinLnBrk="0" hangingPunct="1">
      <a:defRPr sz="2000" b="1" kern="1200">
        <a:solidFill>
          <a:schemeClr val="bg1"/>
        </a:solidFill>
        <a:latin typeface="Times New Roman" pitchFamily="18" charset="0"/>
        <a:ea typeface="新細明體" charset="-120"/>
        <a:cs typeface="+mn-cs"/>
      </a:defRPr>
    </a:lvl8pPr>
    <a:lvl9pPr marL="3657600" algn="l" defTabSz="914400" rtl="0" eaLnBrk="1" latinLnBrk="0" hangingPunct="1">
      <a:defRPr sz="2000" b="1" kern="1200">
        <a:solidFill>
          <a:schemeClr val="bg1"/>
        </a:solidFill>
        <a:latin typeface="Times New Roman" pitchFamily="18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D319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>
        <p:scale>
          <a:sx n="100" d="100"/>
          <a:sy n="100" d="100"/>
        </p:scale>
        <p:origin x="-1696" y="-66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6934200" cy="91186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altLang="pt-BR"/>
          </a:p>
        </p:txBody>
      </p:sp>
      <p:sp>
        <p:nvSpPr>
          <p:cNvPr id="13315" name="AutoShape 2"/>
          <p:cNvSpPr>
            <a:spLocks noChangeArrowheads="1"/>
          </p:cNvSpPr>
          <p:nvPr/>
        </p:nvSpPr>
        <p:spPr bwMode="auto">
          <a:xfrm>
            <a:off x="0" y="0"/>
            <a:ext cx="6934200" cy="91186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altLang="pt-BR"/>
          </a:p>
        </p:txBody>
      </p:sp>
      <p:sp>
        <p:nvSpPr>
          <p:cNvPr id="13316" name="AutoShape 3"/>
          <p:cNvSpPr>
            <a:spLocks noChangeArrowheads="1"/>
          </p:cNvSpPr>
          <p:nvPr/>
        </p:nvSpPr>
        <p:spPr bwMode="auto">
          <a:xfrm>
            <a:off x="0" y="0"/>
            <a:ext cx="6934200" cy="91186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altLang="pt-BR"/>
          </a:p>
        </p:txBody>
      </p:sp>
      <p:sp>
        <p:nvSpPr>
          <p:cNvPr id="13317" name="AutoShape 4"/>
          <p:cNvSpPr>
            <a:spLocks noChangeArrowheads="1"/>
          </p:cNvSpPr>
          <p:nvPr/>
        </p:nvSpPr>
        <p:spPr bwMode="auto">
          <a:xfrm>
            <a:off x="0" y="0"/>
            <a:ext cx="6934200" cy="91186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altLang="pt-BR"/>
          </a:p>
        </p:txBody>
      </p:sp>
      <p:sp>
        <p:nvSpPr>
          <p:cNvPr id="13318" name="AutoShape 5"/>
          <p:cNvSpPr>
            <a:spLocks noChangeArrowheads="1"/>
          </p:cNvSpPr>
          <p:nvPr/>
        </p:nvSpPr>
        <p:spPr bwMode="auto">
          <a:xfrm>
            <a:off x="0" y="0"/>
            <a:ext cx="6934200" cy="91186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altLang="pt-BR"/>
          </a:p>
        </p:txBody>
      </p:sp>
      <p:sp>
        <p:nvSpPr>
          <p:cNvPr id="13319" name="AutoShape 6"/>
          <p:cNvSpPr>
            <a:spLocks noChangeArrowheads="1"/>
          </p:cNvSpPr>
          <p:nvPr/>
        </p:nvSpPr>
        <p:spPr bwMode="auto">
          <a:xfrm>
            <a:off x="0" y="0"/>
            <a:ext cx="6934200" cy="91186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altLang="pt-BR"/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altLang="pt-BR"/>
          </a:p>
        </p:txBody>
      </p:sp>
      <p:sp>
        <p:nvSpPr>
          <p:cNvPr id="13321" name="Text Box 8"/>
          <p:cNvSpPr txBox="1">
            <a:spLocks noChangeArrowheads="1"/>
          </p:cNvSpPr>
          <p:nvPr/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altLang="pt-BR"/>
          </a:p>
        </p:txBody>
      </p:sp>
      <p:sp>
        <p:nvSpPr>
          <p:cNvPr id="13322" name="Rectangle 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85800"/>
            <a:ext cx="4562475" cy="341947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10">
            <a:extLst>
              <a:ext uri="{FF2B5EF4-FFF2-40B4-BE49-F238E27FC236}">
                <a16:creationId xmlns="" xmlns:a16="http://schemas.microsoft.com/office/drawing/2014/main" id="{C2AA7C26-3615-48AB-884A-7B93C43AE0A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9587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pt-BR" altLang="pt-BR" noProof="0"/>
          </a:p>
        </p:txBody>
      </p:sp>
      <p:sp>
        <p:nvSpPr>
          <p:cNvPr id="13324" name="Text Box 11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altLang="pt-BR"/>
          </a:p>
        </p:txBody>
      </p:sp>
      <p:sp>
        <p:nvSpPr>
          <p:cNvPr id="3" name="Rectangle 12">
            <a:extLst>
              <a:ext uri="{FF2B5EF4-FFF2-40B4-BE49-F238E27FC236}">
                <a16:creationId xmlns="" xmlns:a16="http://schemas.microsoft.com/office/drawing/2014/main" id="{0490F85A-9237-4DA5-B664-F2B69B8E9CC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8686800"/>
            <a:ext cx="29622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ea typeface="DejaVu Sans"/>
                <a:cs typeface="DejaVu Sans"/>
              </a:defRPr>
            </a:lvl1pPr>
          </a:lstStyle>
          <a:p>
            <a:fld id="{0EBAF269-4AE2-4D69-918A-0538BC1D6B81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65308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32BFDDC6-E3F4-4784-BD21-7B9D739B6F9F}" type="slidenum">
              <a:rPr lang="pt-BR" altLang="pt-BR" smtClean="0"/>
              <a:pPr/>
              <a:t>3</a:t>
            </a:fld>
            <a:endParaRPr lang="pt-BR" altLang="pt-BR" smtClean="0"/>
          </a:p>
        </p:txBody>
      </p:sp>
      <p:sp>
        <p:nvSpPr>
          <p:cNvPr id="116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85800"/>
            <a:ext cx="4572000" cy="3429000"/>
          </a:xfrm>
          <a:solidFill>
            <a:srgbClr val="FFFFFF"/>
          </a:solidFill>
          <a:ln/>
        </p:spPr>
      </p:sp>
      <p:sp>
        <p:nvSpPr>
          <p:cNvPr id="1167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105400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3394"/>
            <a:ext cx="4622800" cy="3419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93420" y="4331335"/>
            <a:ext cx="5547360" cy="41033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02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4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00876" y="687388"/>
            <a:ext cx="1960563" cy="55753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16013" y="687388"/>
            <a:ext cx="5732462" cy="55753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17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781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02754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16014" y="1557338"/>
            <a:ext cx="3846512" cy="4705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14925" y="1557338"/>
            <a:ext cx="3846513" cy="4705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71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798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971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21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71867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64716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9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6"/>
            <a:ext cx="8493895" cy="897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title text format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528" y="1202606"/>
            <a:ext cx="8493895" cy="532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  <a:p>
            <a:pPr lvl="4"/>
            <a:r>
              <a:rPr lang="en-GB" dirty="0" smtClean="0"/>
              <a:t>Sixth Outline Level</a:t>
            </a:r>
          </a:p>
          <a:p>
            <a:pPr lvl="4"/>
            <a:r>
              <a:rPr lang="en-GB" dirty="0" smtClean="0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062617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chemeClr val="bg1">
              <a:lumMod val="95000"/>
            </a:schemeClr>
          </a:solidFill>
          <a:latin typeface="Swis721 Blk BT" pitchFamily="34" charset="0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cs typeface="Arial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cs typeface="Arial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cs typeface="Arial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cs typeface="Arial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BCBCBC"/>
        </a:buClr>
        <a:buSzPct val="100000"/>
        <a:buFont typeface="Times New Roman" pitchFamily="16" charset="0"/>
        <a:buChar char="•"/>
        <a:defRPr sz="3200">
          <a:solidFill>
            <a:schemeClr val="bg1">
              <a:lumMod val="95000"/>
            </a:schemeClr>
          </a:solidFill>
          <a:latin typeface="Swis721 Lt BT" pitchFamily="34" charset="0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BCBCBC"/>
        </a:buClr>
        <a:buSzPct val="100000"/>
        <a:buFont typeface="Times New Roman" pitchFamily="16" charset="0"/>
        <a:buChar char="–"/>
        <a:defRPr sz="2800">
          <a:solidFill>
            <a:schemeClr val="bg1">
              <a:lumMod val="95000"/>
            </a:schemeClr>
          </a:solidFill>
          <a:latin typeface="Swis721 Lt BT" pitchFamily="34" charset="0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BCBCBC"/>
        </a:buClr>
        <a:buSzPct val="100000"/>
        <a:buFont typeface="Times New Roman" pitchFamily="16" charset="0"/>
        <a:buChar char="•"/>
        <a:defRPr sz="2400">
          <a:solidFill>
            <a:schemeClr val="bg1">
              <a:lumMod val="95000"/>
            </a:schemeClr>
          </a:solidFill>
          <a:latin typeface="Swis721 Lt BT" pitchFamily="34" charset="0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100000"/>
        <a:buFont typeface="Times New Roman" pitchFamily="16" charset="0"/>
        <a:buChar char="–"/>
        <a:defRPr sz="2000">
          <a:solidFill>
            <a:schemeClr val="bg1">
              <a:lumMod val="95000"/>
            </a:schemeClr>
          </a:solidFill>
          <a:latin typeface="Swis721 Lt BT" pitchFamily="34" charset="0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100000"/>
        <a:buFont typeface="Times New Roman" pitchFamily="16" charset="0"/>
        <a:buChar char="»"/>
        <a:defRPr sz="2000">
          <a:solidFill>
            <a:schemeClr val="bg1">
              <a:lumMod val="95000"/>
            </a:schemeClr>
          </a:solidFill>
          <a:latin typeface="Swis721 Lt BT" pitchFamily="34" charset="0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609600" y="6535738"/>
            <a:ext cx="807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defTabSz="914400">
              <a:spcBef>
                <a:spcPct val="50000"/>
              </a:spcBef>
            </a:pPr>
            <a:r>
              <a:rPr kumimoji="1" lang="en-US" sz="1400" b="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969696"/>
                  </a:outerShdw>
                </a:effectLst>
                <a:latin typeface="Tahoma"/>
                <a:ea typeface="+mn-ea"/>
              </a:rPr>
              <a:t>Departamento</a:t>
            </a:r>
            <a:r>
              <a:rPr kumimoji="1" lang="en-US" sz="1400" b="0" smtClean="0">
                <a:solidFill>
                  <a:srgbClr val="FFFFFF"/>
                </a:solidFill>
                <a:effectLst>
                  <a:outerShdw blurRad="38100" dist="38100" dir="2700000" algn="tl">
                    <a:srgbClr val="969696"/>
                  </a:outerShdw>
                </a:effectLst>
                <a:latin typeface="Tahoma"/>
                <a:ea typeface="+mn-ea"/>
              </a:rPr>
              <a:t> de Informática e Estatística - INE/CTC/UFSC</a:t>
            </a:r>
            <a:endParaRPr kumimoji="1" lang="en-US" b="0" smtClean="0">
              <a:solidFill>
                <a:srgbClr val="FFFFFF"/>
              </a:solidFill>
              <a:effectLst>
                <a:outerShdw blurRad="38100" dist="38100" dir="2700000" algn="tl">
                  <a:srgbClr val="969696"/>
                </a:outerShdw>
              </a:effectLst>
              <a:latin typeface="Tahoma"/>
              <a:ea typeface="+mn-ea"/>
            </a:endParaRP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ctrTitle" idx="4294967295"/>
          </p:nvPr>
        </p:nvSpPr>
        <p:spPr>
          <a:xfrm>
            <a:off x="539552" y="3048000"/>
            <a:ext cx="8001000" cy="11430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4000" dirty="0" err="1">
                <a:effectLst/>
                <a:latin typeface="Roboto" pitchFamily="2" charset="0"/>
                <a:ea typeface="Roboto" pitchFamily="2" charset="0"/>
              </a:rPr>
              <a:t>Computação</a:t>
            </a:r>
            <a:r>
              <a:rPr lang="en-US" sz="400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4000" dirty="0" err="1">
                <a:effectLst/>
                <a:latin typeface="Roboto" pitchFamily="2" charset="0"/>
                <a:ea typeface="Roboto" pitchFamily="2" charset="0"/>
              </a:rPr>
              <a:t>Gráfica</a:t>
            </a:r>
            <a:r>
              <a:rPr lang="en-US" sz="4000" dirty="0">
                <a:effectLst/>
                <a:latin typeface="Roboto" pitchFamily="2" charset="0"/>
                <a:ea typeface="Roboto" pitchFamily="2" charset="0"/>
              </a:rPr>
              <a:t>:</a:t>
            </a:r>
            <a:br>
              <a:rPr lang="en-US" sz="4000" dirty="0">
                <a:effectLst/>
                <a:latin typeface="Roboto" pitchFamily="2" charset="0"/>
                <a:ea typeface="Roboto" pitchFamily="2" charset="0"/>
              </a:rPr>
            </a:br>
            <a:r>
              <a:rPr lang="en-US" sz="4000" dirty="0">
                <a:effectLst/>
                <a:latin typeface="Roboto" pitchFamily="2" charset="0"/>
                <a:ea typeface="Roboto" pitchFamily="2" charset="0"/>
              </a:rPr>
              <a:t/>
            </a:r>
            <a:br>
              <a:rPr lang="en-US" sz="4000" dirty="0">
                <a:effectLst/>
                <a:latin typeface="Roboto" pitchFamily="2" charset="0"/>
                <a:ea typeface="Roboto" pitchFamily="2" charset="0"/>
              </a:rPr>
            </a:br>
            <a:r>
              <a:rPr lang="en-US" dirty="0">
                <a:effectLst/>
                <a:latin typeface="Roboto" pitchFamily="2" charset="0"/>
                <a:ea typeface="Roboto" pitchFamily="2" charset="0"/>
              </a:rPr>
              <a:t>Aula </a:t>
            </a:r>
            <a:r>
              <a:rPr lang="en-US" dirty="0" smtClean="0">
                <a:effectLst/>
                <a:latin typeface="Roboto" pitchFamily="2" charset="0"/>
                <a:ea typeface="Roboto" pitchFamily="2" charset="0"/>
              </a:rPr>
              <a:t>4.1.2: </a:t>
            </a:r>
            <a:r>
              <a:rPr lang="en-US" sz="4000" dirty="0">
                <a:effectLst/>
                <a:latin typeface="Roboto" pitchFamily="2" charset="0"/>
                <a:ea typeface="Roboto" pitchFamily="2" charset="0"/>
              </a:rPr>
              <a:t/>
            </a:r>
            <a:br>
              <a:rPr lang="en-US" sz="4000" dirty="0">
                <a:effectLst/>
                <a:latin typeface="Roboto" pitchFamily="2" charset="0"/>
                <a:ea typeface="Roboto" pitchFamily="2" charset="0"/>
              </a:rPr>
            </a:br>
            <a:r>
              <a:rPr lang="pt-BR" sz="4000" dirty="0">
                <a:latin typeface="Roboto" pitchFamily="2" charset="0"/>
                <a:ea typeface="Roboto" pitchFamily="2" charset="0"/>
              </a:rPr>
              <a:t>Especificação </a:t>
            </a:r>
            <a:r>
              <a:rPr lang="pt-BR" sz="4000" dirty="0" smtClean="0">
                <a:latin typeface="Roboto" pitchFamily="2" charset="0"/>
                <a:ea typeface="Roboto" pitchFamily="2" charset="0"/>
              </a:rPr>
              <a:t>do </a:t>
            </a:r>
            <a:r>
              <a:rPr lang="pt-BR" sz="4000" dirty="0">
                <a:latin typeface="Roboto" pitchFamily="2" charset="0"/>
                <a:ea typeface="Roboto" pitchFamily="2" charset="0"/>
              </a:rPr>
              <a:t>Arquivo de Cena para Aula </a:t>
            </a:r>
            <a:r>
              <a:rPr lang="pt-BR" sz="4000" dirty="0" smtClean="0">
                <a:latin typeface="Roboto" pitchFamily="2" charset="0"/>
                <a:ea typeface="Roboto" pitchFamily="2" charset="0"/>
              </a:rPr>
              <a:t>de Computação </a:t>
            </a:r>
            <a:r>
              <a:rPr lang="pt-BR" sz="4000" dirty="0">
                <a:latin typeface="Roboto" pitchFamily="2" charset="0"/>
                <a:ea typeface="Roboto" pitchFamily="2" charset="0"/>
              </a:rPr>
              <a:t>Gráfica</a:t>
            </a:r>
            <a:br>
              <a:rPr lang="pt-BR" sz="4000" dirty="0">
                <a:latin typeface="Roboto" pitchFamily="2" charset="0"/>
                <a:ea typeface="Roboto" pitchFamily="2" charset="0"/>
              </a:rPr>
            </a:br>
            <a:r>
              <a:rPr lang="pt-BR" sz="4800" dirty="0">
                <a:solidFill>
                  <a:srgbClr val="FFFF00"/>
                </a:solidFill>
                <a:latin typeface="Roboto" pitchFamily="2" charset="0"/>
                <a:ea typeface="Roboto" pitchFamily="2" charset="0"/>
              </a:rPr>
              <a:t>Wavefront </a:t>
            </a:r>
            <a:r>
              <a:rPr lang="pt-BR" sz="4800" dirty="0" smtClean="0">
                <a:solidFill>
                  <a:srgbClr val="FFFF00"/>
                </a:solidFill>
                <a:latin typeface="Roboto" pitchFamily="2" charset="0"/>
                <a:ea typeface="Roboto" pitchFamily="2" charset="0"/>
              </a:rPr>
              <a:t>OBJ</a:t>
            </a:r>
            <a:r>
              <a:rPr lang="en-US" sz="4400" dirty="0">
                <a:effectLst/>
                <a:latin typeface="Roboto" pitchFamily="2" charset="0"/>
                <a:ea typeface="Roboto" pitchFamily="2" charset="0"/>
              </a:rPr>
              <a:t/>
            </a:r>
            <a:br>
              <a:rPr lang="en-US" sz="4400" dirty="0">
                <a:effectLst/>
                <a:latin typeface="Roboto" pitchFamily="2" charset="0"/>
                <a:ea typeface="Roboto" pitchFamily="2" charset="0"/>
              </a:rPr>
            </a:br>
            <a:r>
              <a:rPr lang="en-US" sz="4000" dirty="0">
                <a:effectLst/>
                <a:latin typeface="Roboto" pitchFamily="2" charset="0"/>
                <a:ea typeface="Roboto" pitchFamily="2" charset="0"/>
              </a:rPr>
              <a:t/>
            </a:r>
            <a:br>
              <a:rPr lang="en-US" sz="4000" dirty="0">
                <a:effectLst/>
                <a:latin typeface="Roboto" pitchFamily="2" charset="0"/>
                <a:ea typeface="Roboto" pitchFamily="2" charset="0"/>
              </a:rPr>
            </a:br>
            <a:r>
              <a:rPr lang="en-US" sz="2400" dirty="0">
                <a:effectLst/>
                <a:latin typeface="Roboto" pitchFamily="2" charset="0"/>
                <a:ea typeface="Roboto" pitchFamily="2" charset="0"/>
              </a:rPr>
              <a:t>Prof. Dr. </a:t>
            </a:r>
            <a:r>
              <a:rPr lang="en-US" sz="2400" dirty="0" err="1">
                <a:effectLst/>
                <a:latin typeface="Roboto" pitchFamily="2" charset="0"/>
                <a:ea typeface="Roboto" pitchFamily="2" charset="0"/>
              </a:rPr>
              <a:t>rer.nat</a:t>
            </a:r>
            <a:r>
              <a:rPr lang="en-US" sz="2400" dirty="0">
                <a:effectLst/>
                <a:latin typeface="Roboto" pitchFamily="2" charset="0"/>
                <a:ea typeface="Roboto" pitchFamily="2" charset="0"/>
              </a:rPr>
              <a:t>. Aldo von </a:t>
            </a:r>
            <a:r>
              <a:rPr lang="en-US" sz="2400" dirty="0" err="1">
                <a:effectLst/>
                <a:latin typeface="Roboto" pitchFamily="2" charset="0"/>
                <a:ea typeface="Roboto" pitchFamily="2" charset="0"/>
              </a:rPr>
              <a:t>Wangenheim</a:t>
            </a:r>
            <a:endParaRPr lang="en-US" dirty="0">
              <a:effectLst/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4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66675"/>
            <a:ext cx="9067800" cy="672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9258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88"/>
            <a:ext cx="9119029" cy="684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8071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35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200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80" y="0"/>
            <a:ext cx="9144000" cy="6885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3863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0"/>
            <a:ext cx="9108505" cy="6784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4237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0" y="476672"/>
            <a:ext cx="9036497" cy="579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4059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493895" cy="897898"/>
          </a:xfrm>
        </p:spPr>
        <p:txBody>
          <a:bodyPr/>
          <a:lstStyle/>
          <a:p>
            <a:r>
              <a:rPr lang="pt-BR" dirty="0" smtClean="0"/>
              <a:t>.obj em CG: Especificação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8590"/>
            <a:ext cx="8493895" cy="5322738"/>
          </a:xfrm>
        </p:spPr>
        <p:txBody>
          <a:bodyPr/>
          <a:lstStyle/>
          <a:p>
            <a:r>
              <a:rPr lang="pt-BR" dirty="0" smtClean="0"/>
              <a:t>orientação a objetos</a:t>
            </a:r>
          </a:p>
          <a:p>
            <a:r>
              <a:rPr lang="pt-BR" dirty="0" smtClean="0"/>
              <a:t>cada classe implementará um método de instância </a:t>
            </a:r>
            <a:r>
              <a:rPr lang="pt-BR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objString</a:t>
            </a:r>
          </a:p>
          <a:p>
            <a:pPr lvl="1"/>
            <a:r>
              <a:rPr lang="pt-BR" dirty="0" smtClean="0"/>
              <a:t>devolve a descrição de uma instância como String .obj</a:t>
            </a:r>
          </a:p>
          <a:p>
            <a:r>
              <a:rPr lang="pt-BR" dirty="0" smtClean="0"/>
              <a:t>objetos compostos chamam o método </a:t>
            </a:r>
            <a:r>
              <a:rPr lang="pt-BR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objString </a:t>
            </a:r>
            <a:r>
              <a:rPr lang="pt-BR" dirty="0" smtClean="0"/>
              <a:t>para montar as suas descrições</a:t>
            </a:r>
          </a:p>
          <a:p>
            <a:pPr lvl="1"/>
            <a:r>
              <a:rPr lang="pt-BR" dirty="0" smtClean="0"/>
              <a:t>segmentos de reta e polígonos coletam os </a:t>
            </a:r>
            <a:r>
              <a:rPr lang="pt-BR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objString </a:t>
            </a:r>
            <a:r>
              <a:rPr lang="pt-BR" dirty="0" smtClean="0"/>
              <a:t>de seus pontos</a:t>
            </a:r>
          </a:p>
          <a:p>
            <a:pPr lvl="1"/>
            <a:r>
              <a:rPr lang="pt-BR" dirty="0" smtClean="0"/>
              <a:t>curvas vão coletar os </a:t>
            </a:r>
            <a:r>
              <a:rPr lang="pt-BR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objString </a:t>
            </a:r>
            <a:r>
              <a:rPr lang="pt-BR" dirty="0" smtClean="0"/>
              <a:t>dos pontos do polígono que representa a instância em determinado nível de zoom</a:t>
            </a:r>
          </a:p>
          <a:p>
            <a:pPr lvl="1"/>
            <a:r>
              <a:rPr lang="pt-BR" dirty="0" smtClean="0"/>
              <a:t>o mesmo valerá para objetos 3D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60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61623"/>
            <a:ext cx="9144000" cy="7819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9255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755576" y="928692"/>
            <a:ext cx="7499350" cy="5080494"/>
          </a:xfrm>
          <a:prstGeom prst="rect">
            <a:avLst/>
          </a:prstGeom>
          <a:solidFill>
            <a:schemeClr val="bg1">
              <a:lumMod val="85000"/>
            </a:schemeClr>
          </a:solidFill>
          <a:ln w="38160">
            <a:solidFill>
              <a:srgbClr val="161645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192088" indent="-190500" defTabSz="457200" eaLnBrk="1" hangingPunct="1"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lang="en-US" sz="1400" b="0" dirty="0" smtClean="0">
              <a:solidFill>
                <a:srgbClr val="000000"/>
              </a:solidFill>
              <a:latin typeface="Arial" charset="0"/>
            </a:endParaRPr>
          </a:p>
          <a:p>
            <a:pPr marL="192088" indent="-190500" defTabSz="457200" eaLnBrk="1" hangingPunct="1"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lang="en-US" sz="1400" b="0" dirty="0" smtClean="0">
              <a:solidFill>
                <a:srgbClr val="000000"/>
              </a:solidFill>
              <a:latin typeface="Arial" charset="0"/>
            </a:endParaRPr>
          </a:p>
          <a:p>
            <a:pPr marL="192088" indent="-190500" defTabSz="457200" eaLnBrk="1" hangingPunct="1"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lang="en-US" sz="1400" b="0" dirty="0" smtClean="0">
              <a:solidFill>
                <a:srgbClr val="000000"/>
              </a:solidFill>
              <a:latin typeface="Arial" charset="0"/>
            </a:endParaRPr>
          </a:p>
          <a:p>
            <a:pPr marL="192088" indent="-190500" defTabSz="457200" eaLnBrk="1" hangingPunct="1"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lang="pt-BR" sz="1400" b="0" dirty="0" smtClean="0">
              <a:solidFill>
                <a:srgbClr val="000000"/>
              </a:solidFill>
              <a:latin typeface="Arial" charset="0"/>
            </a:endParaRPr>
          </a:p>
          <a:p>
            <a:pPr marL="192088" indent="-190500" defTabSz="457200" eaLnBrk="1" hangingPunct="1"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lang="pt-BR" sz="1400" b="0" dirty="0" smtClean="0">
              <a:solidFill>
                <a:srgbClr val="000000"/>
              </a:solidFill>
              <a:latin typeface="Arial" charset="0"/>
            </a:endParaRPr>
          </a:p>
          <a:p>
            <a:pPr marL="192088" indent="-190500" algn="ctr" defTabSz="457200" eaLnBrk="1" hangingPunct="1"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lang="pt-BR" sz="1600" b="0" dirty="0" smtClean="0">
                <a:solidFill>
                  <a:srgbClr val="000000"/>
                </a:solidFill>
                <a:latin typeface="Arial" charset="0"/>
              </a:rPr>
              <a:t>Atribuição-Uso Não-Comercial-Compartilhamento pela Licença 2.5 Brasil</a:t>
            </a:r>
          </a:p>
          <a:p>
            <a:pPr marL="192088" indent="-190500" algn="ctr" defTabSz="457200" eaLnBrk="1" hangingPunct="1"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lang="pt-BR" sz="1400" b="0" i="1" dirty="0" smtClean="0">
              <a:solidFill>
                <a:srgbClr val="000000"/>
              </a:solidFill>
              <a:latin typeface="Arial" charset="0"/>
            </a:endParaRPr>
          </a:p>
          <a:p>
            <a:pPr marL="192088" indent="-190500" defTabSz="457200" eaLnBrk="1" hangingPunct="1"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lang="pt-BR" sz="1400" b="0" i="1" dirty="0" smtClean="0">
                <a:solidFill>
                  <a:srgbClr val="000000"/>
                </a:solidFill>
                <a:latin typeface="Arial" charset="0"/>
              </a:rPr>
              <a:t>Você pode:</a:t>
            </a:r>
          </a:p>
          <a:p>
            <a:pPr marL="192088" indent="-190500" defTabSz="457200" eaLnBrk="1" hangingPunct="1"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lang="pt-BR" sz="1400" b="0" dirty="0" smtClean="0">
                <a:solidFill>
                  <a:srgbClr val="000000"/>
                </a:solidFill>
                <a:latin typeface="Arial" charset="0"/>
              </a:rPr>
              <a:t> - copiar, distribuir, exibir e executar a obra</a:t>
            </a:r>
          </a:p>
          <a:p>
            <a:pPr marL="192088" indent="-190500" defTabSz="457200" eaLnBrk="1" hangingPunct="1"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lang="pt-BR" sz="1400" b="0" dirty="0" smtClean="0">
                <a:solidFill>
                  <a:srgbClr val="000000"/>
                </a:solidFill>
                <a:latin typeface="Arial" charset="0"/>
              </a:rPr>
              <a:t> - criar obras derivadas</a:t>
            </a:r>
          </a:p>
          <a:p>
            <a:pPr marL="457200" lvl="1" indent="0" defTabSz="457200" eaLnBrk="1" hangingPunct="1"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lang="pt-BR" sz="1400" b="0" i="1" dirty="0" smtClean="0">
              <a:solidFill>
                <a:srgbClr val="000000"/>
              </a:solidFill>
              <a:latin typeface="Arial" charset="0"/>
            </a:endParaRPr>
          </a:p>
          <a:p>
            <a:pPr marL="192088" indent="-190500" algn="just" defTabSz="457200" eaLnBrk="1" hangingPunct="1"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lang="pt-BR" sz="1400" b="0" i="1" dirty="0" smtClean="0">
                <a:solidFill>
                  <a:srgbClr val="000000"/>
                </a:solidFill>
                <a:latin typeface="Arial" charset="0"/>
              </a:rPr>
              <a:t>Sob as seguintes condições:</a:t>
            </a:r>
          </a:p>
          <a:p>
            <a:pPr marL="192088" indent="-190500" algn="just" defTabSz="457200" eaLnBrk="1" hangingPunct="1"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lang="pt-BR" sz="1400" b="0" dirty="0" smtClean="0">
                <a:solidFill>
                  <a:srgbClr val="000000"/>
                </a:solidFill>
                <a:latin typeface="Arial" charset="0"/>
              </a:rPr>
              <a:t>Atribuição — Você deve dar crédito ao autor original, da forma especificada pelo autor ou licenciante. </a:t>
            </a:r>
          </a:p>
          <a:p>
            <a:pPr marL="192088" indent="-190500" algn="just" defTabSz="457200" eaLnBrk="1" hangingPunct="1"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lang="pt-BR" sz="1400" b="0" dirty="0" smtClean="0">
                <a:solidFill>
                  <a:srgbClr val="000000"/>
                </a:solidFill>
                <a:latin typeface="Arial" charset="0"/>
              </a:rPr>
              <a:t>Uso Não-Comercial — Você não pode utilizar esta obra com finalidades comerciais. </a:t>
            </a:r>
          </a:p>
          <a:p>
            <a:pPr marL="192088" indent="-190500" algn="just" defTabSz="457200" eaLnBrk="1" hangingPunct="1"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lang="pt-BR" sz="1400" b="0" dirty="0" smtClean="0">
                <a:solidFill>
                  <a:srgbClr val="000000"/>
                </a:solidFill>
                <a:latin typeface="Arial" charset="0"/>
              </a:rPr>
              <a:t>Compartilhamento pela mesma Licença — Se você alterar, transformar, ou criar outra obra com base nesta, você somente poderá distribuir a obra resultante sob uma licença idêntica a esta.</a:t>
            </a:r>
          </a:p>
          <a:p>
            <a:pPr marL="192088" indent="-190500" algn="just" defTabSz="457200" eaLnBrk="1" hangingPunct="1"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lang="pt-BR" sz="1400" b="0" dirty="0" smtClean="0">
              <a:solidFill>
                <a:srgbClr val="000000"/>
              </a:solidFill>
              <a:latin typeface="Arial" charset="0"/>
            </a:endParaRPr>
          </a:p>
          <a:p>
            <a:pPr marL="192088" indent="-190500" algn="just" defTabSz="457200" eaLnBrk="1" hangingPunct="1"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lang="pt-BR" sz="1400" b="0" dirty="0" smtClean="0">
                <a:solidFill>
                  <a:srgbClr val="000000"/>
                </a:solidFill>
                <a:latin typeface="Arial" charset="0"/>
              </a:rPr>
              <a:t>Para ver uma cópia desta licença, visite http://creativecommons.org/licenses/by-nc-sa/2.5/br/  ou mande uma carta para Creative Commons, 171 Second Street, Suite 300, San Francisco, California, 94105, USA.</a:t>
            </a:r>
          </a:p>
          <a:p>
            <a:pPr marL="192088" indent="-190500" defTabSz="457200" eaLnBrk="1" hangingPunct="1"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lang="pt-BR" sz="1400" b="0" dirty="0" smtClean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8677" name="Picture 5" descr="D:\Aulas\Estruturas\2020.1\cc.logo.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370" y="1052742"/>
            <a:ext cx="2699767" cy="87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6411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Aulas\Estruturas\PPTs 2020\vertical_sigla_PB_fundo_vazado-azul-insatura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04664"/>
            <a:ext cx="4358225" cy="59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68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https://i.all3dp.com/cdn-cgi/image/fit=cover,w=1284,h=722,gravity=0.5x0.5,format=auto/wp-content/uploads/2018/05/26152516/obj-le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9588" y="-19050"/>
            <a:ext cx="12230100" cy="687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5752526" y="203200"/>
            <a:ext cx="232467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914400"/>
            <a:r>
              <a:rPr lang="pt-BR" sz="1200" dirty="0" smtClean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Disciplina Computação Gráfica</a:t>
            </a:r>
            <a:endParaRPr lang="pt-BR" sz="1200" b="0" dirty="0" smtClean="0">
              <a:solidFill>
                <a:srgbClr val="FFFFFF"/>
              </a:solidFill>
              <a:effectLst/>
              <a:latin typeface="Roboto" pitchFamily="2" charset="0"/>
              <a:ea typeface="Roboto" pitchFamily="2" charset="0"/>
            </a:endParaRPr>
          </a:p>
          <a:p>
            <a:pPr algn="r" defTabSz="914400"/>
            <a:r>
              <a:rPr lang="pt-BR" sz="1000" b="0" dirty="0" smtClean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Curso de Ciência da Camputação</a:t>
            </a:r>
          </a:p>
          <a:p>
            <a:pPr algn="r" defTabSz="914400"/>
            <a:r>
              <a:rPr lang="pt-BR" sz="1000" b="0" dirty="0" smtClean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INE/CTC/UFSC</a:t>
            </a:r>
          </a:p>
        </p:txBody>
      </p:sp>
      <p:pic>
        <p:nvPicPr>
          <p:cNvPr id="50181" name="Picture 5" descr="D:\Aulas\Visao.Computacional\2018\images\Untitled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824" y="57437"/>
            <a:ext cx="8890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6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194936" y="359398"/>
            <a:ext cx="8372475" cy="700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defTabSz="457200"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600" b="0" dirty="0" err="1">
                <a:solidFill>
                  <a:srgbClr val="FFFFFF"/>
                </a:solidFill>
                <a:latin typeface="Tahoma" pitchFamily="32" charset="0"/>
              </a:rPr>
              <a:t>Wavefront</a:t>
            </a:r>
            <a:r>
              <a:rPr lang="en-US" sz="3600" b="0" dirty="0">
                <a:solidFill>
                  <a:srgbClr val="FFFFFF"/>
                </a:solidFill>
                <a:latin typeface="Tahoma" pitchFamily="32" charset="0"/>
              </a:rPr>
              <a:t> OBJ</a:t>
            </a:r>
            <a:endParaRPr lang="en-US" sz="3600" b="0" dirty="0">
              <a:solidFill>
                <a:srgbClr val="FFFFFF"/>
              </a:solidFill>
              <a:latin typeface="Tahoma" pitchFamily="32" charset="0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182563" y="1597025"/>
            <a:ext cx="8321675" cy="462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8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5pPr>
            <a:lvl6pPr>
              <a:buChar char="»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6pPr>
            <a:lvl7pPr>
              <a:buChar char="»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7pPr>
            <a:lvl8pPr>
              <a:buChar char="»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8pPr>
            <a:lvl9pPr>
              <a:buChar char="»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FFFFFF"/>
                </a:solidFill>
                <a:latin typeface="Tahoma" pitchFamily="32" charset="0"/>
                <a:ea typeface="新細明體" charset="-120"/>
              </a:defRPr>
            </a:lvl9pPr>
          </a:lstStyle>
          <a:p>
            <a:pPr algn="just" defTabSz="457200" eaLnBrk="1" hangingPunct="1">
              <a:lnSpc>
                <a:spcPct val="120000"/>
              </a:lnSpc>
              <a:spcBef>
                <a:spcPts val="600"/>
              </a:spcBef>
              <a:buClr>
                <a:srgbClr val="FFFFFF"/>
              </a:buClr>
              <a:buSzPct val="100000"/>
              <a:buFont typeface="Tahoma" pitchFamily="32" charset="0"/>
              <a:buChar char="•"/>
            </a:pPr>
            <a:r>
              <a:rPr lang="pt-BR" altLang="pt-BR" sz="2000" b="0" dirty="0" smtClean="0">
                <a:solidFill>
                  <a:srgbClr val="FFFF00"/>
                </a:solidFill>
              </a:rPr>
              <a:t>Arquivo de Cena</a:t>
            </a:r>
            <a:r>
              <a:rPr lang="pt-BR" altLang="pt-BR" sz="2000" b="0" dirty="0" smtClean="0"/>
              <a:t>: é a descrição do mundo que está no seu SGI que você salva em disco</a:t>
            </a:r>
          </a:p>
          <a:p>
            <a:pPr lvl="1" algn="just" defTabSz="457200" eaLnBrk="1" hangingPunct="1">
              <a:lnSpc>
                <a:spcPct val="120000"/>
              </a:lnSpc>
              <a:spcBef>
                <a:spcPts val="600"/>
              </a:spcBef>
              <a:buClr>
                <a:srgbClr val="FFFFFF"/>
              </a:buClr>
              <a:buSzPct val="100000"/>
              <a:buFont typeface="Tahoma" pitchFamily="32" charset="0"/>
              <a:buChar char="•"/>
            </a:pPr>
            <a:r>
              <a:rPr lang="pt-BR" altLang="pt-BR" sz="1600" b="0" dirty="0"/>
              <a:t>vai ser baseado no formato </a:t>
            </a:r>
            <a:r>
              <a:rPr lang="pt-BR" altLang="pt-BR" sz="1600" b="0" dirty="0">
                <a:solidFill>
                  <a:srgbClr val="FFFF00"/>
                </a:solidFill>
              </a:rPr>
              <a:t>Wavefront </a:t>
            </a:r>
            <a:r>
              <a:rPr lang="pt-BR" altLang="pt-BR" sz="1600" b="0" dirty="0" smtClean="0">
                <a:solidFill>
                  <a:srgbClr val="FFFF00"/>
                </a:solidFill>
              </a:rPr>
              <a:t>OBJ</a:t>
            </a:r>
          </a:p>
          <a:p>
            <a:pPr lvl="1" algn="just" defTabSz="457200" eaLnBrk="1" hangingPunct="1">
              <a:lnSpc>
                <a:spcPct val="120000"/>
              </a:lnSpc>
              <a:spcBef>
                <a:spcPts val="600"/>
              </a:spcBef>
              <a:buClr>
                <a:srgbClr val="FFFFFF"/>
              </a:buClr>
              <a:buSzPct val="100000"/>
              <a:buFont typeface="Tahoma" pitchFamily="32" charset="0"/>
              <a:buChar char="•"/>
            </a:pPr>
            <a:r>
              <a:rPr lang="pt-BR" altLang="pt-BR" sz="1600" b="0" dirty="0" smtClean="0"/>
              <a:t>será </a:t>
            </a:r>
            <a:r>
              <a:rPr lang="pt-BR" altLang="pt-BR" sz="1600" b="0" dirty="0"/>
              <a:t>um subset da especificação </a:t>
            </a:r>
            <a:r>
              <a:rPr lang="pt-BR" altLang="pt-BR" sz="1600" b="0" dirty="0" smtClean="0"/>
              <a:t>geral do OBJ</a:t>
            </a:r>
          </a:p>
          <a:p>
            <a:pPr algn="just" defTabSz="457200" eaLnBrk="1" hangingPunct="1">
              <a:lnSpc>
                <a:spcPct val="120000"/>
              </a:lnSpc>
              <a:spcBef>
                <a:spcPts val="600"/>
              </a:spcBef>
              <a:buClr>
                <a:srgbClr val="FFFFFF"/>
              </a:buClr>
              <a:buSzPct val="100000"/>
              <a:buFont typeface="Tahoma" pitchFamily="32" charset="0"/>
              <a:buChar char="•"/>
            </a:pPr>
            <a:r>
              <a:rPr lang="pt-BR" altLang="pt-BR" sz="2000" b="0" dirty="0" smtClean="0"/>
              <a:t>Utilizado </a:t>
            </a:r>
            <a:r>
              <a:rPr lang="pt-BR" altLang="pt-BR" sz="2000" b="0" dirty="0"/>
              <a:t>no </a:t>
            </a:r>
            <a:r>
              <a:rPr lang="pt-BR" altLang="pt-BR" sz="2000" b="0" dirty="0" smtClean="0"/>
              <a:t>SGI para que: </a:t>
            </a:r>
          </a:p>
          <a:p>
            <a:pPr lvl="1" algn="just" defTabSz="457200" eaLnBrk="1" hangingPunct="1">
              <a:lnSpc>
                <a:spcPct val="120000"/>
              </a:lnSpc>
              <a:spcBef>
                <a:spcPts val="600"/>
              </a:spcBef>
              <a:buClr>
                <a:srgbClr val="FFFFFF"/>
              </a:buClr>
              <a:buSzPct val="100000"/>
              <a:buFont typeface="Tahoma" pitchFamily="32" charset="0"/>
              <a:buChar char="•"/>
            </a:pPr>
            <a:r>
              <a:rPr lang="pt-BR" altLang="pt-BR" sz="1600" b="0" dirty="0" smtClean="0"/>
              <a:t>possa </a:t>
            </a:r>
            <a:r>
              <a:rPr lang="pt-BR" altLang="pt-BR" sz="1600" b="0" dirty="0"/>
              <a:t>ser carregado em softwares de modelagem como o Blender para que os alunos possam validar seus </a:t>
            </a:r>
            <a:r>
              <a:rPr lang="pt-BR" altLang="pt-BR" sz="1600" b="0" dirty="0" smtClean="0"/>
              <a:t>trabalhos</a:t>
            </a:r>
          </a:p>
          <a:p>
            <a:pPr lvl="1" algn="just" defTabSz="457200" eaLnBrk="1" hangingPunct="1">
              <a:lnSpc>
                <a:spcPct val="120000"/>
              </a:lnSpc>
              <a:spcBef>
                <a:spcPts val="600"/>
              </a:spcBef>
              <a:buClr>
                <a:srgbClr val="FFFFFF"/>
              </a:buClr>
              <a:buSzPct val="100000"/>
              <a:buFont typeface="Tahoma" pitchFamily="32" charset="0"/>
              <a:buChar char="•"/>
            </a:pPr>
            <a:r>
              <a:rPr lang="pt-BR" altLang="pt-BR" sz="1600" b="0" dirty="0" smtClean="0"/>
              <a:t>o professor possa testar as modelagens dos alunos </a:t>
            </a:r>
          </a:p>
          <a:p>
            <a:pPr algn="just" defTabSz="457200" eaLnBrk="1" hangingPunct="1">
              <a:lnSpc>
                <a:spcPct val="120000"/>
              </a:lnSpc>
              <a:spcBef>
                <a:spcPts val="600"/>
              </a:spcBef>
              <a:buClr>
                <a:srgbClr val="FFFFFF"/>
              </a:buClr>
              <a:buSzPct val="100000"/>
              <a:buFont typeface="Tahoma" pitchFamily="32" charset="0"/>
              <a:buChar char="•"/>
            </a:pPr>
            <a:r>
              <a:rPr lang="pt-BR" altLang="pt-BR" sz="2000" b="0" dirty="0"/>
              <a:t>O formato </a:t>
            </a:r>
            <a:r>
              <a:rPr lang="pt-BR" altLang="pt-BR" sz="2000" b="0" dirty="0" smtClean="0"/>
              <a:t>.OBJ </a:t>
            </a:r>
            <a:r>
              <a:rPr lang="pt-BR" altLang="pt-BR" sz="2000" b="0" dirty="0"/>
              <a:t>é baseado  em texto </a:t>
            </a:r>
            <a:r>
              <a:rPr lang="pt-BR" altLang="pt-BR" sz="2000" b="0" dirty="0" smtClean="0"/>
              <a:t>ASCII</a:t>
            </a:r>
          </a:p>
          <a:p>
            <a:pPr lvl="1" algn="just" defTabSz="457200" eaLnBrk="1" hangingPunct="1">
              <a:lnSpc>
                <a:spcPct val="120000"/>
              </a:lnSpc>
              <a:spcBef>
                <a:spcPts val="600"/>
              </a:spcBef>
              <a:buClr>
                <a:srgbClr val="FFFFFF"/>
              </a:buClr>
              <a:buSzPct val="100000"/>
              <a:buFont typeface="Tahoma" pitchFamily="32" charset="0"/>
              <a:buChar char="•"/>
            </a:pPr>
            <a:r>
              <a:rPr lang="pt-BR" altLang="pt-BR" sz="1600" b="0" dirty="0" smtClean="0"/>
              <a:t>cada </a:t>
            </a:r>
            <a:r>
              <a:rPr lang="pt-BR" altLang="pt-BR" sz="1600" b="0" dirty="0"/>
              <a:t>linha consiste de uma diretiva seguida de parâmetros. </a:t>
            </a:r>
            <a:endParaRPr lang="pt-BR" altLang="pt-BR" sz="1600" b="0" dirty="0" smtClean="0"/>
          </a:p>
          <a:p>
            <a:pPr lvl="1" algn="just" defTabSz="457200" eaLnBrk="1" hangingPunct="1">
              <a:lnSpc>
                <a:spcPct val="120000"/>
              </a:lnSpc>
              <a:spcBef>
                <a:spcPts val="600"/>
              </a:spcBef>
              <a:buClr>
                <a:srgbClr val="FFFFFF"/>
              </a:buClr>
              <a:buSzPct val="100000"/>
              <a:buFont typeface="Tahoma" pitchFamily="32" charset="0"/>
              <a:buChar char="•"/>
            </a:pPr>
            <a:r>
              <a:rPr lang="pt-BR" altLang="pt-BR" sz="1600" b="0" dirty="0" smtClean="0"/>
              <a:t>junto </a:t>
            </a:r>
            <a:r>
              <a:rPr lang="pt-BR" altLang="pt-BR" sz="1600" b="0" dirty="0"/>
              <a:t>com um arquivo .obj segue um arquivo de descrição de material .</a:t>
            </a:r>
            <a:r>
              <a:rPr lang="pt-BR" altLang="pt-BR" sz="1600" b="0" dirty="0" smtClean="0"/>
              <a:t>mtl</a:t>
            </a:r>
          </a:p>
          <a:p>
            <a:pPr lvl="2" algn="just" defTabSz="457200" eaLnBrk="1" hangingPunct="1">
              <a:lnSpc>
                <a:spcPct val="120000"/>
              </a:lnSpc>
              <a:spcBef>
                <a:spcPts val="600"/>
              </a:spcBef>
              <a:buClr>
                <a:srgbClr val="FFFFFF"/>
              </a:buClr>
              <a:buSzPct val="100000"/>
              <a:buFont typeface="Tahoma" pitchFamily="32" charset="0"/>
              <a:buChar char="•"/>
            </a:pPr>
            <a:r>
              <a:rPr lang="pt-BR" altLang="pt-BR" sz="1600" b="0" dirty="0" smtClean="0"/>
              <a:t>define cores, texturas, etc</a:t>
            </a:r>
            <a:endParaRPr lang="en-US" altLang="pt-BR" sz="1600" b="0" dirty="0"/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52438" y="1565275"/>
            <a:ext cx="180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defTabSz="457200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pt-BR" altLang="pt-BR">
              <a:solidFill>
                <a:srgbClr val="FFFFFF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432805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https://raw.githubusercontent.com/Alhadis/language-wavefront/static/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0"/>
            <a:ext cx="1176816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827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FF"/>
                </a:solidFill>
                <a:latin typeface="Tahoma" pitchFamily="32" charset="0"/>
              </a:rPr>
              <a:t>Wavefront</a:t>
            </a:r>
            <a:r>
              <a:rPr lang="en-US" dirty="0">
                <a:solidFill>
                  <a:srgbClr val="FFFFFF"/>
                </a:solidFill>
                <a:latin typeface="Tahoma" pitchFamily="32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Tahoma" pitchFamily="32" charset="0"/>
              </a:rPr>
              <a:t>OBJ</a:t>
            </a:r>
            <a:br>
              <a:rPr lang="en-US" dirty="0" smtClean="0">
                <a:solidFill>
                  <a:srgbClr val="FFFFFF"/>
                </a:solidFill>
                <a:latin typeface="Tahoma" pitchFamily="32" charset="0"/>
              </a:rPr>
            </a:br>
            <a:r>
              <a:rPr lang="en-US" dirty="0" smtClean="0">
                <a:solidFill>
                  <a:srgbClr val="FFFFFF"/>
                </a:solidFill>
                <a:latin typeface="Tahoma" pitchFamily="32" charset="0"/>
              </a:rPr>
              <a:t>objetos.obj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-3051720"/>
            <a:ext cx="8493895" cy="5322738"/>
          </a:xfrm>
        </p:spPr>
        <p:txBody>
          <a:bodyPr/>
          <a:lstStyle/>
          <a:p>
            <a:pPr marL="0" indent="0">
              <a:buNone/>
            </a:pPr>
            <a:r>
              <a:rPr lang="pt-BR" sz="1800" b="1" dirty="0">
                <a:latin typeface="Courier New" pitchFamily="49" charset="0"/>
                <a:cs typeface="Courier New" pitchFamily="49" charset="0"/>
              </a:rPr>
              <a:t>1	v 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0.0 0.0 0.0</a:t>
            </a:r>
            <a:endParaRPr lang="pt-BR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800" b="1" dirty="0">
                <a:latin typeface="Courier New" pitchFamily="49" charset="0"/>
                <a:cs typeface="Courier New" pitchFamily="49" charset="0"/>
              </a:rPr>
              <a:t>2	v  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1.0  1.0 0.0</a:t>
            </a:r>
            <a:endParaRPr lang="pt-BR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800" b="1" dirty="0">
                <a:latin typeface="Courier New" pitchFamily="49" charset="0"/>
                <a:cs typeface="Courier New" pitchFamily="49" charset="0"/>
              </a:rPr>
              <a:t>3	v  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50.0  50.0 0.0</a:t>
            </a:r>
            <a:endParaRPr lang="pt-BR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800" b="1" dirty="0">
                <a:latin typeface="Courier New" pitchFamily="49" charset="0"/>
                <a:cs typeface="Courier New" pitchFamily="49" charset="0"/>
              </a:rPr>
              <a:t>4	v  −10.0  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0.0 0.0</a:t>
            </a:r>
            <a:endParaRPr lang="pt-BR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800" b="1" dirty="0">
                <a:latin typeface="Courier New" pitchFamily="49" charset="0"/>
                <a:cs typeface="Courier New" pitchFamily="49" charset="0"/>
              </a:rPr>
              <a:t>5	v  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10.0 0.0 0.0</a:t>
            </a:r>
            <a:endParaRPr lang="pt-BR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800" b="1" dirty="0">
                <a:latin typeface="Courier New" pitchFamily="49" charset="0"/>
                <a:cs typeface="Courier New" pitchFamily="49" charset="0"/>
              </a:rPr>
              <a:t>6	v  −10.0   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20.0 0.0</a:t>
            </a:r>
            <a:endParaRPr lang="pt-BR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800" b="1" dirty="0">
                <a:latin typeface="Courier New" pitchFamily="49" charset="0"/>
                <a:cs typeface="Courier New" pitchFamily="49" charset="0"/>
              </a:rPr>
              <a:t>7	v  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10.0  20.0 0.0</a:t>
            </a:r>
            <a:endParaRPr lang="pt-BR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800" b="1" dirty="0">
                <a:latin typeface="Courier New" pitchFamily="49" charset="0"/>
                <a:cs typeface="Courier New" pitchFamily="49" charset="0"/>
              </a:rPr>
              <a:t>8	v 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0.0 0.0 0.0</a:t>
            </a:r>
            <a:endParaRPr lang="pt-BR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800" b="1" dirty="0">
                <a:latin typeface="Courier New" pitchFamily="49" charset="0"/>
                <a:cs typeface="Courier New" pitchFamily="49" charset="0"/>
              </a:rPr>
              <a:t>9	v  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50.0  50.0 0.0</a:t>
            </a:r>
            <a:endParaRPr lang="pt-BR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800" b="1" dirty="0">
                <a:latin typeface="Courier New" pitchFamily="49" charset="0"/>
                <a:cs typeface="Courier New" pitchFamily="49" charset="0"/>
              </a:rPr>
              <a:t>10	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mtllib  sample.mtl</a:t>
            </a:r>
            <a:endParaRPr lang="pt-BR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800" b="1" dirty="0">
                <a:latin typeface="Courier New" pitchFamily="49" charset="0"/>
                <a:cs typeface="Courier New" pitchFamily="49" charset="0"/>
              </a:rPr>
              <a:t>11	o 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window</a:t>
            </a:r>
            <a:endParaRPr lang="pt-BR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800" b="1" dirty="0">
                <a:latin typeface="Courier New" pitchFamily="49" charset="0"/>
                <a:cs typeface="Courier New" pitchFamily="49" charset="0"/>
              </a:rPr>
              <a:t>12 	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w 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8  9</a:t>
            </a:r>
          </a:p>
          <a:p>
            <a:pPr marL="0" indent="0">
              <a:buNone/>
            </a:pPr>
            <a:r>
              <a:rPr lang="pt-BR" sz="1800" b="1" dirty="0">
                <a:latin typeface="Courier New" pitchFamily="49" charset="0"/>
                <a:cs typeface="Courier New" pitchFamily="49" charset="0"/>
              </a:rPr>
              <a:t>13	o  meu_ponto</a:t>
            </a:r>
          </a:p>
          <a:p>
            <a:pPr marL="0" indent="0">
              <a:buNone/>
            </a:pPr>
            <a:r>
              <a:rPr lang="pt-BR" sz="1800" b="1" dirty="0">
                <a:latin typeface="Courier New" pitchFamily="49" charset="0"/>
                <a:cs typeface="Courier New" pitchFamily="49" charset="0"/>
              </a:rPr>
              <a:t>14	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usemtl  red</a:t>
            </a:r>
            <a:endParaRPr lang="pt-BR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800" b="1" dirty="0">
                <a:latin typeface="Courier New" pitchFamily="49" charset="0"/>
                <a:cs typeface="Courier New" pitchFamily="49" charset="0"/>
              </a:rPr>
              <a:t>15	p 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pt-BR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800" b="1" dirty="0">
                <a:latin typeface="Courier New" pitchFamily="49" charset="0"/>
                <a:cs typeface="Courier New" pitchFamily="49" charset="0"/>
              </a:rPr>
              <a:t>16	o 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minha_linha</a:t>
            </a:r>
            <a:endParaRPr lang="pt-BR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800" b="1" dirty="0">
                <a:latin typeface="Courier New" pitchFamily="49" charset="0"/>
                <a:cs typeface="Courier New" pitchFamily="49" charset="0"/>
              </a:rPr>
              <a:t>17	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usemtl red</a:t>
            </a:r>
            <a:endParaRPr lang="pt-BR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800" b="1" dirty="0">
                <a:latin typeface="Courier New" pitchFamily="49" charset="0"/>
                <a:cs typeface="Courier New" pitchFamily="49" charset="0"/>
              </a:rPr>
              <a:t>18	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3</a:t>
            </a:r>
            <a:endParaRPr lang="pt-BR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19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	o 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meu_poligono</a:t>
            </a:r>
            <a:endParaRPr lang="pt-BR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800" b="1" dirty="0">
                <a:latin typeface="Courier New" pitchFamily="49" charset="0"/>
                <a:cs typeface="Courier New" pitchFamily="49" charset="0"/>
              </a:rPr>
              <a:t>20	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usemtl red</a:t>
            </a:r>
            <a:endParaRPr lang="pt-BR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800" b="1" dirty="0">
                <a:latin typeface="Courier New" pitchFamily="49" charset="0"/>
                <a:cs typeface="Courier New" pitchFamily="49" charset="0"/>
              </a:rPr>
              <a:t>21	l 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4 5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6 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7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4</a:t>
            </a:r>
          </a:p>
          <a:p>
            <a:pPr marL="0" indent="0">
              <a:buNone/>
            </a:pPr>
            <a:r>
              <a:rPr lang="pt-BR" sz="1800" b="1" dirty="0">
                <a:latin typeface="Courier New" pitchFamily="49" charset="0"/>
                <a:cs typeface="Courier New" pitchFamily="49" charset="0"/>
              </a:rPr>
              <a:t>22	o 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triangulo</a:t>
            </a:r>
            <a:endParaRPr lang="pt-BR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800" b="1" dirty="0">
                <a:latin typeface="Courier New" pitchFamily="49" charset="0"/>
                <a:cs typeface="Courier New" pitchFamily="49" charset="0"/>
              </a:rPr>
              <a:t>23	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usemtl texture</a:t>
            </a:r>
            <a:endParaRPr lang="pt-BR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800" b="1" dirty="0">
                <a:latin typeface="Courier New" pitchFamily="49" charset="0"/>
                <a:cs typeface="Courier New" pitchFamily="49" charset="0"/>
              </a:rPr>
              <a:t>24	f 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4 5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6 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35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FF"/>
                </a:solidFill>
                <a:latin typeface="Tahoma" pitchFamily="32" charset="0"/>
              </a:rPr>
              <a:t>Wavefront</a:t>
            </a:r>
            <a:r>
              <a:rPr lang="en-US" dirty="0">
                <a:solidFill>
                  <a:srgbClr val="FFFFFF"/>
                </a:solidFill>
                <a:latin typeface="Tahoma" pitchFamily="32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Tahoma" pitchFamily="32" charset="0"/>
              </a:rPr>
              <a:t>OBJ</a:t>
            </a:r>
            <a:br>
              <a:rPr lang="en-US" dirty="0" smtClean="0">
                <a:solidFill>
                  <a:srgbClr val="FFFFFF"/>
                </a:solidFill>
                <a:latin typeface="Tahoma" pitchFamily="32" charset="0"/>
              </a:rPr>
            </a:b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objetos.obj</a:t>
            </a:r>
            <a:endParaRPr lang="en-US" b="1" dirty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21321"/>
            <a:ext cx="8493895" cy="5322738"/>
          </a:xfrm>
        </p:spPr>
        <p:txBody>
          <a:bodyPr/>
          <a:lstStyle/>
          <a:p>
            <a:pPr marL="0" indent="0">
              <a:buNone/>
            </a:pPr>
            <a:r>
              <a:rPr lang="pt-BR" sz="700" b="1" dirty="0">
                <a:latin typeface="Courier New" pitchFamily="49" charset="0"/>
                <a:cs typeface="Courier New" pitchFamily="49" charset="0"/>
              </a:rPr>
              <a:t>1	v </a:t>
            </a:r>
            <a:r>
              <a:rPr lang="pt-BR" sz="700" b="1" dirty="0" smtClean="0">
                <a:latin typeface="Courier New" pitchFamily="49" charset="0"/>
                <a:cs typeface="Courier New" pitchFamily="49" charset="0"/>
              </a:rPr>
              <a:t>0.0 0.0 0.0</a:t>
            </a:r>
            <a:endParaRPr lang="pt-BR" sz="7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700" b="1" dirty="0">
                <a:latin typeface="Courier New" pitchFamily="49" charset="0"/>
                <a:cs typeface="Courier New" pitchFamily="49" charset="0"/>
              </a:rPr>
              <a:t>2	v  </a:t>
            </a:r>
            <a:r>
              <a:rPr lang="pt-BR" sz="700" b="1" dirty="0" smtClean="0">
                <a:latin typeface="Courier New" pitchFamily="49" charset="0"/>
                <a:cs typeface="Courier New" pitchFamily="49" charset="0"/>
              </a:rPr>
              <a:t>1.0  1.0 0.0</a:t>
            </a:r>
            <a:endParaRPr lang="pt-BR" sz="7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700" b="1" dirty="0">
                <a:latin typeface="Courier New" pitchFamily="49" charset="0"/>
                <a:cs typeface="Courier New" pitchFamily="49" charset="0"/>
              </a:rPr>
              <a:t>3	v  </a:t>
            </a:r>
            <a:r>
              <a:rPr lang="pt-BR" sz="700" b="1" dirty="0" smtClean="0">
                <a:latin typeface="Courier New" pitchFamily="49" charset="0"/>
                <a:cs typeface="Courier New" pitchFamily="49" charset="0"/>
              </a:rPr>
              <a:t>50.0  50.0 0.0</a:t>
            </a:r>
            <a:endParaRPr lang="pt-BR" sz="7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700" b="1" dirty="0">
                <a:latin typeface="Courier New" pitchFamily="49" charset="0"/>
                <a:cs typeface="Courier New" pitchFamily="49" charset="0"/>
              </a:rPr>
              <a:t>4	v  −10.0  </a:t>
            </a:r>
            <a:r>
              <a:rPr lang="pt-BR" sz="700" b="1" dirty="0" smtClean="0">
                <a:latin typeface="Courier New" pitchFamily="49" charset="0"/>
                <a:cs typeface="Courier New" pitchFamily="49" charset="0"/>
              </a:rPr>
              <a:t>0.0 0.0</a:t>
            </a:r>
            <a:endParaRPr lang="pt-BR" sz="7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700" b="1" dirty="0">
                <a:latin typeface="Courier New" pitchFamily="49" charset="0"/>
                <a:cs typeface="Courier New" pitchFamily="49" charset="0"/>
              </a:rPr>
              <a:t>5	v  </a:t>
            </a:r>
            <a:r>
              <a:rPr lang="pt-BR" sz="700" b="1" dirty="0" smtClean="0">
                <a:latin typeface="Courier New" pitchFamily="49" charset="0"/>
                <a:cs typeface="Courier New" pitchFamily="49" charset="0"/>
              </a:rPr>
              <a:t>10.0 0.0 0.0</a:t>
            </a:r>
            <a:endParaRPr lang="pt-BR" sz="7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700" b="1" dirty="0">
                <a:latin typeface="Courier New" pitchFamily="49" charset="0"/>
                <a:cs typeface="Courier New" pitchFamily="49" charset="0"/>
              </a:rPr>
              <a:t>6	v  −10.0   </a:t>
            </a:r>
            <a:r>
              <a:rPr lang="pt-BR" sz="700" b="1" dirty="0" smtClean="0">
                <a:latin typeface="Courier New" pitchFamily="49" charset="0"/>
                <a:cs typeface="Courier New" pitchFamily="49" charset="0"/>
              </a:rPr>
              <a:t>20.0 0.0</a:t>
            </a:r>
            <a:endParaRPr lang="pt-BR" sz="7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700" b="1" dirty="0">
                <a:latin typeface="Courier New" pitchFamily="49" charset="0"/>
                <a:cs typeface="Courier New" pitchFamily="49" charset="0"/>
              </a:rPr>
              <a:t>7	v  </a:t>
            </a:r>
            <a:r>
              <a:rPr lang="pt-BR" sz="700" b="1" dirty="0" smtClean="0">
                <a:latin typeface="Courier New" pitchFamily="49" charset="0"/>
                <a:cs typeface="Courier New" pitchFamily="49" charset="0"/>
              </a:rPr>
              <a:t>10.0  20.0 0.0</a:t>
            </a:r>
            <a:endParaRPr lang="pt-BR" sz="7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700" b="1" dirty="0">
                <a:latin typeface="Courier New" pitchFamily="49" charset="0"/>
                <a:cs typeface="Courier New" pitchFamily="49" charset="0"/>
              </a:rPr>
              <a:t>8	v </a:t>
            </a:r>
            <a:r>
              <a:rPr lang="pt-BR" sz="700" b="1" dirty="0" smtClean="0">
                <a:latin typeface="Courier New" pitchFamily="49" charset="0"/>
                <a:cs typeface="Courier New" pitchFamily="49" charset="0"/>
              </a:rPr>
              <a:t>0.0 0.0 0.0</a:t>
            </a:r>
            <a:endParaRPr lang="pt-BR" sz="7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700" b="1" dirty="0">
                <a:latin typeface="Courier New" pitchFamily="49" charset="0"/>
                <a:cs typeface="Courier New" pitchFamily="49" charset="0"/>
              </a:rPr>
              <a:t>9	v  </a:t>
            </a:r>
            <a:r>
              <a:rPr lang="pt-BR" sz="700" b="1" dirty="0" smtClean="0">
                <a:latin typeface="Courier New" pitchFamily="49" charset="0"/>
                <a:cs typeface="Courier New" pitchFamily="49" charset="0"/>
              </a:rPr>
              <a:t>50.0  50.0 0.0</a:t>
            </a:r>
            <a:endParaRPr lang="pt-BR" sz="7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700" b="1" dirty="0">
                <a:latin typeface="Courier New" pitchFamily="49" charset="0"/>
                <a:cs typeface="Courier New" pitchFamily="49" charset="0"/>
              </a:rPr>
              <a:t>10	</a:t>
            </a:r>
            <a:r>
              <a:rPr lang="pt-BR" sz="700" b="1" dirty="0" smtClean="0">
                <a:latin typeface="Courier New" pitchFamily="49" charset="0"/>
                <a:cs typeface="Courier New" pitchFamily="49" charset="0"/>
              </a:rPr>
              <a:t>mtllib  sample.mtl</a:t>
            </a:r>
            <a:endParaRPr lang="pt-BR" sz="7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700" b="1" dirty="0">
                <a:latin typeface="Courier New" pitchFamily="49" charset="0"/>
                <a:cs typeface="Courier New" pitchFamily="49" charset="0"/>
              </a:rPr>
              <a:t>11	</a:t>
            </a:r>
            <a:endParaRPr lang="pt-BR" sz="7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700" b="1" dirty="0" smtClean="0">
                <a:latin typeface="Courier New" pitchFamily="49" charset="0"/>
                <a:cs typeface="Courier New" pitchFamily="49" charset="0"/>
              </a:rPr>
              <a:t>12 	# definindo um ponto vermelho</a:t>
            </a:r>
          </a:p>
          <a:p>
            <a:pPr marL="0" indent="0">
              <a:buNone/>
            </a:pPr>
            <a:r>
              <a:rPr lang="pt-BR" sz="700" b="1" dirty="0" smtClean="0">
                <a:latin typeface="Courier New" pitchFamily="49" charset="0"/>
                <a:cs typeface="Courier New" pitchFamily="49" charset="0"/>
              </a:rPr>
              <a:t>13</a:t>
            </a:r>
            <a:r>
              <a:rPr lang="pt-BR" sz="700" b="1" dirty="0">
                <a:latin typeface="Courier New" pitchFamily="49" charset="0"/>
                <a:cs typeface="Courier New" pitchFamily="49" charset="0"/>
              </a:rPr>
              <a:t>	o  meu_ponto</a:t>
            </a:r>
          </a:p>
          <a:p>
            <a:pPr marL="0" indent="0">
              <a:buNone/>
            </a:pPr>
            <a:r>
              <a:rPr lang="pt-BR" sz="700" b="1" dirty="0">
                <a:latin typeface="Courier New" pitchFamily="49" charset="0"/>
                <a:cs typeface="Courier New" pitchFamily="49" charset="0"/>
              </a:rPr>
              <a:t>14	</a:t>
            </a:r>
            <a:r>
              <a:rPr lang="pt-BR" sz="700" b="1" dirty="0" smtClean="0">
                <a:latin typeface="Courier New" pitchFamily="49" charset="0"/>
                <a:cs typeface="Courier New" pitchFamily="49" charset="0"/>
              </a:rPr>
              <a:t>usemtl  red</a:t>
            </a:r>
            <a:endParaRPr lang="pt-BR" sz="7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700" b="1" dirty="0">
                <a:latin typeface="Courier New" pitchFamily="49" charset="0"/>
                <a:cs typeface="Courier New" pitchFamily="49" charset="0"/>
              </a:rPr>
              <a:t>15	p </a:t>
            </a:r>
            <a:r>
              <a:rPr lang="pt-BR" sz="700" b="1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pt-BR" sz="7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700" b="1" dirty="0">
                <a:latin typeface="Courier New" pitchFamily="49" charset="0"/>
                <a:cs typeface="Courier New" pitchFamily="49" charset="0"/>
              </a:rPr>
              <a:t>16	o </a:t>
            </a:r>
            <a:r>
              <a:rPr lang="pt-BR" sz="700" b="1" dirty="0" smtClean="0">
                <a:latin typeface="Courier New" pitchFamily="49" charset="0"/>
                <a:cs typeface="Courier New" pitchFamily="49" charset="0"/>
              </a:rPr>
              <a:t>minha_linha</a:t>
            </a:r>
            <a:endParaRPr lang="pt-BR" sz="7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700" b="1" dirty="0">
                <a:latin typeface="Courier New" pitchFamily="49" charset="0"/>
                <a:cs typeface="Courier New" pitchFamily="49" charset="0"/>
              </a:rPr>
              <a:t>17	</a:t>
            </a:r>
            <a:r>
              <a:rPr lang="pt-BR" sz="700" b="1" dirty="0" smtClean="0">
                <a:latin typeface="Courier New" pitchFamily="49" charset="0"/>
                <a:cs typeface="Courier New" pitchFamily="49" charset="0"/>
              </a:rPr>
              <a:t>usemtl red</a:t>
            </a:r>
            <a:endParaRPr lang="pt-BR" sz="7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700" b="1" dirty="0">
                <a:latin typeface="Courier New" pitchFamily="49" charset="0"/>
                <a:cs typeface="Courier New" pitchFamily="49" charset="0"/>
              </a:rPr>
              <a:t>18	</a:t>
            </a:r>
            <a:r>
              <a:rPr lang="pt-BR" sz="700" b="1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pt-BR" sz="700" b="1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pt-BR" sz="700" b="1" dirty="0" smtClean="0">
                <a:latin typeface="Courier New" pitchFamily="49" charset="0"/>
                <a:cs typeface="Courier New" pitchFamily="49" charset="0"/>
              </a:rPr>
              <a:t>3</a:t>
            </a:r>
            <a:endParaRPr lang="pt-BR" sz="7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700" b="1" dirty="0" smtClean="0">
                <a:latin typeface="Courier New" pitchFamily="49" charset="0"/>
                <a:cs typeface="Courier New" pitchFamily="49" charset="0"/>
              </a:rPr>
              <a:t>19</a:t>
            </a:r>
            <a:r>
              <a:rPr lang="pt-BR" sz="700" b="1" dirty="0">
                <a:latin typeface="Courier New" pitchFamily="49" charset="0"/>
                <a:cs typeface="Courier New" pitchFamily="49" charset="0"/>
              </a:rPr>
              <a:t>	o </a:t>
            </a:r>
            <a:r>
              <a:rPr lang="pt-BR" sz="700" b="1" dirty="0" smtClean="0">
                <a:latin typeface="Courier New" pitchFamily="49" charset="0"/>
                <a:cs typeface="Courier New" pitchFamily="49" charset="0"/>
              </a:rPr>
              <a:t>meu_poligono</a:t>
            </a:r>
            <a:endParaRPr lang="pt-BR" sz="7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700" b="1" dirty="0">
                <a:latin typeface="Courier New" pitchFamily="49" charset="0"/>
                <a:cs typeface="Courier New" pitchFamily="49" charset="0"/>
              </a:rPr>
              <a:t>20	</a:t>
            </a:r>
            <a:r>
              <a:rPr lang="pt-BR" sz="700" b="1" dirty="0" smtClean="0">
                <a:latin typeface="Courier New" pitchFamily="49" charset="0"/>
                <a:cs typeface="Courier New" pitchFamily="49" charset="0"/>
              </a:rPr>
              <a:t>usemtl red</a:t>
            </a:r>
            <a:endParaRPr lang="pt-BR" sz="7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700" b="1" dirty="0">
                <a:latin typeface="Courier New" pitchFamily="49" charset="0"/>
                <a:cs typeface="Courier New" pitchFamily="49" charset="0"/>
              </a:rPr>
              <a:t>21	l </a:t>
            </a:r>
            <a:r>
              <a:rPr lang="pt-BR" sz="700" b="1" dirty="0" smtClean="0">
                <a:latin typeface="Courier New" pitchFamily="49" charset="0"/>
                <a:cs typeface="Courier New" pitchFamily="49" charset="0"/>
              </a:rPr>
              <a:t>4 5 </a:t>
            </a:r>
            <a:r>
              <a:rPr lang="pt-BR" sz="700" b="1" dirty="0">
                <a:latin typeface="Courier New" pitchFamily="49" charset="0"/>
                <a:cs typeface="Courier New" pitchFamily="49" charset="0"/>
              </a:rPr>
              <a:t>6 </a:t>
            </a:r>
            <a:r>
              <a:rPr lang="pt-BR" sz="700" b="1" dirty="0" smtClean="0">
                <a:latin typeface="Courier New" pitchFamily="49" charset="0"/>
                <a:cs typeface="Courier New" pitchFamily="49" charset="0"/>
              </a:rPr>
              <a:t>7 </a:t>
            </a:r>
            <a:r>
              <a:rPr lang="pt-BR" sz="700" b="1" dirty="0">
                <a:latin typeface="Courier New" pitchFamily="49" charset="0"/>
                <a:cs typeface="Courier New" pitchFamily="49" charset="0"/>
              </a:rPr>
              <a:t>4</a:t>
            </a:r>
          </a:p>
          <a:p>
            <a:pPr marL="0" indent="0">
              <a:buNone/>
            </a:pPr>
            <a:r>
              <a:rPr lang="pt-BR" sz="700" b="1" dirty="0">
                <a:latin typeface="Courier New" pitchFamily="49" charset="0"/>
                <a:cs typeface="Courier New" pitchFamily="49" charset="0"/>
              </a:rPr>
              <a:t>22	o </a:t>
            </a:r>
            <a:r>
              <a:rPr lang="pt-BR" sz="700" b="1" dirty="0" smtClean="0">
                <a:latin typeface="Courier New" pitchFamily="49" charset="0"/>
                <a:cs typeface="Courier New" pitchFamily="49" charset="0"/>
              </a:rPr>
              <a:t>triangulo</a:t>
            </a:r>
            <a:endParaRPr lang="pt-BR" sz="7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700" b="1" dirty="0">
                <a:latin typeface="Courier New" pitchFamily="49" charset="0"/>
                <a:cs typeface="Courier New" pitchFamily="49" charset="0"/>
              </a:rPr>
              <a:t>23	</a:t>
            </a:r>
            <a:r>
              <a:rPr lang="pt-BR" sz="700" b="1" dirty="0" smtClean="0">
                <a:latin typeface="Courier New" pitchFamily="49" charset="0"/>
                <a:cs typeface="Courier New" pitchFamily="49" charset="0"/>
              </a:rPr>
              <a:t>usemtl texture</a:t>
            </a:r>
            <a:endParaRPr lang="pt-BR" sz="7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700" b="1" dirty="0">
                <a:latin typeface="Courier New" pitchFamily="49" charset="0"/>
                <a:cs typeface="Courier New" pitchFamily="49" charset="0"/>
              </a:rPr>
              <a:t>24	f </a:t>
            </a:r>
            <a:r>
              <a:rPr lang="pt-BR" sz="700" b="1" dirty="0" smtClean="0">
                <a:latin typeface="Courier New" pitchFamily="49" charset="0"/>
                <a:cs typeface="Courier New" pitchFamily="49" charset="0"/>
              </a:rPr>
              <a:t>4 5 </a:t>
            </a:r>
            <a:r>
              <a:rPr lang="pt-BR" sz="700" b="1" dirty="0">
                <a:latin typeface="Courier New" pitchFamily="49" charset="0"/>
                <a:cs typeface="Courier New" pitchFamily="49" charset="0"/>
              </a:rPr>
              <a:t>6 </a:t>
            </a:r>
            <a:endParaRPr lang="en-US" sz="7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5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FF"/>
                </a:solidFill>
                <a:latin typeface="Tahoma" pitchFamily="32" charset="0"/>
              </a:rPr>
              <a:t>Wavefront</a:t>
            </a:r>
            <a:r>
              <a:rPr lang="en-US" dirty="0">
                <a:solidFill>
                  <a:srgbClr val="FFFFFF"/>
                </a:solidFill>
                <a:latin typeface="Tahoma" pitchFamily="32" charset="0"/>
              </a:rPr>
              <a:t> OBJ</a:t>
            </a:r>
            <a:br>
              <a:rPr lang="en-US" dirty="0">
                <a:solidFill>
                  <a:srgbClr val="FFFFFF"/>
                </a:solidFill>
                <a:latin typeface="Tahoma" pitchFamily="32" charset="0"/>
              </a:rPr>
            </a:br>
            <a:r>
              <a:rPr lang="en-US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objetos.obj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493895" cy="4680520"/>
          </a:xfrm>
        </p:spPr>
        <p:txBody>
          <a:bodyPr/>
          <a:lstStyle/>
          <a:p>
            <a:pPr marL="0" indent="0">
              <a:buNone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1	v 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0.0 0.0 0.0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2	v  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1.0  1.0 0.0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3	v  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50.0  50.0 0.0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4	v  −10.0  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0.0 0.0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5	v  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10.0 0.0 0.0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6	v  −10.0   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20.0 0.0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7	v  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10.0  20.0 0.0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8	v 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0.0 0.0 0.0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9	v  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50.0  50.0 0.0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10	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mtllib  sample.mtl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855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FF"/>
                </a:solidFill>
                <a:latin typeface="Tahoma" pitchFamily="32" charset="0"/>
              </a:rPr>
              <a:t>Wavefront</a:t>
            </a:r>
            <a:r>
              <a:rPr lang="en-US" dirty="0">
                <a:solidFill>
                  <a:srgbClr val="FFFFFF"/>
                </a:solidFill>
                <a:latin typeface="Tahoma" pitchFamily="32" charset="0"/>
              </a:rPr>
              <a:t> OBJ</a:t>
            </a:r>
            <a:br>
              <a:rPr lang="en-US" dirty="0">
                <a:solidFill>
                  <a:srgbClr val="FFFFFF"/>
                </a:solidFill>
                <a:latin typeface="Tahoma" pitchFamily="32" charset="0"/>
              </a:rPr>
            </a:br>
            <a:r>
              <a:rPr lang="en-US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objetos.obj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8630"/>
            <a:ext cx="8493895" cy="5322738"/>
          </a:xfrm>
        </p:spPr>
        <p:txBody>
          <a:bodyPr/>
          <a:lstStyle/>
          <a:p>
            <a:pPr marL="0" indent="0">
              <a:buNone/>
            </a:pP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13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	o  meu_ponto</a:t>
            </a:r>
          </a:p>
          <a:p>
            <a:pPr marL="0" indent="0">
              <a:buNone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14	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usemtl  red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15	p 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16	o 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minha_linha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17	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usemtl red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18	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3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19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	o 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meu_poligono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20	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usemtl red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21	l 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4 5 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6 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7 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4</a:t>
            </a:r>
          </a:p>
          <a:p>
            <a:pPr marL="0" indent="0">
              <a:buNone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22	o 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triangulo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23	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usemtl texture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24	f 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4 5 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6 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839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FF"/>
                </a:solidFill>
                <a:latin typeface="Tahoma" pitchFamily="32" charset="0"/>
              </a:rPr>
              <a:t>Wavefront</a:t>
            </a:r>
            <a:r>
              <a:rPr lang="en-US" dirty="0">
                <a:solidFill>
                  <a:srgbClr val="FFFFFF"/>
                </a:solidFill>
                <a:latin typeface="Tahoma" pitchFamily="32" charset="0"/>
              </a:rPr>
              <a:t> OBJ</a:t>
            </a:r>
            <a:br>
              <a:rPr lang="en-US" dirty="0">
                <a:solidFill>
                  <a:srgbClr val="FFFFFF"/>
                </a:solidFill>
                <a:latin typeface="Tahoma" pitchFamily="32" charset="0"/>
              </a:rPr>
            </a:br>
            <a:r>
              <a:rPr lang="en-US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material.mtl</a:t>
            </a:r>
            <a:endParaRPr lang="en-US" b="1" dirty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276872"/>
            <a:ext cx="8493895" cy="4242618"/>
          </a:xfrm>
        </p:spPr>
        <p:txBody>
          <a:bodyPr/>
          <a:lstStyle/>
          <a:p>
            <a:pPr marL="457200" indent="-457200">
              <a:buAutoNum type="arabicPlain"/>
            </a:pP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# cor difusa vermelho</a:t>
            </a:r>
          </a:p>
          <a:p>
            <a:pPr marL="457200" indent="-457200">
              <a:buFont typeface="Times New Roman" pitchFamily="16" charset="0"/>
              <a:buAutoNum type="arabicPlain"/>
            </a:pPr>
            <a:r>
              <a:rPr lang="pt-BR" sz="2400" b="1" dirty="0">
                <a:latin typeface="Courier New" pitchFamily="49" charset="0"/>
                <a:cs typeface="Courier New" pitchFamily="49" charset="0"/>
              </a:rPr>
              <a:t>newmtl 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red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3	Kd 1.000000 0.000000 0.000000</a:t>
            </a:r>
          </a:p>
          <a:p>
            <a:pPr marL="0" indent="0">
              <a:buNone/>
            </a:pP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4	 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400" b="1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	# cor difusa cinza-claro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400" b="1" dirty="0">
                <a:latin typeface="Courier New" pitchFamily="49" charset="0"/>
                <a:cs typeface="Courier New" pitchFamily="49" charset="0"/>
              </a:rPr>
              <a:t>6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newmtl texture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400" b="1" dirty="0">
                <a:latin typeface="Courier New" pitchFamily="49" charset="0"/>
                <a:cs typeface="Courier New" pitchFamily="49" charset="0"/>
              </a:rPr>
              <a:t>7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Kd 0.800000 0.800000 0.800000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293668"/>
      </p:ext>
    </p:extLst>
  </p:cSld>
  <p:clrMapOvr>
    <a:masterClrMapping/>
  </p:clrMapOvr>
</p:sld>
</file>

<file path=ppt/theme/theme1.xml><?xml version="1.0" encoding="utf-8"?>
<a:theme xmlns:a="http://schemas.openxmlformats.org/drawingml/2006/main" name="12_Tema do Office">
  <a:themeElements>
    <a:clrScheme name="Custom 1">
      <a:dk1>
        <a:srgbClr val="969696"/>
      </a:dk1>
      <a:lt1>
        <a:srgbClr val="FFFFFF"/>
      </a:lt1>
      <a:dk2>
        <a:srgbClr val="000000"/>
      </a:dk2>
      <a:lt2>
        <a:srgbClr val="FFFFFF"/>
      </a:lt2>
      <a:accent1>
        <a:srgbClr val="CC9900"/>
      </a:accent1>
      <a:accent2>
        <a:srgbClr val="FF5050"/>
      </a:accent2>
      <a:accent3>
        <a:srgbClr val="AAAAAA"/>
      </a:accent3>
      <a:accent4>
        <a:srgbClr val="DADADA"/>
      </a:accent4>
      <a:accent5>
        <a:srgbClr val="E2CAAA"/>
      </a:accent5>
      <a:accent6>
        <a:srgbClr val="E74848"/>
      </a:accent6>
      <a:hlink>
        <a:srgbClr val="FFD147"/>
      </a:hlink>
      <a:folHlink>
        <a:srgbClr val="FFE084"/>
      </a:folHlink>
    </a:clrScheme>
    <a:fontScheme name="Tema do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3059</TotalTime>
  <Words>352</Words>
  <Application>Microsoft Office PowerPoint</Application>
  <PresentationFormat>On-screen Show (4:3)</PresentationFormat>
  <Paragraphs>124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12_Tema do Office</vt:lpstr>
      <vt:lpstr>Computação Gráfica:  Aula 4.1.2:  Especificação do Arquivo de Cena para Aula de Computação Gráfica Wavefront OBJ  Prof. Dr. rer.nat. Aldo von Wangenheim</vt:lpstr>
      <vt:lpstr>PowerPoint Presentation</vt:lpstr>
      <vt:lpstr>PowerPoint Presentation</vt:lpstr>
      <vt:lpstr>PowerPoint Presentation</vt:lpstr>
      <vt:lpstr>Wavefront OBJ objetos.obj</vt:lpstr>
      <vt:lpstr>Wavefront OBJ objetos.obj</vt:lpstr>
      <vt:lpstr>Wavefront OBJ objetos.obj</vt:lpstr>
      <vt:lpstr>Wavefront OBJ objetos.obj</vt:lpstr>
      <vt:lpstr>Wavefront OBJ material.mtl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.obj em CG: Especificação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Computação Gráfica:  Aula 4: Clipping (Recorte)  Métodos, Técnicas e Algoritmos para Cálculo de Visualização  Prof. Dr. rer.nat. Aldo von Wangenheim</dc:title>
  <dc:creator>awangenh</dc:creator>
  <cp:lastModifiedBy>awangenh</cp:lastModifiedBy>
  <cp:revision>387</cp:revision>
  <cp:lastPrinted>2001-03-27T12:05:28Z</cp:lastPrinted>
  <dcterms:created xsi:type="dcterms:W3CDTF">1601-01-01T00:00:00Z</dcterms:created>
  <dcterms:modified xsi:type="dcterms:W3CDTF">2020-09-02T12:31:38Z</dcterms:modified>
</cp:coreProperties>
</file>