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44"/>
  </p:notesMasterIdLst>
  <p:handoutMasterIdLst>
    <p:handoutMasterId r:id="rId45"/>
  </p:handoutMasterIdLst>
  <p:sldIdLst>
    <p:sldId id="256" r:id="rId2"/>
    <p:sldId id="578" r:id="rId3"/>
    <p:sldId id="625" r:id="rId4"/>
    <p:sldId id="624" r:id="rId5"/>
    <p:sldId id="594" r:id="rId6"/>
    <p:sldId id="623" r:id="rId7"/>
    <p:sldId id="621" r:id="rId8"/>
    <p:sldId id="580" r:id="rId9"/>
    <p:sldId id="628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629" r:id="rId23"/>
    <p:sldId id="593" r:id="rId24"/>
    <p:sldId id="595" r:id="rId25"/>
    <p:sldId id="602" r:id="rId26"/>
    <p:sldId id="601" r:id="rId27"/>
    <p:sldId id="596" r:id="rId28"/>
    <p:sldId id="597" r:id="rId29"/>
    <p:sldId id="603" r:id="rId30"/>
    <p:sldId id="604" r:id="rId31"/>
    <p:sldId id="605" r:id="rId32"/>
    <p:sldId id="606" r:id="rId33"/>
    <p:sldId id="608" r:id="rId34"/>
    <p:sldId id="630" r:id="rId35"/>
    <p:sldId id="631" r:id="rId36"/>
    <p:sldId id="610" r:id="rId37"/>
    <p:sldId id="611" r:id="rId38"/>
    <p:sldId id="612" r:id="rId39"/>
    <p:sldId id="613" r:id="rId40"/>
    <p:sldId id="614" r:id="rId41"/>
    <p:sldId id="626" r:id="rId42"/>
    <p:sldId id="62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395E"/>
    <a:srgbClr val="313561"/>
    <a:srgbClr val="35315C"/>
    <a:srgbClr val="000000"/>
    <a:srgbClr val="FFFF99"/>
    <a:srgbClr val="A4BFF4"/>
    <a:srgbClr val="6666FF"/>
    <a:srgbClr val="FF9966"/>
    <a:srgbClr val="ACACAC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2156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56"/>
    </p:cViewPr>
  </p:sorterViewPr>
  <p:notesViewPr>
    <p:cSldViewPr>
      <p:cViewPr varScale="1">
        <p:scale>
          <a:sx n="55" d="100"/>
          <a:sy n="55" d="100"/>
        </p:scale>
        <p:origin x="-17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Bob Cuspe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Title goes here</a:t>
            </a: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FBE9C2F8-21CB-4CB8-BD91-558AA0EF6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7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6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15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6608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6609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0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1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9609A93E-74DD-47CA-8DB4-4B7A66D60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2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6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97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0876" y="687388"/>
            <a:ext cx="1960563" cy="5575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6013" y="687388"/>
            <a:ext cx="5732462" cy="5575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8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7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394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6014" y="1557338"/>
            <a:ext cx="38465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557338"/>
            <a:ext cx="3846513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7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77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3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40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0174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48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6"/>
            <a:ext cx="8493895" cy="89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202606"/>
            <a:ext cx="8493895" cy="53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25808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chemeClr val="bg1">
              <a:lumMod val="95000"/>
            </a:schemeClr>
          </a:solidFill>
          <a:latin typeface="Swis721 Blk BT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3200">
          <a:solidFill>
            <a:schemeClr val="bg1">
              <a:lumMod val="95000"/>
            </a:schemeClr>
          </a:solidFill>
          <a:latin typeface="Swis721 Lt BT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8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24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0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»"/>
        <a:defRPr sz="20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62000" y="3048000"/>
            <a:ext cx="8001000" cy="1143000"/>
          </a:xfrm>
        </p:spPr>
        <p:txBody>
          <a:bodyPr/>
          <a:lstStyle/>
          <a:p>
            <a:pPr algn="ctr">
              <a:lnSpc>
                <a:spcPct val="95000"/>
              </a:lnSpc>
              <a:defRPr/>
            </a:pPr>
            <a:r>
              <a:rPr lang="en-US" sz="4000" dirty="0" err="1" smtClean="0"/>
              <a:t>Computação</a:t>
            </a:r>
            <a:r>
              <a:rPr lang="en-US" sz="4000" dirty="0" smtClean="0"/>
              <a:t> </a:t>
            </a:r>
            <a:r>
              <a:rPr lang="en-US" sz="4000" dirty="0" err="1" smtClean="0"/>
              <a:t>Gráfica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Aula </a:t>
            </a:r>
            <a:r>
              <a:rPr lang="en-US" dirty="0" smtClean="0"/>
              <a:t>5.1: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Curvas</a:t>
            </a:r>
            <a:r>
              <a:rPr lang="en-US" sz="4000" dirty="0" smtClean="0"/>
              <a:t> </a:t>
            </a:r>
            <a:r>
              <a:rPr lang="en-US" sz="4000" dirty="0" err="1" smtClean="0"/>
              <a:t>Paramétricas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2D</a:t>
            </a:r>
            <a:br>
              <a:rPr lang="en-US" sz="4000" dirty="0" smtClean="0"/>
            </a:br>
            <a:r>
              <a:rPr lang="en-US" sz="3600" dirty="0" smtClean="0"/>
              <a:t>Parte 1: </a:t>
            </a:r>
            <a:r>
              <a:rPr lang="en-US" sz="3600" dirty="0" err="1" smtClean="0"/>
              <a:t>Conceitos</a:t>
            </a:r>
            <a:r>
              <a:rPr lang="en-US" sz="3600" dirty="0" smtClean="0"/>
              <a:t> </a:t>
            </a:r>
            <a:r>
              <a:rPr lang="en-US" sz="3600" dirty="0" err="1" smtClean="0"/>
              <a:t>Básicos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en-US" sz="36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Hermite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Prof. Dr. </a:t>
            </a:r>
            <a:r>
              <a:rPr lang="en-US" sz="2400" dirty="0" err="1" smtClean="0"/>
              <a:t>rer.nat</a:t>
            </a:r>
            <a:r>
              <a:rPr lang="en-US" sz="2400" dirty="0" smtClean="0"/>
              <a:t>. Aldo von Wangenheim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990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mtClean="0">
                <a:effectLst/>
              </a:rPr>
              <a:t>Seja P</a:t>
            </a:r>
            <a:r>
              <a:rPr lang="pt-BR" altLang="pt-BR" baseline="-25000" smtClean="0">
                <a:effectLst/>
              </a:rPr>
              <a:t>1</a:t>
            </a:r>
            <a:r>
              <a:rPr lang="pt-BR" altLang="pt-BR" baseline="30000" smtClean="0">
                <a:effectLst/>
              </a:rPr>
              <a:t>(1)</a:t>
            </a:r>
            <a:r>
              <a:rPr lang="pt-BR" altLang="pt-BR" smtClean="0">
                <a:effectLst/>
              </a:rPr>
              <a:t> o ponto médio do segmento P</a:t>
            </a:r>
            <a:r>
              <a:rPr lang="pt-BR" altLang="pt-BR" baseline="-25000" smtClean="0">
                <a:effectLst/>
              </a:rPr>
              <a:t>0</a:t>
            </a: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1</a:t>
            </a:r>
            <a:endParaRPr lang="pt-BR" altLang="pt-BR" sz="3400" smtClean="0">
              <a:effectLst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269484" y="33502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sp>
        <p:nvSpPr>
          <p:cNvPr id="460806" name="Line 6"/>
          <p:cNvSpPr>
            <a:spLocks noChangeShapeType="1"/>
          </p:cNvSpPr>
          <p:nvPr/>
        </p:nvSpPr>
        <p:spPr bwMode="auto">
          <a:xfrm>
            <a:off x="6781800" y="16002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53250" name="Picture 2" descr="D:\Aulas\ComputacaoGrafica\CG\2020.1\PPTs 2020\img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98" y="2204864"/>
            <a:ext cx="639348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mtClean="0">
                <a:effectLst/>
              </a:rPr>
              <a:t>Seja P</a:t>
            </a:r>
            <a:r>
              <a:rPr lang="pt-BR" altLang="pt-BR" baseline="-25000" smtClean="0">
                <a:effectLst/>
              </a:rPr>
              <a:t>2</a:t>
            </a:r>
            <a:r>
              <a:rPr lang="pt-BR" altLang="pt-BR" baseline="30000" smtClean="0">
                <a:effectLst/>
              </a:rPr>
              <a:t>(1)</a:t>
            </a:r>
            <a:r>
              <a:rPr lang="pt-BR" altLang="pt-BR" smtClean="0">
                <a:effectLst/>
              </a:rPr>
              <a:t> o ponto médio do segmento P</a:t>
            </a:r>
            <a:r>
              <a:rPr lang="pt-BR" altLang="pt-BR" baseline="-25000" smtClean="0">
                <a:effectLst/>
              </a:rPr>
              <a:t>1</a:t>
            </a: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2</a:t>
            </a:r>
            <a:endParaRPr lang="pt-BR" altLang="pt-BR" sz="3400" smtClean="0">
              <a:effectLst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pt-BR" altLang="pt-BR" smtClean="0">
              <a:effectLst/>
            </a:endParaRPr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251520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sp>
        <p:nvSpPr>
          <p:cNvPr id="461830" name="Line 6"/>
          <p:cNvSpPr>
            <a:spLocks noChangeShapeType="1"/>
          </p:cNvSpPr>
          <p:nvPr/>
        </p:nvSpPr>
        <p:spPr bwMode="auto">
          <a:xfrm>
            <a:off x="6781800" y="16002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54274" name="Picture 2" descr="D:\Aulas\ComputacaoGrafica\CG\2020.1\PPTs 2020\img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50564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811465"/>
            <a:ext cx="86106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dirty="0" smtClean="0">
                <a:effectLst/>
              </a:rPr>
              <a:t>Seja P</a:t>
            </a:r>
            <a:r>
              <a:rPr lang="pt-BR" altLang="pt-BR" baseline="-25000" dirty="0" smtClean="0">
                <a:effectLst/>
              </a:rPr>
              <a:t>2</a:t>
            </a:r>
            <a:r>
              <a:rPr lang="pt-BR" altLang="pt-BR" baseline="30000" dirty="0" smtClean="0">
                <a:effectLst/>
              </a:rPr>
              <a:t>(2)</a:t>
            </a:r>
            <a:r>
              <a:rPr lang="pt-BR" altLang="pt-BR" dirty="0" smtClean="0">
                <a:effectLst/>
              </a:rPr>
              <a:t> o ponto médio do segmento P</a:t>
            </a:r>
            <a:r>
              <a:rPr lang="pt-BR" altLang="pt-BR" baseline="-25000" dirty="0" smtClean="0">
                <a:effectLst/>
              </a:rPr>
              <a:t>1</a:t>
            </a:r>
            <a:r>
              <a:rPr lang="pt-BR" altLang="pt-BR" baseline="30000" dirty="0" smtClean="0">
                <a:effectLst/>
              </a:rPr>
              <a:t>(1)</a:t>
            </a:r>
            <a:r>
              <a:rPr lang="pt-BR" altLang="pt-BR" baseline="-25000" dirty="0" smtClean="0">
                <a:effectLst/>
              </a:rPr>
              <a:t> </a:t>
            </a:r>
            <a:r>
              <a:rPr lang="pt-BR" altLang="pt-BR" dirty="0" smtClean="0">
                <a:effectLst/>
              </a:rPr>
              <a:t>P</a:t>
            </a:r>
            <a:r>
              <a:rPr lang="pt-BR" altLang="pt-BR" baseline="-25000" dirty="0" smtClean="0">
                <a:effectLst/>
              </a:rPr>
              <a:t>2</a:t>
            </a:r>
            <a:r>
              <a:rPr lang="pt-BR" altLang="pt-BR" baseline="30000" dirty="0" smtClean="0">
                <a:effectLst/>
              </a:rPr>
              <a:t>(1)</a:t>
            </a:r>
            <a:endParaRPr lang="pt-BR" altLang="pt-BR" sz="3400" dirty="0" smtClean="0">
              <a:effectLst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pt-BR" altLang="pt-BR" dirty="0" smtClean="0">
              <a:effectLst/>
            </a:endParaRPr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179512" y="18864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sp>
        <p:nvSpPr>
          <p:cNvPr id="462854" name="Line 6"/>
          <p:cNvSpPr>
            <a:spLocks noChangeShapeType="1"/>
          </p:cNvSpPr>
          <p:nvPr/>
        </p:nvSpPr>
        <p:spPr bwMode="auto">
          <a:xfrm>
            <a:off x="6781800" y="1600200"/>
            <a:ext cx="1447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366357" y="5765571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3000" dirty="0">
                <a:solidFill>
                  <a:srgbClr val="FFFF00"/>
                </a:solidFill>
                <a:effectLst/>
              </a:rPr>
              <a:t>Recursivamente recriamos o problema com mais três novos pontos: P</a:t>
            </a:r>
            <a:r>
              <a:rPr lang="pt-BR" altLang="pt-BR" sz="3000" baseline="-25000" dirty="0">
                <a:solidFill>
                  <a:srgbClr val="FFFF00"/>
                </a:solidFill>
                <a:effectLst/>
              </a:rPr>
              <a:t>1</a:t>
            </a:r>
            <a:r>
              <a:rPr lang="pt-BR" altLang="pt-BR" sz="3000" baseline="30000" dirty="0">
                <a:solidFill>
                  <a:srgbClr val="FFFF00"/>
                </a:solidFill>
                <a:effectLst/>
              </a:rPr>
              <a:t>(1)</a:t>
            </a:r>
            <a:r>
              <a:rPr lang="pt-BR" altLang="pt-BR" sz="3000" baseline="-25000" dirty="0">
                <a:solidFill>
                  <a:srgbClr val="FFFF00"/>
                </a:solidFill>
                <a:effectLst/>
              </a:rPr>
              <a:t> </a:t>
            </a:r>
            <a:r>
              <a:rPr lang="pt-BR" altLang="pt-BR" sz="3000" dirty="0">
                <a:solidFill>
                  <a:srgbClr val="FFFF00"/>
                </a:solidFill>
                <a:effectLst/>
              </a:rPr>
              <a:t>P</a:t>
            </a:r>
            <a:r>
              <a:rPr lang="pt-BR" altLang="pt-BR" sz="30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pt-BR" altLang="pt-BR" sz="3000" baseline="30000" dirty="0">
                <a:solidFill>
                  <a:srgbClr val="FFFF00"/>
                </a:solidFill>
                <a:effectLst/>
              </a:rPr>
              <a:t>(1) </a:t>
            </a:r>
            <a:r>
              <a:rPr lang="pt-BR" altLang="pt-BR" sz="3000" dirty="0">
                <a:solidFill>
                  <a:srgbClr val="FFFF00"/>
                </a:solidFill>
                <a:effectLst/>
              </a:rPr>
              <a:t>e</a:t>
            </a:r>
            <a:r>
              <a:rPr lang="pt-BR" altLang="pt-BR" sz="3000" baseline="30000" dirty="0">
                <a:solidFill>
                  <a:srgbClr val="FFFF00"/>
                </a:solidFill>
                <a:effectLst/>
              </a:rPr>
              <a:t> </a:t>
            </a:r>
            <a:r>
              <a:rPr lang="pt-BR" altLang="pt-BR" sz="3000" dirty="0">
                <a:solidFill>
                  <a:srgbClr val="FFFF00"/>
                </a:solidFill>
                <a:effectLst/>
              </a:rPr>
              <a:t>P</a:t>
            </a:r>
            <a:r>
              <a:rPr lang="pt-BR" altLang="pt-BR" sz="3000" baseline="-25000" dirty="0">
                <a:solidFill>
                  <a:srgbClr val="FFFF00"/>
                </a:solidFill>
                <a:effectLst/>
              </a:rPr>
              <a:t>2</a:t>
            </a:r>
            <a:r>
              <a:rPr lang="pt-BR" altLang="pt-BR" sz="3000" baseline="30000" dirty="0">
                <a:solidFill>
                  <a:srgbClr val="FFFF00"/>
                </a:solidFill>
                <a:effectLst/>
              </a:rPr>
              <a:t>(2)</a:t>
            </a:r>
            <a:endParaRPr lang="pt-BR" altLang="pt-BR" sz="3000" dirty="0">
              <a:solidFill>
                <a:srgbClr val="FFFF00"/>
              </a:solidFill>
              <a:effectLst/>
            </a:endParaRPr>
          </a:p>
        </p:txBody>
      </p:sp>
      <p:pic>
        <p:nvPicPr>
          <p:cNvPr id="55298" name="Picture 2" descr="D:\Aulas\ComputacaoGrafica\CG\2020.1\PPTs 2020\img1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6119366" cy="453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838200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pt-BR" altLang="pt-BR" smtClean="0">
                <a:effectLst/>
              </a:rPr>
              <a:t>Fazemos {P</a:t>
            </a:r>
            <a:r>
              <a:rPr lang="pt-BR" altLang="pt-BR" baseline="-25000" smtClean="0">
                <a:effectLst/>
              </a:rPr>
              <a:t>0 </a:t>
            </a:r>
            <a:r>
              <a:rPr lang="pt-BR" altLang="pt-BR" smtClean="0">
                <a:effectLst/>
              </a:rPr>
              <a:t>,</a:t>
            </a:r>
            <a:r>
              <a:rPr lang="pt-BR" altLang="pt-BR" baseline="-25000" smtClean="0">
                <a:effectLst/>
              </a:rPr>
              <a:t> </a:t>
            </a: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1</a:t>
            </a:r>
            <a:r>
              <a:rPr lang="pt-BR" altLang="pt-BR" baseline="30000" smtClean="0">
                <a:effectLst/>
              </a:rPr>
              <a:t>(1)</a:t>
            </a:r>
            <a:r>
              <a:rPr lang="pt-BR" altLang="pt-BR" baseline="-25000" smtClean="0">
                <a:effectLst/>
              </a:rPr>
              <a:t> </a:t>
            </a:r>
            <a:r>
              <a:rPr lang="pt-BR" altLang="pt-BR" smtClean="0">
                <a:effectLst/>
              </a:rPr>
              <a:t>,</a:t>
            </a:r>
            <a:r>
              <a:rPr lang="pt-BR" altLang="pt-BR" baseline="30000" smtClean="0">
                <a:effectLst/>
              </a:rPr>
              <a:t> </a:t>
            </a: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2</a:t>
            </a:r>
            <a:r>
              <a:rPr lang="pt-BR" altLang="pt-BR" baseline="30000" smtClean="0">
                <a:effectLst/>
              </a:rPr>
              <a:t>(2)</a:t>
            </a:r>
            <a:r>
              <a:rPr lang="pt-BR" altLang="pt-BR" smtClean="0">
                <a:effectLst/>
              </a:rPr>
              <a:t>} serem P</a:t>
            </a:r>
            <a:r>
              <a:rPr lang="pt-BR" altLang="pt-BR" baseline="-25000" smtClean="0">
                <a:effectLst/>
              </a:rPr>
              <a:t>0 </a:t>
            </a:r>
            <a:r>
              <a:rPr lang="pt-BR" altLang="pt-BR" smtClean="0">
                <a:effectLst/>
              </a:rPr>
              <a:t>,</a:t>
            </a:r>
            <a:r>
              <a:rPr lang="pt-BR" altLang="pt-BR" baseline="-25000" smtClean="0">
                <a:effectLst/>
              </a:rPr>
              <a:t> </a:t>
            </a: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1 </a:t>
            </a:r>
            <a:r>
              <a:rPr lang="pt-BR" altLang="pt-BR" smtClean="0">
                <a:effectLst/>
              </a:rPr>
              <a:t>e</a:t>
            </a:r>
            <a:r>
              <a:rPr lang="pt-BR" altLang="pt-BR" baseline="-25000" smtClean="0">
                <a:effectLst/>
              </a:rPr>
              <a:t> </a:t>
            </a: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2</a:t>
            </a:r>
            <a:r>
              <a:rPr lang="pt-BR" altLang="pt-BR" smtClean="0">
                <a:effectLst/>
              </a:rPr>
              <a:t> e reaplicamos o método: </a:t>
            </a: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251520" y="404664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pic>
        <p:nvPicPr>
          <p:cNvPr id="56322" name="Picture 2" descr="D:\Aulas\ComputacaoGrafica\CG\2020.1\PPTs 2020\img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2943225"/>
            <a:ext cx="6102805" cy="372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mtClean="0">
                <a:effectLst/>
              </a:rPr>
              <a:t>Seja P</a:t>
            </a:r>
            <a:r>
              <a:rPr lang="pt-BR" altLang="pt-BR" baseline="-25000" smtClean="0">
                <a:effectLst/>
              </a:rPr>
              <a:t>1</a:t>
            </a:r>
            <a:r>
              <a:rPr lang="pt-BR" altLang="pt-BR" baseline="30000" smtClean="0">
                <a:effectLst/>
              </a:rPr>
              <a:t>(1)</a:t>
            </a:r>
            <a:r>
              <a:rPr lang="pt-BR" altLang="pt-BR" smtClean="0">
                <a:effectLst/>
              </a:rPr>
              <a:t> o ponto médio do novo segmento P</a:t>
            </a:r>
            <a:r>
              <a:rPr lang="pt-BR" altLang="pt-BR" baseline="-25000" smtClean="0">
                <a:effectLst/>
              </a:rPr>
              <a:t>0</a:t>
            </a: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1</a:t>
            </a:r>
            <a:endParaRPr lang="pt-BR" altLang="pt-BR" sz="3400" smtClean="0">
              <a:effectLst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pt-BR" altLang="pt-BR" smtClean="0">
              <a:effectLst/>
            </a:endParaRPr>
          </a:p>
        </p:txBody>
      </p:sp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sp>
        <p:nvSpPr>
          <p:cNvPr id="464902" name="Line 6"/>
          <p:cNvSpPr>
            <a:spLocks noChangeShapeType="1"/>
          </p:cNvSpPr>
          <p:nvPr/>
        </p:nvSpPr>
        <p:spPr bwMode="auto">
          <a:xfrm>
            <a:off x="7696200" y="16002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57346" name="Picture 2" descr="D:\Aulas\ComputacaoGrafica\CG\2020.1\PPTs 2020\img2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92" y="2469596"/>
            <a:ext cx="6406783" cy="391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mtClean="0">
                <a:effectLst/>
              </a:rPr>
              <a:t>Seja P</a:t>
            </a:r>
            <a:r>
              <a:rPr lang="pt-BR" altLang="pt-BR" baseline="-25000" smtClean="0">
                <a:effectLst/>
              </a:rPr>
              <a:t>2</a:t>
            </a:r>
            <a:r>
              <a:rPr lang="pt-BR" altLang="pt-BR" baseline="30000" smtClean="0">
                <a:effectLst/>
              </a:rPr>
              <a:t>(1)</a:t>
            </a:r>
            <a:r>
              <a:rPr lang="pt-BR" altLang="pt-BR" smtClean="0">
                <a:effectLst/>
              </a:rPr>
              <a:t> o ponto médio do novo segmento P</a:t>
            </a:r>
            <a:r>
              <a:rPr lang="pt-BR" altLang="pt-BR" baseline="-25000" smtClean="0">
                <a:effectLst/>
              </a:rPr>
              <a:t>1</a:t>
            </a: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2</a:t>
            </a:r>
            <a:endParaRPr lang="pt-BR" altLang="pt-BR" sz="3400" smtClean="0">
              <a:effectLst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pt-BR" altLang="pt-BR" smtClean="0">
              <a:effectLst/>
            </a:endParaRP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215860" y="332656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sp>
        <p:nvSpPr>
          <p:cNvPr id="465926" name="Line 6"/>
          <p:cNvSpPr>
            <a:spLocks noChangeShapeType="1"/>
          </p:cNvSpPr>
          <p:nvPr/>
        </p:nvSpPr>
        <p:spPr bwMode="auto">
          <a:xfrm>
            <a:off x="7696200" y="16002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58370" name="Picture 2" descr="D:\Aulas\ComputacaoGrafica\CG\2020.1\PPTs 2020\img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601480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10600" cy="838200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pt-BR" altLang="pt-BR" smtClean="0">
                <a:effectLst/>
              </a:rPr>
              <a:t>Seja um novo P</a:t>
            </a:r>
            <a:r>
              <a:rPr lang="pt-BR" altLang="pt-BR" baseline="-25000" smtClean="0">
                <a:effectLst/>
              </a:rPr>
              <a:t>2</a:t>
            </a:r>
            <a:r>
              <a:rPr lang="pt-BR" altLang="pt-BR" baseline="30000" smtClean="0">
                <a:effectLst/>
              </a:rPr>
              <a:t>(2)</a:t>
            </a:r>
            <a:r>
              <a:rPr lang="pt-BR" altLang="pt-BR" smtClean="0">
                <a:effectLst/>
              </a:rPr>
              <a:t> o ponto médio do novo segmento P</a:t>
            </a:r>
            <a:r>
              <a:rPr lang="pt-BR" altLang="pt-BR" baseline="-25000" smtClean="0">
                <a:effectLst/>
              </a:rPr>
              <a:t>1</a:t>
            </a:r>
            <a:r>
              <a:rPr lang="pt-BR" altLang="pt-BR" baseline="30000" smtClean="0">
                <a:effectLst/>
              </a:rPr>
              <a:t>(1)</a:t>
            </a:r>
            <a:r>
              <a:rPr lang="pt-BR" altLang="pt-BR" baseline="-25000" smtClean="0">
                <a:effectLst/>
              </a:rPr>
              <a:t> </a:t>
            </a: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2</a:t>
            </a:r>
            <a:r>
              <a:rPr lang="pt-BR" altLang="pt-BR" baseline="30000" smtClean="0">
                <a:effectLst/>
              </a:rPr>
              <a:t>(1)</a:t>
            </a:r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sp>
        <p:nvSpPr>
          <p:cNvPr id="466950" name="Line 6"/>
          <p:cNvSpPr>
            <a:spLocks noChangeShapeType="1"/>
          </p:cNvSpPr>
          <p:nvPr/>
        </p:nvSpPr>
        <p:spPr bwMode="auto">
          <a:xfrm>
            <a:off x="191882" y="1988840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59394" name="Picture 2" descr="D:\Aulas\ComputacaoGrafica\CG\2020.1\PPTs 2020\img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82" y="2420888"/>
            <a:ext cx="6274734" cy="383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mtClean="0">
                <a:effectLst/>
              </a:rPr>
              <a:t>Subárvore direita...</a:t>
            </a:r>
          </a:p>
        </p:txBody>
      </p:sp>
      <p:sp>
        <p:nvSpPr>
          <p:cNvPr id="467971" name="Rectangle 3"/>
          <p:cNvSpPr>
            <a:spLocks noChangeArrowheads="1"/>
          </p:cNvSpPr>
          <p:nvPr/>
        </p:nvSpPr>
        <p:spPr bwMode="auto">
          <a:xfrm>
            <a:off x="251520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pic>
        <p:nvPicPr>
          <p:cNvPr id="60418" name="Picture 2" descr="D:\Aulas\ComputacaoGrafica\CG\2020.1\PPTs 2020\img4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05355"/>
            <a:ext cx="6272097" cy="39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mtClean="0">
                <a:effectLst/>
              </a:rPr>
              <a:t>Subárvore direita...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251520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pic>
        <p:nvPicPr>
          <p:cNvPr id="61442" name="Picture 2" descr="D:\Aulas\ComputacaoGrafica\CG\2020.1\PPTs 2020\img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58931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mtClean="0">
                <a:effectLst/>
              </a:rPr>
              <a:t>Subárvore direita...</a:t>
            </a: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251520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pic>
        <p:nvPicPr>
          <p:cNvPr id="62466" name="Picture 2" descr="D:\Aulas\ComputacaoGrafica\CG\2020.1\PPTs 2020\img4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42" y="2276872"/>
            <a:ext cx="670491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4625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600" dirty="0">
                <a:effectLst/>
              </a:rPr>
              <a:t>5.0. Problema: Projeto Industrial Ágil</a:t>
            </a:r>
          </a:p>
        </p:txBody>
      </p:sp>
      <p:pic>
        <p:nvPicPr>
          <p:cNvPr id="4099" name="Picture 4" descr="C:\Users\awangenh\Documents\Aulas\ComputacaoGrafica\CG\2009.2\design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46799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288" y="1562100"/>
            <a:ext cx="8093075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tx1"/>
                </a:solidFill>
              </a:rPr>
              <a:t>O processo de design de produto na indústria automobilística  em fins</a:t>
            </a:r>
          </a:p>
          <a:p>
            <a:pPr>
              <a:defRPr/>
            </a:pPr>
            <a:r>
              <a:rPr lang="pt-BR" sz="2000" dirty="0">
                <a:solidFill>
                  <a:schemeClr val="tx1"/>
                </a:solidFill>
              </a:rPr>
              <a:t>Da década de 1950: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68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mtClean="0">
                <a:effectLst/>
              </a:rPr>
              <a:t>Subárvore direita...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270781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pic>
        <p:nvPicPr>
          <p:cNvPr id="63490" name="Picture 2" descr="D:\Aulas\ComputacaoGrafica\CG\2020.1\PPTs 2020\img5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2239963"/>
            <a:ext cx="6417366" cy="39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179512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pic>
        <p:nvPicPr>
          <p:cNvPr id="64514" name="Picture 2" descr="D:\Aulas\ComputacaoGrafica\CG\2020.1\PPTs 2020\img5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13587"/>
            <a:ext cx="7657040" cy="48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179512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6" y="1340768"/>
            <a:ext cx="7999492" cy="460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2699792" y="4653136"/>
            <a:ext cx="3168352" cy="1152128"/>
          </a:xfrm>
          <a:prstGeom prst="wedgeRoundRectCallout">
            <a:avLst>
              <a:gd name="adj1" fmla="val -12724"/>
              <a:gd name="adj2" fmla="val -19068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Ordem</a:t>
            </a:r>
            <a:r>
              <a:rPr kumimoji="0" lang="pt-B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= 3 usa quadriláteros abertos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464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mtClean="0"/>
              <a:t>Vantagens:</a:t>
            </a:r>
          </a:p>
          <a:p>
            <a:pPr lvl="1">
              <a:lnSpc>
                <a:spcPct val="90000"/>
              </a:lnSpc>
              <a:defRPr/>
            </a:pPr>
            <a:r>
              <a:rPr lang="pt-BR" smtClean="0"/>
              <a:t>Precisão ilimitada</a:t>
            </a:r>
          </a:p>
          <a:p>
            <a:pPr lvl="1">
              <a:lnSpc>
                <a:spcPct val="90000"/>
              </a:lnSpc>
              <a:defRPr/>
            </a:pPr>
            <a:r>
              <a:rPr lang="pt-BR" smtClean="0"/>
              <a:t>Suporte a Efeitos de Zoom</a:t>
            </a:r>
          </a:p>
          <a:p>
            <a:pPr>
              <a:lnSpc>
                <a:spcPct val="90000"/>
              </a:lnSpc>
              <a:defRPr/>
            </a:pPr>
            <a:r>
              <a:rPr lang="pt-BR" smtClean="0"/>
              <a:t>Desvantagens:</a:t>
            </a:r>
          </a:p>
          <a:p>
            <a:pPr lvl="1">
              <a:lnSpc>
                <a:spcPct val="90000"/>
              </a:lnSpc>
              <a:defRPr/>
            </a:pPr>
            <a:r>
              <a:rPr lang="pt-BR" smtClean="0"/>
              <a:t>Muitos cálculos de pontos médios</a:t>
            </a:r>
          </a:p>
          <a:p>
            <a:pPr lvl="2">
              <a:lnSpc>
                <a:spcPct val="90000"/>
              </a:lnSpc>
              <a:defRPr/>
            </a:pPr>
            <a:r>
              <a:rPr lang="pt-BR" smtClean="0"/>
              <a:t>Recursão: Consumo de muita memória</a:t>
            </a:r>
          </a:p>
          <a:p>
            <a:pPr lvl="1">
              <a:lnSpc>
                <a:spcPct val="90000"/>
              </a:lnSpc>
              <a:defRPr/>
            </a:pPr>
            <a:r>
              <a:rPr lang="pt-BR" smtClean="0"/>
              <a:t>Muito custoso realizar desenho incremental partindo-se de um ponto inicial</a:t>
            </a:r>
          </a:p>
          <a:p>
            <a:pPr lvl="2">
              <a:lnSpc>
                <a:spcPct val="90000"/>
              </a:lnSpc>
              <a:defRPr/>
            </a:pPr>
            <a:r>
              <a:rPr lang="pt-BR" sz="2000" smtClean="0"/>
              <a:t>Impossível determinar a posição de um ponto a uma dada distância do início sem desenhar toda a curva</a:t>
            </a:r>
            <a:endParaRPr lang="pt-BR" smtClean="0"/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251520" y="327471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 </a:t>
            </a:r>
            <a:r>
              <a:rPr lang="pt-BR" sz="2600" dirty="0">
                <a:effectLst/>
              </a:rPr>
              <a:t>5.1. </a:t>
            </a:r>
            <a:r>
              <a:rPr lang="pt-BR" sz="2200" dirty="0">
                <a:effectLst/>
              </a:rPr>
              <a:t>Subdivisão de curvas usando Dividir-para-Conquistar</a:t>
            </a:r>
            <a:endParaRPr lang="pt-BR" sz="2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153885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5.2. Curvas Cúbicas Paramétricas em 2D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071813" y="5786438"/>
            <a:ext cx="21431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auto">
          <a:xfrm>
            <a:off x="3071813" y="5786438"/>
            <a:ext cx="21431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43010" name="Picture 2" descr="D:\Aulas\ComputacaoGrafica\CG\2020.1\PPTs 2020\curv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131819" cy="50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79512" y="312357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5.2. Curvas Cúbicas Paramétricas em 2D</a:t>
            </a:r>
          </a:p>
        </p:txBody>
      </p:sp>
      <p:pic>
        <p:nvPicPr>
          <p:cNvPr id="44034" name="Picture 2" descr="D:\Aulas\ComputacaoGrafica\CG\2020.1\PPTs 2020\curv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75489"/>
            <a:ext cx="9305680" cy="26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263112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5.3. Curvas de Hermite</a:t>
            </a:r>
          </a:p>
        </p:txBody>
      </p:sp>
      <p:pic>
        <p:nvPicPr>
          <p:cNvPr id="45058" name="Picture 2" descr="D:\Aulas\ComputacaoGrafica\CG\2020.1\PPTs 2020\curv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2657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178647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5.3. Curvas de Hermite em 2D</a:t>
            </a:r>
          </a:p>
        </p:txBody>
      </p:sp>
      <p:pic>
        <p:nvPicPr>
          <p:cNvPr id="51202" name="Picture 2" descr="D:\Aulas\ComputacaoGrafica\CG\2020.1\PPTs 2020\hermit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2" y="1014264"/>
            <a:ext cx="8862138" cy="547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ChangeArrowheads="1"/>
          </p:cNvSpPr>
          <p:nvPr/>
        </p:nvSpPr>
        <p:spPr bwMode="auto">
          <a:xfrm>
            <a:off x="251520" y="332656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5.3. Curvas de Hermite em 2D</a:t>
            </a:r>
          </a:p>
        </p:txBody>
      </p:sp>
      <p:pic>
        <p:nvPicPr>
          <p:cNvPr id="46082" name="Picture 2" descr="D:\Aulas\ComputacaoGrafica\CG\2020.1\PPTs 2020\curv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8" y="1844824"/>
            <a:ext cx="887752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ChangeArrowheads="1"/>
          </p:cNvSpPr>
          <p:nvPr/>
        </p:nvSpPr>
        <p:spPr bwMode="auto">
          <a:xfrm>
            <a:off x="107504" y="18864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5.3. Curvas de Hermite em 2D</a:t>
            </a:r>
          </a:p>
        </p:txBody>
      </p:sp>
      <p:pic>
        <p:nvPicPr>
          <p:cNvPr id="47106" name="Picture 2" descr="D:\Aulas\ComputacaoGrafica\CG\2020.1\PPTs 2020\curv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3" y="980728"/>
            <a:ext cx="9128347" cy="503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274445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600" dirty="0">
                <a:effectLst/>
              </a:rPr>
              <a:t>5.0. Problema: Projeto Industrial Ágil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288" y="1412875"/>
            <a:ext cx="83534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/>
                </a:solidFill>
              </a:rPr>
              <a:t>O processo de design de produto na indústria automobilística  em fins da década de 1950:</a:t>
            </a:r>
          </a:p>
        </p:txBody>
      </p:sp>
      <p:pic>
        <p:nvPicPr>
          <p:cNvPr id="5124" name="Picture 2" descr="C:\Users\awangenh\Documents\Aulas\ComputacaoGrafica\CG\2009.2\desig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844675"/>
            <a:ext cx="4292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 descr="C:\Users\awangenh\Documents\Aulas\ComputacaoGrafica\CG\2009.2\desig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1563"/>
            <a:ext cx="42291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 descr="C:\Users\awangenh\Documents\Aulas\ComputacaoGrafica\CG\2009.2\design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862263"/>
            <a:ext cx="41941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 descr="C:\Users\awangenh\Documents\Aulas\ComputacaoGrafica\CG\2009.2\design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3389313"/>
            <a:ext cx="38735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6" descr="C:\Users\awangenh\Documents\Aulas\ComputacaoGrafica\CG\2009.2\design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839913"/>
            <a:ext cx="4330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8" descr="C:\Users\awangenh\Documents\Aulas\ComputacaoGrafica\CG\2009.2\design-bahn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678113"/>
            <a:ext cx="7620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 descr="http://2.bp.blogspot.com/_jxBDP53ERkM/TPk4AUwJJLI/AAAAAAAABzE/Q46QTuHAPCg/s1600/ClayCarModel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01863"/>
            <a:ext cx="5145088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ChangeArrowheads="1"/>
          </p:cNvSpPr>
          <p:nvPr/>
        </p:nvSpPr>
        <p:spPr bwMode="auto">
          <a:xfrm>
            <a:off x="179512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5.3. Curvas de Hermite em 2D</a:t>
            </a:r>
          </a:p>
        </p:txBody>
      </p:sp>
      <p:pic>
        <p:nvPicPr>
          <p:cNvPr id="48130" name="Picture 2" descr="D:\Aulas\ComputacaoGrafica\CG\2020.1\PPTs 2020\curv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24744"/>
            <a:ext cx="9036496" cy="55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ChangeArrowheads="1"/>
          </p:cNvSpPr>
          <p:nvPr/>
        </p:nvSpPr>
        <p:spPr bwMode="auto">
          <a:xfrm>
            <a:off x="179512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5.3. Curvas de Hermite em 2D</a:t>
            </a:r>
          </a:p>
        </p:txBody>
      </p:sp>
      <p:pic>
        <p:nvPicPr>
          <p:cNvPr id="49154" name="Picture 2" descr="D:\Aulas\ComputacaoGrafica\CG\2020.1\PPTs 2020\curv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14400"/>
            <a:ext cx="9043122" cy="53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ChangeArrowheads="1"/>
          </p:cNvSpPr>
          <p:nvPr/>
        </p:nvSpPr>
        <p:spPr bwMode="auto">
          <a:xfrm>
            <a:off x="179512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5.3. Curvas de Hermite em 2D</a:t>
            </a:r>
          </a:p>
        </p:txBody>
      </p:sp>
      <p:pic>
        <p:nvPicPr>
          <p:cNvPr id="50178" name="Picture 2" descr="D:\Aulas\ComputacaoGrafica\CG\2020.1\PPTs 2020\curv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042476" cy="52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1907704" y="5949280"/>
            <a:ext cx="2016224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3048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5.3. Curvas de Hermite Interligadas</a:t>
            </a: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3581400" y="1524000"/>
          <a:ext cx="5386388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Planilha" r:id="rId3" imgW="3610277" imgH="3296164" progId="Excel.Sheet.8">
                  <p:embed/>
                </p:oleObj>
              </mc:Choice>
              <mc:Fallback>
                <p:oleObj name="Planilha" r:id="rId3" imgW="3610277" imgH="329616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5386388" cy="4918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B2B2B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228600" y="1852613"/>
            <a:ext cx="341312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kumimoji="1" sz="26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altLang="pt-BR" sz="2200" b="1">
                <a:solidFill>
                  <a:srgbClr val="FFFF99"/>
                </a:solidFill>
                <a:effectLst/>
              </a:rPr>
              <a:t>Continuidade C</a:t>
            </a:r>
            <a:r>
              <a:rPr lang="pt-BR" altLang="pt-BR" sz="2200" b="1" baseline="30000">
                <a:solidFill>
                  <a:srgbClr val="FFFF99"/>
                </a:solidFill>
                <a:effectLst/>
              </a:rPr>
              <a:t>(1)</a:t>
            </a:r>
            <a:r>
              <a:rPr lang="pt-BR" altLang="pt-BR" sz="2200" b="1">
                <a:solidFill>
                  <a:srgbClr val="FFFF99"/>
                </a:solidFill>
                <a:effectLst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altLang="pt-BR" sz="2200">
                <a:solidFill>
                  <a:srgbClr val="FFFF99"/>
                </a:solidFill>
                <a:effectLst/>
              </a:rPr>
              <a:t>Curvas de Hermite </a:t>
            </a:r>
          </a:p>
          <a:p>
            <a:pPr>
              <a:lnSpc>
                <a:spcPct val="80000"/>
              </a:lnSpc>
            </a:pPr>
            <a:r>
              <a:rPr lang="pt-BR" altLang="pt-BR" sz="2200">
                <a:solidFill>
                  <a:srgbClr val="FFFF99"/>
                </a:solidFill>
                <a:effectLst/>
              </a:rPr>
              <a:t>possuem continuidade de </a:t>
            </a:r>
          </a:p>
          <a:p>
            <a:pPr>
              <a:lnSpc>
                <a:spcPct val="80000"/>
              </a:lnSpc>
            </a:pPr>
            <a:r>
              <a:rPr lang="pt-BR" altLang="pt-BR" sz="2200">
                <a:solidFill>
                  <a:srgbClr val="FFFF99"/>
                </a:solidFill>
                <a:effectLst/>
              </a:rPr>
              <a:t>primeira derivada se os</a:t>
            </a:r>
          </a:p>
          <a:p>
            <a:pPr>
              <a:lnSpc>
                <a:spcPct val="80000"/>
              </a:lnSpc>
            </a:pPr>
            <a:r>
              <a:rPr lang="pt-BR" altLang="pt-BR" sz="2200">
                <a:solidFill>
                  <a:srgbClr val="FFFF99"/>
                </a:solidFill>
                <a:effectLst/>
              </a:rPr>
              <a:t>vetores final de uma e </a:t>
            </a:r>
          </a:p>
          <a:p>
            <a:pPr>
              <a:lnSpc>
                <a:spcPct val="80000"/>
              </a:lnSpc>
            </a:pPr>
            <a:r>
              <a:rPr lang="pt-BR" altLang="pt-BR" sz="2200">
                <a:solidFill>
                  <a:srgbClr val="FFFF99"/>
                </a:solidFill>
                <a:effectLst/>
              </a:rPr>
              <a:t>inicial da seguinte forem </a:t>
            </a:r>
          </a:p>
          <a:p>
            <a:pPr>
              <a:lnSpc>
                <a:spcPct val="80000"/>
              </a:lnSpc>
            </a:pPr>
            <a:r>
              <a:rPr lang="pt-BR" altLang="pt-BR" sz="2200">
                <a:solidFill>
                  <a:srgbClr val="FFFF99"/>
                </a:solidFill>
                <a:effectLst/>
              </a:rPr>
              <a:t>colineares.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251520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5.3. Curvas de Hermite Interligadas</a:t>
            </a:r>
          </a:p>
        </p:txBody>
      </p:sp>
      <p:pic>
        <p:nvPicPr>
          <p:cNvPr id="66562" name="Picture 2" descr="D:\Aulas\ComputacaoGrafica\CG\2020.1\PPTs 2020\curv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8800"/>
            <a:ext cx="852605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251520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5.3. Curvas de Hermite Interligadas</a:t>
            </a:r>
          </a:p>
        </p:txBody>
      </p:sp>
      <p:pic>
        <p:nvPicPr>
          <p:cNvPr id="66562" name="Picture 2" descr="D:\Aulas\ComputacaoGrafica\CG\2020.1\PPTs 2020\curv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8800"/>
            <a:ext cx="852605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2555776" y="4077072"/>
            <a:ext cx="2016224" cy="432048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534400" cy="4343400"/>
          </a:xfrm>
        </p:spPr>
        <p:txBody>
          <a:bodyPr/>
          <a:lstStyle/>
          <a:p>
            <a:pPr>
              <a:defRPr/>
            </a:pPr>
            <a:r>
              <a:rPr lang="pt-BR" smtClean="0"/>
              <a:t>Para conseguirmos modelar a estrutura curva que desejamos através de cúbicas, necessitamos utilizar várias curvas interligadas</a:t>
            </a:r>
          </a:p>
          <a:p>
            <a:pPr lvl="1">
              <a:defRPr/>
            </a:pPr>
            <a:r>
              <a:rPr lang="pt-BR" smtClean="0"/>
              <a:t>para obter um efeito de realismo essas curvas têm de ser </a:t>
            </a:r>
            <a:r>
              <a:rPr lang="pt-BR" b="1" smtClean="0">
                <a:solidFill>
                  <a:schemeClr val="accent2"/>
                </a:solidFill>
                <a:effectLst/>
              </a:rPr>
              <a:t>contínuas</a:t>
            </a:r>
            <a:endParaRPr lang="pt-BR" smtClean="0"/>
          </a:p>
          <a:p>
            <a:pPr lvl="1">
              <a:defRPr/>
            </a:pPr>
            <a:r>
              <a:rPr lang="pt-BR" smtClean="0"/>
              <a:t>existem vários </a:t>
            </a:r>
            <a:r>
              <a:rPr lang="pt-BR" b="1" smtClean="0">
                <a:solidFill>
                  <a:schemeClr val="accent2"/>
                </a:solidFill>
                <a:effectLst/>
              </a:rPr>
              <a:t>graus de continuidade</a:t>
            </a:r>
          </a:p>
          <a:p>
            <a:pPr lvl="1">
              <a:defRPr/>
            </a:pPr>
            <a:r>
              <a:rPr lang="pt-BR" smtClean="0"/>
              <a:t>classificamos como </a:t>
            </a:r>
            <a:r>
              <a:rPr lang="pt-BR" b="1" smtClean="0">
                <a:solidFill>
                  <a:schemeClr val="accent2"/>
                </a:solidFill>
                <a:effectLst/>
              </a:rPr>
              <a:t>C</a:t>
            </a:r>
            <a:r>
              <a:rPr lang="pt-BR" b="1" baseline="30000" smtClean="0">
                <a:solidFill>
                  <a:schemeClr val="accent2"/>
                </a:solidFill>
                <a:effectLst/>
              </a:rPr>
              <a:t>(grau)</a:t>
            </a:r>
            <a:r>
              <a:rPr lang="pt-BR" smtClean="0"/>
              <a:t> (continuidade analítica) ou </a:t>
            </a:r>
            <a:r>
              <a:rPr lang="pt-BR" b="1" smtClean="0">
                <a:solidFill>
                  <a:schemeClr val="accent2"/>
                </a:solidFill>
                <a:effectLst/>
              </a:rPr>
              <a:t>G</a:t>
            </a:r>
            <a:r>
              <a:rPr lang="pt-BR" b="1" baseline="30000" smtClean="0">
                <a:solidFill>
                  <a:schemeClr val="accent2"/>
                </a:solidFill>
                <a:effectLst/>
              </a:rPr>
              <a:t>(grau)</a:t>
            </a:r>
            <a:r>
              <a:rPr lang="pt-BR" smtClean="0"/>
              <a:t> (continuidade geométrica).</a:t>
            </a: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5.4. Continuidade de Curvas Interligadas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3657600" cy="4648200"/>
          </a:xfrm>
        </p:spPr>
        <p:txBody>
          <a:bodyPr/>
          <a:lstStyle/>
          <a:p>
            <a:pPr>
              <a:defRPr/>
            </a:pPr>
            <a:r>
              <a:rPr lang="pt-BR" sz="2600" smtClean="0"/>
              <a:t>Continuidade </a:t>
            </a:r>
            <a:r>
              <a:rPr lang="pt-BR" sz="2600" b="1" smtClean="0">
                <a:solidFill>
                  <a:srgbClr val="FFFF99"/>
                </a:solidFill>
                <a:effectLst/>
              </a:rPr>
              <a:t>C</a:t>
            </a:r>
            <a:r>
              <a:rPr lang="pt-BR" sz="2600" b="1" baseline="30000" smtClean="0">
                <a:solidFill>
                  <a:srgbClr val="FFFF99"/>
                </a:solidFill>
                <a:effectLst/>
              </a:rPr>
              <a:t>(0)</a:t>
            </a:r>
            <a:r>
              <a:rPr lang="pt-BR" sz="2600" smtClean="0"/>
              <a:t> (direta) ou continuidade </a:t>
            </a:r>
            <a:r>
              <a:rPr lang="pt-BR" sz="2600" b="1" smtClean="0">
                <a:solidFill>
                  <a:srgbClr val="FFFF99"/>
                </a:solidFill>
                <a:effectLst/>
              </a:rPr>
              <a:t>G</a:t>
            </a:r>
            <a:r>
              <a:rPr lang="pt-BR" sz="2600" b="1" baseline="30000" smtClean="0">
                <a:solidFill>
                  <a:srgbClr val="FFFF99"/>
                </a:solidFill>
                <a:effectLst/>
              </a:rPr>
              <a:t>(0)</a:t>
            </a:r>
            <a:r>
              <a:rPr lang="pt-BR" sz="2600" smtClean="0"/>
              <a:t> (geométrica):</a:t>
            </a:r>
          </a:p>
          <a:p>
            <a:pPr lvl="1">
              <a:defRPr/>
            </a:pPr>
            <a:r>
              <a:rPr lang="pt-BR" sz="2200" smtClean="0"/>
              <a:t>curvas que se tocam fisicamente</a:t>
            </a:r>
          </a:p>
          <a:p>
            <a:pPr lvl="1">
              <a:defRPr/>
            </a:pPr>
            <a:r>
              <a:rPr lang="pt-BR" sz="2200" smtClean="0"/>
              <a:t>descontínuas sob qquer outro ponto de vista</a:t>
            </a:r>
          </a:p>
        </p:txBody>
      </p:sp>
      <p:sp>
        <p:nvSpPr>
          <p:cNvPr id="493571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5.4. Continuidade de Curvas Interligadas</a:t>
            </a:r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4267200" y="1600200"/>
          <a:ext cx="4676775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Planilha" r:id="rId4" imgW="3610277" imgH="3505530" progId="Excel.Sheet.8">
                  <p:embed/>
                </p:oleObj>
              </mc:Choice>
              <mc:Fallback>
                <p:oleObj name="Planilha" r:id="rId4" imgW="3610277" imgH="350553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00200"/>
                        <a:ext cx="4676775" cy="4541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B2B2B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1320" dir="2319588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pt-BR" sz="2600" smtClean="0"/>
              <a:t>Continuidade </a:t>
            </a:r>
            <a:r>
              <a:rPr lang="pt-BR" sz="2600" b="1" smtClean="0">
                <a:solidFill>
                  <a:srgbClr val="FFFF99"/>
                </a:solidFill>
                <a:effectLst/>
              </a:rPr>
              <a:t>C</a:t>
            </a:r>
            <a:r>
              <a:rPr lang="pt-BR" sz="2600" b="1" baseline="30000" smtClean="0">
                <a:solidFill>
                  <a:srgbClr val="FFFF99"/>
                </a:solidFill>
                <a:effectLst/>
              </a:rPr>
              <a:t>(1)</a:t>
            </a:r>
            <a:r>
              <a:rPr lang="pt-BR" sz="2600" smtClean="0"/>
              <a:t>:</a:t>
            </a:r>
          </a:p>
          <a:p>
            <a:pPr lvl="1">
              <a:defRPr/>
            </a:pPr>
            <a:r>
              <a:rPr lang="pt-BR" sz="2200" smtClean="0"/>
              <a:t>curvas possuem vetores tangentes idênticos no ponto de interpolação onde se tocam</a:t>
            </a:r>
          </a:p>
          <a:p>
            <a:pPr lvl="1">
              <a:defRPr/>
            </a:pPr>
            <a:r>
              <a:rPr lang="pt-BR" sz="2200" smtClean="0"/>
              <a:t>tanto em direção como em magnitude</a:t>
            </a:r>
          </a:p>
          <a:p>
            <a:pPr>
              <a:defRPr/>
            </a:pPr>
            <a:r>
              <a:rPr lang="pt-BR" sz="2600" smtClean="0"/>
              <a:t>Continuidade </a:t>
            </a:r>
            <a:r>
              <a:rPr lang="pt-BR" sz="2600" b="1" smtClean="0">
                <a:solidFill>
                  <a:srgbClr val="FFFF99"/>
                </a:solidFill>
                <a:effectLst/>
              </a:rPr>
              <a:t>G</a:t>
            </a:r>
            <a:r>
              <a:rPr lang="pt-BR" sz="2600" b="1" baseline="30000" smtClean="0">
                <a:solidFill>
                  <a:srgbClr val="FFFF99"/>
                </a:solidFill>
                <a:effectLst/>
              </a:rPr>
              <a:t>(1)</a:t>
            </a:r>
          </a:p>
          <a:p>
            <a:pPr lvl="1">
              <a:defRPr/>
            </a:pPr>
            <a:r>
              <a:rPr lang="pt-BR" sz="2200" smtClean="0"/>
              <a:t>curvas necessitam possuir apenas vetores tangentes de mesma direção no ponto de interpolação onde se tocam</a:t>
            </a:r>
          </a:p>
          <a:p>
            <a:pPr lvl="1">
              <a:defRPr/>
            </a:pPr>
            <a:r>
              <a:rPr lang="pt-BR" sz="2200" smtClean="0"/>
              <a:t>magnitudes podem ser diferentes, ocasionando curvaturas diferentes antes e depois da junção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5.4. Continuidade de Curvas Interligadas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5.4. Continuidade de Curvas Interligadas</a:t>
            </a:r>
          </a:p>
        </p:txBody>
      </p:sp>
      <p:grpSp>
        <p:nvGrpSpPr>
          <p:cNvPr id="40963" name="Group 7"/>
          <p:cNvGrpSpPr>
            <a:grpSpLocks/>
          </p:cNvGrpSpPr>
          <p:nvPr/>
        </p:nvGrpSpPr>
        <p:grpSpPr bwMode="auto">
          <a:xfrm>
            <a:off x="152400" y="1524000"/>
            <a:ext cx="8991600" cy="4114800"/>
            <a:chOff x="336" y="1104"/>
            <a:chExt cx="4482" cy="2028"/>
          </a:xfrm>
        </p:grpSpPr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336" y="1104"/>
            <a:ext cx="2274" cy="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5" name="Planilha" r:id="rId3" imgW="3610277" imgH="3219769" progId="Excel.Sheet.8">
                    <p:embed/>
                  </p:oleObj>
                </mc:Choice>
                <mc:Fallback>
                  <p:oleObj name="Planilha" r:id="rId3" imgW="3610277" imgH="3219769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104"/>
                          <a:ext cx="2274" cy="202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B2B2B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81320" dir="2319588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6" name="Object 6"/>
            <p:cNvGraphicFramePr>
              <a:graphicFrameLocks noChangeAspect="1"/>
            </p:cNvGraphicFramePr>
            <p:nvPr/>
          </p:nvGraphicFramePr>
          <p:xfrm>
            <a:off x="2544" y="1104"/>
            <a:ext cx="2274" cy="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6" name="Planilha" r:id="rId5" imgW="3609975" imgH="3219450" progId="Excel.Sheet.8">
                    <p:embed/>
                  </p:oleObj>
                </mc:Choice>
                <mc:Fallback>
                  <p:oleObj name="Planilha" r:id="rId5" imgW="3609975" imgH="3219450" progId="Excel.Sheet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104"/>
                          <a:ext cx="2274" cy="202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B2B2B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81320" dir="2319588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288925" y="5772150"/>
            <a:ext cx="7204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kumimoji="1" sz="26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altLang="pt-BR" sz="2200">
                <a:solidFill>
                  <a:srgbClr val="FFFF99"/>
                </a:solidFill>
                <a:effectLst/>
              </a:rPr>
              <a:t>A Continuidade C(1) não produz sempre curvas realistas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z="2800" smtClean="0">
                <a:effectLst/>
              </a:rPr>
              <a:t>Para prover realismo e exatidão é necessária a representação de curvas de forma:</a:t>
            </a:r>
            <a:endParaRPr lang="pt-BR" altLang="pt-BR" smtClean="0">
              <a:effectLst/>
            </a:endParaRPr>
          </a:p>
          <a:p>
            <a:pPr marL="952500" lvl="1" indent="-282575">
              <a:lnSpc>
                <a:spcPct val="90000"/>
              </a:lnSpc>
            </a:pPr>
            <a:r>
              <a:rPr lang="pt-BR" altLang="pt-BR" smtClean="0">
                <a:effectLst/>
              </a:rPr>
              <a:t>fiel aos dados originais</a:t>
            </a:r>
          </a:p>
          <a:p>
            <a:pPr marL="952500" lvl="1" indent="-282575">
              <a:lnSpc>
                <a:spcPct val="90000"/>
              </a:lnSpc>
            </a:pPr>
            <a:r>
              <a:rPr lang="pt-BR" altLang="pt-BR" smtClean="0">
                <a:effectLst/>
              </a:rPr>
              <a:t>rápida e eficiente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z="2800" smtClean="0">
                <a:effectLst/>
              </a:rPr>
              <a:t>Para isso deve ser possível: </a:t>
            </a:r>
          </a:p>
          <a:p>
            <a:pPr marL="952500" lvl="1" indent="-282575">
              <a:lnSpc>
                <a:spcPct val="90000"/>
              </a:lnSpc>
            </a:pPr>
            <a:r>
              <a:rPr lang="pt-BR" altLang="pt-BR" smtClean="0">
                <a:effectLst/>
              </a:rPr>
              <a:t>determinar-se a qualquer momento posição no espaço de qualquer ponto em uma curva</a:t>
            </a:r>
          </a:p>
          <a:p>
            <a:pPr marL="1565275" lvl="2">
              <a:lnSpc>
                <a:spcPct val="90000"/>
              </a:lnSpc>
            </a:pPr>
            <a:r>
              <a:rPr lang="pt-BR" altLang="pt-BR" smtClean="0">
                <a:effectLst/>
              </a:rPr>
              <a:t>representação compacta, zoom</a:t>
            </a:r>
          </a:p>
          <a:p>
            <a:pPr marL="1565275" lvl="2">
              <a:lnSpc>
                <a:spcPct val="90000"/>
              </a:lnSpc>
            </a:pPr>
            <a:r>
              <a:rPr lang="pt-BR" altLang="pt-BR" smtClean="0">
                <a:effectLst/>
              </a:rPr>
              <a:t>muito custoso através de representações geométricas tradicionais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3048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5.Curvas em 2D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4495800" cy="4648200"/>
          </a:xfrm>
        </p:spPr>
        <p:txBody>
          <a:bodyPr/>
          <a:lstStyle/>
          <a:p>
            <a:pPr>
              <a:defRPr/>
            </a:pPr>
            <a:r>
              <a:rPr lang="pt-BR" sz="2600" smtClean="0"/>
              <a:t>Continuidade </a:t>
            </a:r>
            <a:r>
              <a:rPr lang="pt-BR" sz="2600" b="1" smtClean="0">
                <a:solidFill>
                  <a:srgbClr val="FFFF99"/>
                </a:solidFill>
                <a:effectLst/>
              </a:rPr>
              <a:t>C</a:t>
            </a:r>
            <a:r>
              <a:rPr lang="pt-BR" sz="2600" b="1" baseline="30000" smtClean="0">
                <a:solidFill>
                  <a:srgbClr val="FFFF99"/>
                </a:solidFill>
                <a:effectLst/>
              </a:rPr>
              <a:t>(2)</a:t>
            </a:r>
            <a:r>
              <a:rPr lang="pt-BR" sz="260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200" smtClean="0"/>
              <a:t>pontos finais das curvas encontram-se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200" smtClean="0"/>
              <a:t>curvas possuem vetores tangentes idênticos no ponto de interpolação onde se tocam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200" smtClean="0"/>
              <a:t>tanto em direção como em magnitude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200" smtClean="0"/>
              <a:t>segunda derivada de ambas as curvas no ponto de interpolação também é idêntica.</a:t>
            </a:r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5.4. Continuidade de Curvas Interligadas</a:t>
            </a:r>
          </a:p>
        </p:txBody>
      </p:sp>
      <p:graphicFrame>
        <p:nvGraphicFramePr>
          <p:cNvPr id="496644" name="Object 4"/>
          <p:cNvGraphicFramePr>
            <a:graphicFrameLocks noChangeAspect="1"/>
          </p:cNvGraphicFramePr>
          <p:nvPr/>
        </p:nvGraphicFramePr>
        <p:xfrm>
          <a:off x="4495800" y="1752600"/>
          <a:ext cx="4648200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Planilha" r:id="rId4" imgW="3610277" imgH="3296164" progId="Excel.Sheet.8">
                  <p:embed/>
                </p:oleObj>
              </mc:Choice>
              <mc:Fallback>
                <p:oleObj name="Planilha" r:id="rId4" imgW="3610277" imgH="329616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2600"/>
                        <a:ext cx="4648200" cy="4243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B2B2B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1320" dir="2319588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2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55576" y="928692"/>
            <a:ext cx="7499350" cy="5080494"/>
          </a:xfrm>
          <a:prstGeom prst="rect">
            <a:avLst/>
          </a:prstGeom>
          <a:solidFill>
            <a:schemeClr val="bg1">
              <a:lumMod val="85000"/>
            </a:schemeClr>
          </a:solidFill>
          <a:ln w="38160">
            <a:solidFill>
              <a:srgbClr val="161645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6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Atribuição-Uso Não-Comercial-Compartilhamento pela Licença 2.5 Brasil</a:t>
            </a: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Você pode: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 - copiar, distribuir, exibir e executar a obra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 - criar obras derivadas</a:t>
            </a:r>
          </a:p>
          <a:p>
            <a:pPr lvl="1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Sob as seguintes condições: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Atribuição — Você deve dar crédito ao autor original, da forma especificada pelo autor ou licenciante.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Uso Não-Comercial — Você não pode utilizar esta obra com finalidades comerciais.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Compartilhamento pela mesma Licença — Se você alterar, transformar, ou criar outra obra com base nesta, você somente poderá distribuir a obra resultante sob uma licença idêntica a esta.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Para ver uma cópia desta licença, visite http://creativecommons.org/licenses/by-nc-sa/2.5/br/  ou mande uma carta para Creative Commons, 171 Second Street, Suite 300, San Francisco, California, 94105, USA.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28677" name="Picture 5" descr="D:\Aulas\Estruturas\2020.1\cc.logo.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0" y="1052742"/>
            <a:ext cx="2699767" cy="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33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ulas\Estruturas\PPTs 2020\vertical_sigla_PB_fundo_vazado-azul-insatura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4"/>
            <a:ext cx="4358225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54991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pt-BR" sz="2400" dirty="0" smtClean="0"/>
              <a:t>A representação de curvas mais usada em CG foi descoberta independentemente por: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Paul de Faget </a:t>
            </a:r>
            <a:r>
              <a:rPr lang="pt-BR" sz="2400" dirty="0" smtClean="0"/>
              <a:t>de </a:t>
            </a:r>
            <a:r>
              <a:rPr lang="pt-BR" sz="2400" dirty="0"/>
              <a:t>Casteljau, engenheiro da </a:t>
            </a:r>
            <a:r>
              <a:rPr lang="pt-BR" sz="2400" dirty="0" smtClean="0"/>
              <a:t>Citroën (1959) 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Pierre Bézier, engenheiro da Renault (1960).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</a:t>
            </a:r>
            <a:r>
              <a:rPr lang="pt-BR" sz="2400" dirty="0" smtClean="0"/>
              <a:t>perfeiçoada </a:t>
            </a:r>
            <a:r>
              <a:rPr lang="pt-BR" sz="2400" dirty="0"/>
              <a:t>por Carl-Wilhelm Reinhold de </a:t>
            </a:r>
            <a:r>
              <a:rPr lang="pt-BR" sz="2400" dirty="0" smtClean="0"/>
              <a:t>Boor, matemático da General Motors (b-Spline, 1972)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5.1. Curvas Paramétricas em 2D</a:t>
            </a:r>
          </a:p>
        </p:txBody>
      </p:sp>
      <p:pic>
        <p:nvPicPr>
          <p:cNvPr id="8196" name="Picture 5" descr="C:\Users\awangenh\Documents\Aulas\ComputacaoGrafica\deCastelj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38288"/>
            <a:ext cx="15589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C:\Users\awangenh\Documents\Aulas\ComputacaoGrafica\CG\2014.1\bezier-pho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922588"/>
            <a:ext cx="1295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C:\Users\awangenh\Documents\Aulas\ComputacaoGrafica\CG\2014.1\200px-De_Boor_Carl_2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818063"/>
            <a:ext cx="162242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3987800" cy="96837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pt-BR" sz="2400" dirty="0" smtClean="0"/>
              <a:t>O que a Citroën queria: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3048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5.1. Curvas Paramétricas em 2D</a:t>
            </a:r>
          </a:p>
        </p:txBody>
      </p:sp>
      <p:pic>
        <p:nvPicPr>
          <p:cNvPr id="9220" name="Picture 2" descr="C:\Users\awangenh\Documents\Aulas\ComputacaoGrafica\CG\2014.1\citroen-ds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324100"/>
            <a:ext cx="5218113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9916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pt-BR" sz="2400" dirty="0" smtClean="0"/>
              <a:t>Tanto de Casteljau como Bézier desenvolveram um esquema de plotagem de curvas que possui ao mesmo tempo raízes paramétricas e analíticas:</a:t>
            </a:r>
          </a:p>
          <a:p>
            <a:pPr marL="952500" lvl="1" indent="-282575">
              <a:lnSpc>
                <a:spcPct val="90000"/>
              </a:lnSpc>
              <a:defRPr/>
            </a:pPr>
            <a:r>
              <a:rPr lang="pt-BR" sz="2400" dirty="0" smtClean="0"/>
              <a:t>Os valores dos parâmetros são pontos no espaço.</a:t>
            </a:r>
          </a:p>
          <a:p>
            <a:pPr marL="952500" lvl="1" indent="-282575">
              <a:lnSpc>
                <a:spcPct val="90000"/>
              </a:lnSpc>
              <a:defRPr/>
            </a:pPr>
            <a:r>
              <a:rPr lang="pt-BR" sz="2400" dirty="0" smtClean="0"/>
              <a:t>Estes pontos são ligados através de polinômios.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pt-BR" sz="2400" dirty="0" smtClean="0"/>
              <a:t>O trabalho de de Casteljau, apesar de anterior ao de Bézier, não foi publicado.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pt-BR" sz="2400" dirty="0" smtClean="0"/>
              <a:t>A Renault, como empresa pública, permitiu a Bézier publicar seus resultados. O modelo leva o seu nome.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pt-BR" sz="2400" dirty="0" smtClean="0"/>
              <a:t>O algoritmo básico para desenho foi inventado por Casteljau. Em 1999 </a:t>
            </a:r>
            <a:r>
              <a:rPr lang="pt-BR" sz="2400" dirty="0"/>
              <a:t>a </a:t>
            </a:r>
            <a:r>
              <a:rPr lang="pt-BR" sz="2400" i="1" dirty="0"/>
              <a:t>Computer Aided Geometric </a:t>
            </a:r>
            <a:r>
              <a:rPr lang="pt-BR" sz="2400" i="1" dirty="0" smtClean="0"/>
              <a:t>Design </a:t>
            </a:r>
            <a:r>
              <a:rPr lang="pt-BR" sz="2400" dirty="0" smtClean="0"/>
              <a:t>publicou uma edição especial em honra a de Casteljau.</a:t>
            </a:r>
            <a:endParaRPr lang="pt-BR" sz="3400" dirty="0" smtClean="0"/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274776" y="312357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5.1. Curvas Paramétricas em 2D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6106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pt-BR" sz="2600" smtClean="0">
                <a:effectLst/>
              </a:rPr>
              <a:t>Vamos construir uma curva através de divisões sucessivas:</a:t>
            </a:r>
          </a:p>
          <a:p>
            <a:pPr marL="952500" lvl="1" indent="-282575">
              <a:lnSpc>
                <a:spcPct val="90000"/>
              </a:lnSpc>
            </a:pPr>
            <a:r>
              <a:rPr lang="pt-BR" altLang="pt-BR" smtClean="0">
                <a:effectLst/>
              </a:rPr>
              <a:t>Nesta curva P</a:t>
            </a:r>
            <a:r>
              <a:rPr lang="pt-BR" altLang="pt-BR" baseline="-25000" smtClean="0">
                <a:effectLst/>
              </a:rPr>
              <a:t>0</a:t>
            </a:r>
            <a:r>
              <a:rPr lang="pt-BR" altLang="pt-BR" smtClean="0">
                <a:effectLst/>
              </a:rPr>
              <a:t> e P</a:t>
            </a:r>
            <a:r>
              <a:rPr lang="pt-BR" altLang="pt-BR" baseline="-25000" smtClean="0">
                <a:effectLst/>
              </a:rPr>
              <a:t>2</a:t>
            </a:r>
            <a:r>
              <a:rPr lang="pt-BR" altLang="pt-BR" smtClean="0">
                <a:effectLst/>
              </a:rPr>
              <a:t> definem os extremos</a:t>
            </a:r>
          </a:p>
          <a:p>
            <a:pPr marL="952500" lvl="1" indent="-282575">
              <a:lnSpc>
                <a:spcPct val="90000"/>
              </a:lnSpc>
            </a:pPr>
            <a:r>
              <a:rPr lang="pt-BR" altLang="pt-BR" smtClean="0">
                <a:effectLst/>
              </a:rPr>
              <a:t>P</a:t>
            </a:r>
            <a:r>
              <a:rPr lang="pt-BR" altLang="pt-BR" baseline="-25000" smtClean="0">
                <a:effectLst/>
              </a:rPr>
              <a:t>1</a:t>
            </a:r>
            <a:r>
              <a:rPr lang="pt-BR" altLang="pt-BR" smtClean="0">
                <a:effectLst/>
              </a:rPr>
              <a:t> atua como um parâmetro de curvatura ou “ponto de controle”.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179512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 </a:t>
            </a:r>
            <a:r>
              <a:rPr lang="pt-BR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5.1. </a:t>
            </a: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Subdivisão de curvas usando Dividir-para-Conquistar: O Algoritmo de </a:t>
            </a:r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de Casteljau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152400" y="18864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 </a:t>
            </a:r>
            <a:r>
              <a:rPr lang="pt-BR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5.1. </a:t>
            </a: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Subdivisão de curvas usando Dividir-para-Conquistar: O Algoritmo de </a:t>
            </a:r>
            <a:r>
              <a:rPr lang="pt-BR" sz="2400" dirty="0">
                <a:solidFill>
                  <a:schemeClr val="tx1"/>
                </a:solidFill>
                <a:effectLst>
                  <a:outerShdw blurRad="38100" dist="38100" dir="2700000" algn="tl">
                    <a:srgbClr val="969696"/>
                  </a:outerShdw>
                </a:effectLst>
              </a:rPr>
              <a:t>de Casteljau</a:t>
            </a:r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291518" y="5373216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3000" dirty="0">
                <a:solidFill>
                  <a:srgbClr val="FFFF00"/>
                </a:solidFill>
                <a:effectLst/>
              </a:rPr>
              <a:t>Recursivamente dividimos e criamos a curva.</a:t>
            </a:r>
          </a:p>
          <a:p>
            <a:pPr>
              <a:lnSpc>
                <a:spcPct val="40000"/>
              </a:lnSpc>
            </a:pPr>
            <a:r>
              <a:rPr lang="pt-BR" altLang="pt-BR" sz="3000" dirty="0">
                <a:solidFill>
                  <a:srgbClr val="FFFF00"/>
                </a:solidFill>
                <a:effectLst/>
              </a:rPr>
              <a:t>Este método é uma </a:t>
            </a:r>
            <a:r>
              <a:rPr lang="pt-BR" altLang="pt-BR" sz="3000" dirty="0" smtClean="0">
                <a:solidFill>
                  <a:srgbClr val="FFFF00"/>
                </a:solidFill>
                <a:effectLst/>
              </a:rPr>
              <a:t>é muito simples </a:t>
            </a:r>
            <a:r>
              <a:rPr lang="pt-BR" altLang="pt-BR" sz="3000" dirty="0">
                <a:solidFill>
                  <a:srgbClr val="FFFF00"/>
                </a:solidFill>
                <a:effectLst/>
              </a:rPr>
              <a:t>de entender.</a:t>
            </a:r>
          </a:p>
        </p:txBody>
      </p:sp>
      <p:pic>
        <p:nvPicPr>
          <p:cNvPr id="52226" name="Picture 2" descr="D:\Aulas\ComputacaoGrafica\CG\2020.1\PPTs 2020\img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79" y="1353128"/>
            <a:ext cx="6135278" cy="37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3" grpId="0"/>
    </p:bldLst>
  </p:timing>
</p:sld>
</file>

<file path=ppt/theme/theme1.xml><?xml version="1.0" encoding="utf-8"?>
<a:theme xmlns:a="http://schemas.openxmlformats.org/drawingml/2006/main" name="12_Tema do Office">
  <a:themeElements>
    <a:clrScheme name="Custom 1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FFD147"/>
      </a:hlink>
      <a:folHlink>
        <a:srgbClr val="FFE084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1043</Words>
  <Application>Microsoft Office PowerPoint</Application>
  <PresentationFormat>On-screen Show (4:3)</PresentationFormat>
  <Paragraphs>130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12_Tema do Office</vt:lpstr>
      <vt:lpstr>Planilha</vt:lpstr>
      <vt:lpstr>Computação Gráfica:  Aula 5.1:  Curvas Paramétricas em 2D Parte 1: Conceitos Básicos &amp;  Hermite Prof. Dr. rer.nat. Aldo von Wangenheim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de Gerência e Análise Informatizada de Imagens em Sistemas de Informatização Hospitalar  Prof. Dr. rer.nat. Aldo von Wangenheim</dc:title>
  <dc:creator>Prof. Dr. rer. nat. Aldo v. Wangenheim</dc:creator>
  <cp:lastModifiedBy>awangenh</cp:lastModifiedBy>
  <cp:revision>410</cp:revision>
  <dcterms:created xsi:type="dcterms:W3CDTF">1998-08-26T23:05:24Z</dcterms:created>
  <dcterms:modified xsi:type="dcterms:W3CDTF">2020-09-02T17:45:17Z</dcterms:modified>
</cp:coreProperties>
</file>