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628" r:id="rId3"/>
    <p:sldId id="599" r:id="rId4"/>
    <p:sldId id="598" r:id="rId5"/>
    <p:sldId id="600" r:id="rId6"/>
    <p:sldId id="615" r:id="rId7"/>
    <p:sldId id="616" r:id="rId8"/>
    <p:sldId id="617" r:id="rId9"/>
    <p:sldId id="618" r:id="rId10"/>
    <p:sldId id="619" r:id="rId11"/>
    <p:sldId id="620" r:id="rId12"/>
    <p:sldId id="626" r:id="rId13"/>
    <p:sldId id="62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60000"/>
      </a:spcBef>
      <a:spcAft>
        <a:spcPct val="0"/>
      </a:spcAft>
      <a:buClr>
        <a:schemeClr val="tx1"/>
      </a:buClr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4200" kern="1200">
        <a:solidFill>
          <a:srgbClr val="FFFF99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395E"/>
    <a:srgbClr val="313561"/>
    <a:srgbClr val="35315C"/>
    <a:srgbClr val="000000"/>
    <a:srgbClr val="FFFF99"/>
    <a:srgbClr val="A4BFF4"/>
    <a:srgbClr val="6666FF"/>
    <a:srgbClr val="FF9966"/>
    <a:srgbClr val="ACACAC"/>
    <a:srgbClr val="E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156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6"/>
    </p:cViewPr>
  </p:sorterViewPr>
  <p:notesViewPr>
    <p:cSldViewPr>
      <p:cViewPr varScale="1">
        <p:scale>
          <a:sx n="55" d="100"/>
          <a:sy n="55" d="100"/>
        </p:scale>
        <p:origin x="-17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FBE9C2F8-21CB-4CB8-BD91-558AA0EF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15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</a:defRPr>
            </a:lvl1pPr>
          </a:lstStyle>
          <a:p>
            <a:pPr>
              <a:defRPr/>
            </a:pPr>
            <a:fld id="{9609A93E-74DD-47CA-8DB4-4B7A66D60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fld id="{BA030370-DADC-4F59-B2C2-A264126161BC}" type="slidenum">
              <a:rPr kumimoji="0" lang="en-US" altLang="pt-BR" sz="1200" smtClean="0">
                <a:solidFill>
                  <a:schemeClr val="tx2"/>
                </a:solidFill>
              </a:rPr>
              <a:pPr/>
              <a:t>8</a:t>
            </a:fld>
            <a:endParaRPr kumimoji="0" lang="en-US" altLang="pt-BR" sz="1200" smtClean="0">
              <a:solidFill>
                <a:schemeClr val="tx2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fld id="{8CC31005-3360-49A5-A9D7-338638B475EA}" type="slidenum">
              <a:rPr kumimoji="0" lang="en-US" altLang="pt-BR" sz="1200" smtClean="0">
                <a:solidFill>
                  <a:schemeClr val="tx2"/>
                </a:solidFill>
              </a:rPr>
              <a:pPr/>
              <a:t>9</a:t>
            </a:fld>
            <a:endParaRPr kumimoji="0" lang="en-US" altLang="pt-BR" sz="1200" smtClean="0">
              <a:solidFill>
                <a:schemeClr val="tx2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00">
                <a:solidFill>
                  <a:srgbClr val="FFFF99"/>
                </a:solidFill>
                <a:latin typeface="Tahoma" pitchFamily="34" charset="0"/>
              </a:defRPr>
            </a:lvl1pPr>
            <a:lvl2pPr marL="742950" indent="-285750">
              <a:defRPr kumimoji="1" sz="4200">
                <a:solidFill>
                  <a:srgbClr val="FFFF99"/>
                </a:solidFill>
                <a:latin typeface="Tahoma" pitchFamily="34" charset="0"/>
              </a:defRPr>
            </a:lvl2pPr>
            <a:lvl3pPr marL="11430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3pPr>
            <a:lvl4pPr marL="16002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4pPr>
            <a:lvl5pPr marL="2057400" indent="-228600">
              <a:defRPr kumimoji="1" sz="4200">
                <a:solidFill>
                  <a:srgbClr val="FFFF99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defRPr kumimoji="1" sz="4200">
                <a:solidFill>
                  <a:srgbClr val="FFFF99"/>
                </a:solidFill>
                <a:latin typeface="Tahoma" pitchFamily="34" charset="0"/>
              </a:defRPr>
            </a:lvl9pPr>
          </a:lstStyle>
          <a:p>
            <a:fld id="{161EB373-107D-4F7A-9D13-45CFF90276E9}" type="slidenum">
              <a:rPr kumimoji="0" lang="en-US" altLang="pt-BR" sz="1200" smtClean="0">
                <a:solidFill>
                  <a:schemeClr val="tx2"/>
                </a:solidFill>
              </a:rPr>
              <a:pPr/>
              <a:t>10</a:t>
            </a:fld>
            <a:endParaRPr kumimoji="0" lang="en-US" altLang="pt-BR" sz="1200" smtClean="0">
              <a:solidFill>
                <a:schemeClr val="tx2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6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1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7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6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8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394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4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77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40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0174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448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6"/>
            <a:ext cx="8493895" cy="8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202606"/>
            <a:ext cx="8493895" cy="53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580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chemeClr val="bg1">
              <a:lumMod val="95000"/>
            </a:schemeClr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chemeClr val="bg1">
              <a:lumMod val="95000"/>
            </a:schemeClr>
          </a:solidFill>
          <a:latin typeface="Swis721 Lt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3048000"/>
            <a:ext cx="8001000" cy="1143000"/>
          </a:xfrm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en-US" sz="4000" dirty="0" err="1" smtClean="0"/>
              <a:t>Computação</a:t>
            </a:r>
            <a:r>
              <a:rPr lang="en-US" sz="4000" dirty="0" smtClean="0"/>
              <a:t> </a:t>
            </a:r>
            <a:r>
              <a:rPr lang="en-US" sz="4000" dirty="0" err="1" smtClean="0"/>
              <a:t>Gráfica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Aula </a:t>
            </a:r>
            <a:r>
              <a:rPr lang="en-US" dirty="0" smtClean="0"/>
              <a:t>5.2: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Curvas</a:t>
            </a:r>
            <a:r>
              <a:rPr lang="en-US" sz="4000" dirty="0" smtClean="0"/>
              <a:t> </a:t>
            </a:r>
            <a:r>
              <a:rPr lang="en-US" sz="4000" dirty="0" err="1" smtClean="0"/>
              <a:t>Paramétricas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2D</a:t>
            </a:r>
            <a:br>
              <a:rPr lang="en-US" sz="4000" dirty="0" smtClean="0"/>
            </a:br>
            <a:r>
              <a:rPr lang="en-US" sz="3600" dirty="0" smtClean="0"/>
              <a:t>Parte </a:t>
            </a:r>
            <a:r>
              <a:rPr lang="en-US" sz="3600" dirty="0" smtClean="0"/>
              <a:t>2: </a:t>
            </a:r>
            <a:r>
              <a:rPr lang="en-US" sz="3600" dirty="0" err="1" smtClean="0"/>
              <a:t>Bézier</a:t>
            </a:r>
            <a:r>
              <a:rPr lang="en-US" sz="3600" dirty="0" smtClean="0"/>
              <a:t> &amp; </a:t>
            </a:r>
            <a:br>
              <a:rPr lang="en-US" sz="3600" dirty="0" smtClean="0"/>
            </a:br>
            <a:r>
              <a:rPr lang="en-US" sz="3600" dirty="0" smtClean="0"/>
              <a:t>1º </a:t>
            </a:r>
            <a:r>
              <a:rPr lang="en-US" sz="3600" dirty="0" err="1" smtClean="0"/>
              <a:t>Trabalho</a:t>
            </a:r>
            <a:r>
              <a:rPr lang="en-US" sz="3600" dirty="0" smtClean="0"/>
              <a:t> de </a:t>
            </a:r>
            <a:r>
              <a:rPr lang="en-US" sz="3600" dirty="0" err="1" smtClean="0"/>
              <a:t>Curvas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Prof. Dr. </a:t>
            </a:r>
            <a:r>
              <a:rPr lang="en-US" sz="2400" dirty="0" err="1" smtClean="0"/>
              <a:t>rer.nat</a:t>
            </a:r>
            <a:r>
              <a:rPr lang="en-US" sz="2400" dirty="0" smtClean="0"/>
              <a:t>. Aldo von Wangenheim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5.6. Comentários: Clipping</a:t>
            </a:r>
          </a:p>
        </p:txBody>
      </p:sp>
      <p:sp>
        <p:nvSpPr>
          <p:cNvPr id="503813" name="Oval 5"/>
          <p:cNvSpPr>
            <a:spLocks noChangeArrowheads="1"/>
          </p:cNvSpPr>
          <p:nvPr/>
        </p:nvSpPr>
        <p:spPr bwMode="auto">
          <a:xfrm>
            <a:off x="838200" y="2209800"/>
            <a:ext cx="9296400" cy="5562600"/>
          </a:xfrm>
          <a:prstGeom prst="ellips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0" y="5410200"/>
            <a:ext cx="9144000" cy="1600200"/>
          </a:xfrm>
          <a:prstGeom prst="rect">
            <a:avLst/>
          </a:prstGeom>
          <a:solidFill>
            <a:srgbClr val="3139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7924800" y="1447800"/>
            <a:ext cx="1371600" cy="5562600"/>
          </a:xfrm>
          <a:prstGeom prst="rect">
            <a:avLst/>
          </a:prstGeom>
          <a:solidFill>
            <a:srgbClr val="31395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304800" y="1600200"/>
            <a:ext cx="4876800" cy="381000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81000" y="167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kumimoji="1" sz="26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altLang="pt-BR" sz="1800">
                <a:solidFill>
                  <a:srgbClr val="FFFF99"/>
                </a:solidFill>
                <a:effectLst/>
              </a:rPr>
              <a:t>Window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25500" y="4800600"/>
            <a:ext cx="76200" cy="609600"/>
            <a:chOff x="528" y="3024"/>
            <a:chExt cx="48" cy="384"/>
          </a:xfrm>
        </p:grpSpPr>
        <p:sp>
          <p:nvSpPr>
            <p:cNvPr id="503819" name="Oval 11"/>
            <p:cNvSpPr>
              <a:spLocks noChangeArrowheads="1"/>
            </p:cNvSpPr>
            <p:nvPr/>
          </p:nvSpPr>
          <p:spPr bwMode="auto">
            <a:xfrm>
              <a:off x="528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20" name="Line 12"/>
            <p:cNvSpPr>
              <a:spLocks noChangeShapeType="1"/>
            </p:cNvSpPr>
            <p:nvPr/>
          </p:nvSpPr>
          <p:spPr bwMode="auto">
            <a:xfrm flipV="1">
              <a:off x="544" y="307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21" name="Oval 13"/>
            <p:cNvSpPr>
              <a:spLocks noChangeArrowheads="1"/>
            </p:cNvSpPr>
            <p:nvPr/>
          </p:nvSpPr>
          <p:spPr bwMode="auto">
            <a:xfrm>
              <a:off x="528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768452">
            <a:off x="889000" y="4267200"/>
            <a:ext cx="76200" cy="609600"/>
            <a:chOff x="528" y="3024"/>
            <a:chExt cx="48" cy="384"/>
          </a:xfrm>
        </p:grpSpPr>
        <p:sp>
          <p:nvSpPr>
            <p:cNvPr id="503825" name="Oval 17"/>
            <p:cNvSpPr>
              <a:spLocks noChangeArrowheads="1"/>
            </p:cNvSpPr>
            <p:nvPr/>
          </p:nvSpPr>
          <p:spPr bwMode="auto">
            <a:xfrm>
              <a:off x="527" y="335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26" name="Line 18"/>
            <p:cNvSpPr>
              <a:spLocks noChangeShapeType="1"/>
            </p:cNvSpPr>
            <p:nvPr/>
          </p:nvSpPr>
          <p:spPr bwMode="auto">
            <a:xfrm flipV="1">
              <a:off x="544" y="307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27" name="Oval 19"/>
            <p:cNvSpPr>
              <a:spLocks noChangeArrowheads="1"/>
            </p:cNvSpPr>
            <p:nvPr/>
          </p:nvSpPr>
          <p:spPr bwMode="auto">
            <a:xfrm>
              <a:off x="528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 rot="1756312">
            <a:off x="1098550" y="3765550"/>
            <a:ext cx="76200" cy="609600"/>
            <a:chOff x="528" y="3024"/>
            <a:chExt cx="48" cy="384"/>
          </a:xfrm>
        </p:grpSpPr>
        <p:sp>
          <p:nvSpPr>
            <p:cNvPr id="503829" name="Oval 21"/>
            <p:cNvSpPr>
              <a:spLocks noChangeArrowheads="1"/>
            </p:cNvSpPr>
            <p:nvPr/>
          </p:nvSpPr>
          <p:spPr bwMode="auto">
            <a:xfrm>
              <a:off x="526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0" name="Line 22"/>
            <p:cNvSpPr>
              <a:spLocks noChangeShapeType="1"/>
            </p:cNvSpPr>
            <p:nvPr/>
          </p:nvSpPr>
          <p:spPr bwMode="auto">
            <a:xfrm flipV="1">
              <a:off x="544" y="307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1" name="Oval 23"/>
            <p:cNvSpPr>
              <a:spLocks noChangeArrowheads="1"/>
            </p:cNvSpPr>
            <p:nvPr/>
          </p:nvSpPr>
          <p:spPr bwMode="auto">
            <a:xfrm>
              <a:off x="528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 rot="2486295">
            <a:off x="1428750" y="3327400"/>
            <a:ext cx="76200" cy="609600"/>
            <a:chOff x="528" y="3024"/>
            <a:chExt cx="48" cy="384"/>
          </a:xfrm>
        </p:grpSpPr>
        <p:sp>
          <p:nvSpPr>
            <p:cNvPr id="503833" name="Oval 25"/>
            <p:cNvSpPr>
              <a:spLocks noChangeArrowheads="1"/>
            </p:cNvSpPr>
            <p:nvPr/>
          </p:nvSpPr>
          <p:spPr bwMode="auto">
            <a:xfrm>
              <a:off x="527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4" name="Line 26"/>
            <p:cNvSpPr>
              <a:spLocks noChangeShapeType="1"/>
            </p:cNvSpPr>
            <p:nvPr/>
          </p:nvSpPr>
          <p:spPr bwMode="auto">
            <a:xfrm flipV="1">
              <a:off x="542" y="3071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5" name="Oval 27"/>
            <p:cNvSpPr>
              <a:spLocks noChangeArrowheads="1"/>
            </p:cNvSpPr>
            <p:nvPr/>
          </p:nvSpPr>
          <p:spPr bwMode="auto">
            <a:xfrm>
              <a:off x="528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3155816">
            <a:off x="1828800" y="2965450"/>
            <a:ext cx="76200" cy="609600"/>
            <a:chOff x="528" y="3024"/>
            <a:chExt cx="48" cy="384"/>
          </a:xfrm>
        </p:grpSpPr>
        <p:sp>
          <p:nvSpPr>
            <p:cNvPr id="503837" name="Oval 29"/>
            <p:cNvSpPr>
              <a:spLocks noChangeArrowheads="1"/>
            </p:cNvSpPr>
            <p:nvPr/>
          </p:nvSpPr>
          <p:spPr bwMode="auto">
            <a:xfrm>
              <a:off x="528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8" name="Line 30"/>
            <p:cNvSpPr>
              <a:spLocks noChangeShapeType="1"/>
            </p:cNvSpPr>
            <p:nvPr/>
          </p:nvSpPr>
          <p:spPr bwMode="auto">
            <a:xfrm flipV="1">
              <a:off x="541" y="3073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39" name="Oval 31"/>
            <p:cNvSpPr>
              <a:spLocks noChangeArrowheads="1"/>
            </p:cNvSpPr>
            <p:nvPr/>
          </p:nvSpPr>
          <p:spPr bwMode="auto">
            <a:xfrm>
              <a:off x="525" y="3025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 rot="3700330">
            <a:off x="2286000" y="2667000"/>
            <a:ext cx="76200" cy="609600"/>
            <a:chOff x="528" y="3024"/>
            <a:chExt cx="48" cy="384"/>
          </a:xfrm>
        </p:grpSpPr>
        <p:sp>
          <p:nvSpPr>
            <p:cNvPr id="503841" name="Oval 33"/>
            <p:cNvSpPr>
              <a:spLocks noChangeArrowheads="1"/>
            </p:cNvSpPr>
            <p:nvPr/>
          </p:nvSpPr>
          <p:spPr bwMode="auto">
            <a:xfrm>
              <a:off x="525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42" name="Line 34"/>
            <p:cNvSpPr>
              <a:spLocks noChangeShapeType="1"/>
            </p:cNvSpPr>
            <p:nvPr/>
          </p:nvSpPr>
          <p:spPr bwMode="auto">
            <a:xfrm flipV="1">
              <a:off x="542" y="3073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43" name="Oval 35"/>
            <p:cNvSpPr>
              <a:spLocks noChangeArrowheads="1"/>
            </p:cNvSpPr>
            <p:nvPr/>
          </p:nvSpPr>
          <p:spPr bwMode="auto">
            <a:xfrm>
              <a:off x="525" y="3025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 rot="4089536">
            <a:off x="2765425" y="2427288"/>
            <a:ext cx="76200" cy="609600"/>
            <a:chOff x="528" y="3024"/>
            <a:chExt cx="48" cy="384"/>
          </a:xfrm>
        </p:grpSpPr>
        <p:sp>
          <p:nvSpPr>
            <p:cNvPr id="503845" name="Oval 37"/>
            <p:cNvSpPr>
              <a:spLocks noChangeArrowheads="1"/>
            </p:cNvSpPr>
            <p:nvPr/>
          </p:nvSpPr>
          <p:spPr bwMode="auto">
            <a:xfrm>
              <a:off x="528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46" name="Line 38"/>
            <p:cNvSpPr>
              <a:spLocks noChangeShapeType="1"/>
            </p:cNvSpPr>
            <p:nvPr/>
          </p:nvSpPr>
          <p:spPr bwMode="auto">
            <a:xfrm flipV="1">
              <a:off x="541" y="307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47" name="Oval 39"/>
            <p:cNvSpPr>
              <a:spLocks noChangeArrowheads="1"/>
            </p:cNvSpPr>
            <p:nvPr/>
          </p:nvSpPr>
          <p:spPr bwMode="auto">
            <a:xfrm>
              <a:off x="526" y="3025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 rot="4382647">
            <a:off x="3275013" y="2246313"/>
            <a:ext cx="76200" cy="609600"/>
            <a:chOff x="528" y="3024"/>
            <a:chExt cx="48" cy="384"/>
          </a:xfrm>
        </p:grpSpPr>
        <p:sp>
          <p:nvSpPr>
            <p:cNvPr id="503849" name="Oval 41"/>
            <p:cNvSpPr>
              <a:spLocks noChangeArrowheads="1"/>
            </p:cNvSpPr>
            <p:nvPr/>
          </p:nvSpPr>
          <p:spPr bwMode="auto">
            <a:xfrm>
              <a:off x="527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0" name="Line 42"/>
            <p:cNvSpPr>
              <a:spLocks noChangeShapeType="1"/>
            </p:cNvSpPr>
            <p:nvPr/>
          </p:nvSpPr>
          <p:spPr bwMode="auto">
            <a:xfrm flipV="1">
              <a:off x="541" y="3073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1" name="Oval 43"/>
            <p:cNvSpPr>
              <a:spLocks noChangeArrowheads="1"/>
            </p:cNvSpPr>
            <p:nvPr/>
          </p:nvSpPr>
          <p:spPr bwMode="auto">
            <a:xfrm>
              <a:off x="526" y="3026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 rot="4680610">
            <a:off x="3771900" y="2106613"/>
            <a:ext cx="76200" cy="609600"/>
            <a:chOff x="528" y="3024"/>
            <a:chExt cx="48" cy="384"/>
          </a:xfrm>
        </p:grpSpPr>
        <p:sp>
          <p:nvSpPr>
            <p:cNvPr id="503853" name="Oval 45"/>
            <p:cNvSpPr>
              <a:spLocks noChangeArrowheads="1"/>
            </p:cNvSpPr>
            <p:nvPr/>
          </p:nvSpPr>
          <p:spPr bwMode="auto">
            <a:xfrm>
              <a:off x="525" y="336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4" name="Line 46"/>
            <p:cNvSpPr>
              <a:spLocks noChangeShapeType="1"/>
            </p:cNvSpPr>
            <p:nvPr/>
          </p:nvSpPr>
          <p:spPr bwMode="auto">
            <a:xfrm flipV="1">
              <a:off x="544" y="307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5" name="Oval 47"/>
            <p:cNvSpPr>
              <a:spLocks noChangeArrowheads="1"/>
            </p:cNvSpPr>
            <p:nvPr/>
          </p:nvSpPr>
          <p:spPr bwMode="auto">
            <a:xfrm>
              <a:off x="528" y="302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 rot="4851529">
            <a:off x="4298950" y="2001838"/>
            <a:ext cx="76200" cy="609600"/>
            <a:chOff x="528" y="3024"/>
            <a:chExt cx="48" cy="384"/>
          </a:xfrm>
        </p:grpSpPr>
        <p:sp>
          <p:nvSpPr>
            <p:cNvPr id="503857" name="Oval 49"/>
            <p:cNvSpPr>
              <a:spLocks noChangeArrowheads="1"/>
            </p:cNvSpPr>
            <p:nvPr/>
          </p:nvSpPr>
          <p:spPr bwMode="auto">
            <a:xfrm>
              <a:off x="525" y="336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8" name="Line 50"/>
            <p:cNvSpPr>
              <a:spLocks noChangeShapeType="1"/>
            </p:cNvSpPr>
            <p:nvPr/>
          </p:nvSpPr>
          <p:spPr bwMode="auto">
            <a:xfrm flipV="1">
              <a:off x="543" y="3075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3859" name="Oval 51"/>
            <p:cNvSpPr>
              <a:spLocks noChangeArrowheads="1"/>
            </p:cNvSpPr>
            <p:nvPr/>
          </p:nvSpPr>
          <p:spPr bwMode="auto">
            <a:xfrm>
              <a:off x="526" y="302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4570413" y="1981200"/>
            <a:ext cx="839787" cy="457200"/>
            <a:chOff x="2879" y="1248"/>
            <a:chExt cx="529" cy="288"/>
          </a:xfrm>
        </p:grpSpPr>
        <p:grpSp>
          <p:nvGrpSpPr>
            <p:cNvPr id="50197" name="Group 52"/>
            <p:cNvGrpSpPr>
              <a:grpSpLocks/>
            </p:cNvGrpSpPr>
            <p:nvPr/>
          </p:nvGrpSpPr>
          <p:grpSpPr bwMode="auto">
            <a:xfrm rot="5125899">
              <a:off x="3072" y="1196"/>
              <a:ext cx="48" cy="433"/>
              <a:chOff x="528" y="3024"/>
              <a:chExt cx="48" cy="384"/>
            </a:xfrm>
          </p:grpSpPr>
          <p:sp>
            <p:nvSpPr>
              <p:cNvPr id="503861" name="Oval 53"/>
              <p:cNvSpPr>
                <a:spLocks noChangeArrowheads="1"/>
              </p:cNvSpPr>
              <p:nvPr/>
            </p:nvSpPr>
            <p:spPr bwMode="auto">
              <a:xfrm>
                <a:off x="528" y="3360"/>
                <a:ext cx="48" cy="48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rgbClr val="66FF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3862" name="Line 54"/>
              <p:cNvSpPr>
                <a:spLocks noChangeShapeType="1"/>
              </p:cNvSpPr>
              <p:nvPr/>
            </p:nvSpPr>
            <p:spPr bwMode="auto">
              <a:xfrm flipV="1">
                <a:off x="544" y="307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3863" name="Oval 55"/>
              <p:cNvSpPr>
                <a:spLocks noChangeArrowheads="1"/>
              </p:cNvSpPr>
              <p:nvPr/>
            </p:nvSpPr>
            <p:spPr bwMode="auto">
              <a:xfrm>
                <a:off x="528" y="3024"/>
                <a:ext cx="48" cy="48"/>
              </a:xfrm>
              <a:prstGeom prst="ellipse">
                <a:avLst/>
              </a:prstGeom>
              <a:solidFill>
                <a:srgbClr val="66FF66"/>
              </a:solidFill>
              <a:ln w="9525">
                <a:solidFill>
                  <a:srgbClr val="66FF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503864" name="Rectangle 56"/>
            <p:cNvSpPr>
              <a:spLocks noChangeArrowheads="1"/>
            </p:cNvSpPr>
            <p:nvPr/>
          </p:nvSpPr>
          <p:spPr bwMode="auto">
            <a:xfrm>
              <a:off x="3168" y="1248"/>
              <a:ext cx="240" cy="288"/>
            </a:xfrm>
            <a:prstGeom prst="rect">
              <a:avLst/>
            </a:prstGeom>
            <a:noFill/>
            <a:ln w="28575">
              <a:solidFill>
                <a:srgbClr val="66FF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50195" name="Text Box 58"/>
          <p:cNvSpPr txBox="1">
            <a:spLocks noChangeArrowheads="1"/>
          </p:cNvSpPr>
          <p:nvPr/>
        </p:nvSpPr>
        <p:spPr bwMode="auto">
          <a:xfrm>
            <a:off x="6629400" y="1828800"/>
            <a:ext cx="76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kumimoji="1" sz="26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altLang="pt-BR" sz="1800">
                <a:solidFill>
                  <a:srgbClr val="FFFF99"/>
                </a:solidFill>
                <a:effectLst/>
              </a:rPr>
              <a:t>Curva</a:t>
            </a:r>
          </a:p>
        </p:txBody>
      </p:sp>
      <p:sp>
        <p:nvSpPr>
          <p:cNvPr id="503867" name="Text Box 59"/>
          <p:cNvSpPr txBox="1">
            <a:spLocks noChangeArrowheads="1"/>
          </p:cNvSpPr>
          <p:nvPr/>
        </p:nvSpPr>
        <p:spPr bwMode="auto">
          <a:xfrm>
            <a:off x="990600" y="4953000"/>
            <a:ext cx="3205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0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kumimoji="1" sz="26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altLang="pt-BR" sz="1800">
                <a:solidFill>
                  <a:srgbClr val="FFFF99"/>
                </a:solidFill>
                <a:effectLst/>
              </a:rPr>
              <a:t>Pontos gerados por x(t) e y(t)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>
              <a:defRPr/>
            </a:pPr>
            <a:r>
              <a:rPr lang="pt-BR" smtClean="0"/>
              <a:t>Implemente a curva de Hermite ou Bézier como mais um objeto gráfico de seu sistema:</a:t>
            </a:r>
          </a:p>
          <a:p>
            <a:pPr lvl="1">
              <a:defRPr/>
            </a:pPr>
            <a:r>
              <a:rPr lang="pt-BR" smtClean="0"/>
              <a:t>Um objeto Curva2D poderá conter uma ou mais curvas com continuidade no mínimo G</a:t>
            </a:r>
            <a:r>
              <a:rPr lang="pt-BR" baseline="30000" smtClean="0"/>
              <a:t>(0)</a:t>
            </a:r>
            <a:r>
              <a:rPr lang="pt-BR" smtClean="0"/>
              <a:t>.</a:t>
            </a:r>
          </a:p>
          <a:p>
            <a:pPr lvl="1">
              <a:defRPr/>
            </a:pPr>
            <a:r>
              <a:rPr lang="pt-BR" smtClean="0"/>
              <a:t>Crie uma interface para entrar com estes dados.</a:t>
            </a:r>
          </a:p>
          <a:p>
            <a:pPr lvl="1">
              <a:defRPr/>
            </a:pPr>
            <a:r>
              <a:rPr lang="pt-BR" smtClean="0"/>
              <a:t>Implemente o Clipping para esta curva utilizando o método descrito.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5.7. Trabalho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92"/>
            <a:ext cx="7499350" cy="5080494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Atribuição-Uso Não-Comercial-Compartilhamento pela Licença 2.5 Brasil</a:t>
            </a:r>
          </a:p>
          <a:p>
            <a:pPr marL="192088" indent="-190500" algn="ctr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Você pode: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 - copiar, distribuir, exibir e executar a obra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 - criar obras derivadas</a:t>
            </a:r>
          </a:p>
          <a:p>
            <a:pPr lvl="1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Sob as seguintes condições: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Uso Não-Comercial — Você não pode utilizar esta obra com finalidades comerciais. 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  <a:p>
            <a:pPr marL="192088" indent="-190500" algn="just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 smtClean="0">
                <a:solidFill>
                  <a:srgbClr val="000000"/>
                </a:solidFill>
                <a:effectLst/>
                <a:latin typeface="Arial" charset="0"/>
                <a:ea typeface="新細明體" charset="-120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 eaLnBrk="1" hangingPunct="1">
              <a:spcBef>
                <a:spcPct val="0"/>
              </a:spcBef>
              <a:buClrTx/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 smtClean="0">
              <a:solidFill>
                <a:srgbClr val="000000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0" y="1052742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33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54991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pt-BR" sz="2400" dirty="0" smtClean="0"/>
              <a:t>A representação de curvas mais usada em CG foi descoberta independentemente por: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Paul de Faget </a:t>
            </a:r>
            <a:r>
              <a:rPr lang="pt-BR" sz="2400" dirty="0" smtClean="0"/>
              <a:t>de </a:t>
            </a:r>
            <a:r>
              <a:rPr lang="pt-BR" sz="2400" dirty="0"/>
              <a:t>Casteljau, engenheiro da </a:t>
            </a:r>
            <a:r>
              <a:rPr lang="pt-BR" sz="2400" dirty="0" smtClean="0"/>
              <a:t>Citroën (1959) 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Pierre Bézier, engenheiro da Renault (1960).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/>
              <a:t>A</a:t>
            </a:r>
            <a:r>
              <a:rPr lang="pt-BR" sz="2400" dirty="0" smtClean="0"/>
              <a:t>perfeiçoada </a:t>
            </a:r>
            <a:r>
              <a:rPr lang="pt-BR" sz="2400" dirty="0"/>
              <a:t>por Carl-Wilhelm Reinhold de </a:t>
            </a:r>
            <a:r>
              <a:rPr lang="pt-BR" sz="2400" dirty="0" smtClean="0"/>
              <a:t>Boor, matemático da General Motors (b-Spline, 1972)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245338" y="404664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5.1. Curvas Paramétricas em 2D</a:t>
            </a:r>
          </a:p>
        </p:txBody>
      </p:sp>
      <p:pic>
        <p:nvPicPr>
          <p:cNvPr id="8196" name="Picture 5" descr="C:\Users\awangenh\Documents\Aulas\ComputacaoGrafica\deCastelj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38288"/>
            <a:ext cx="15589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C:\Users\awangenh\Documents\Aulas\ComputacaoGrafica\CG\2014.1\bezier-phot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922588"/>
            <a:ext cx="1295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7" descr="C:\Users\awangenh\Documents\Aulas\ComputacaoGrafica\CG\2014.1\200px-De_Boor_Carl_2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818063"/>
            <a:ext cx="162242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179512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</a:t>
            </a:r>
            <a:r>
              <a:rPr lang="pt-BR" sz="2200" dirty="0" smtClean="0">
                <a:effectLst/>
              </a:rPr>
              <a:t>II</a:t>
            </a:r>
            <a:r>
              <a:rPr lang="pt-BR" sz="2200" dirty="0">
                <a:effectLst/>
              </a:rPr>
              <a:t>: 	 </a:t>
            </a:r>
            <a:r>
              <a:rPr lang="pt-BR" sz="2600" dirty="0">
                <a:effectLst/>
              </a:rPr>
              <a:t>5.5. Curvas de Bézier em 2D</a:t>
            </a:r>
          </a:p>
        </p:txBody>
      </p:sp>
      <p:pic>
        <p:nvPicPr>
          <p:cNvPr id="67586" name="Picture 2" descr="D:\Aulas\ComputacaoGrafica\CG\2020.1\PPTs 2020\curva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1493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5.5. Curvas de Bézier em 2D</a:t>
            </a:r>
          </a:p>
        </p:txBody>
      </p:sp>
      <p:pic>
        <p:nvPicPr>
          <p:cNvPr id="44035" name="Picture 4" descr="D:\Aldo\Aulas\ComputacaoGrafica\pages\Curvas\paginas\baxters\bezier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351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3400" y="1752600"/>
            <a:ext cx="7924800" cy="4724400"/>
            <a:chOff x="336" y="1104"/>
            <a:chExt cx="4992" cy="2976"/>
          </a:xfrm>
        </p:grpSpPr>
        <p:sp>
          <p:nvSpPr>
            <p:cNvPr id="479237" name="Line 5"/>
            <p:cNvSpPr>
              <a:spLocks noChangeShapeType="1"/>
            </p:cNvSpPr>
            <p:nvPr/>
          </p:nvSpPr>
          <p:spPr bwMode="auto">
            <a:xfrm flipV="1">
              <a:off x="576" y="1104"/>
              <a:ext cx="72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 flipV="1">
              <a:off x="2032" y="1760"/>
              <a:ext cx="72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1" name="Line 9"/>
            <p:cNvSpPr>
              <a:spLocks noChangeShapeType="1"/>
            </p:cNvSpPr>
            <p:nvPr/>
          </p:nvSpPr>
          <p:spPr bwMode="auto">
            <a:xfrm flipH="1">
              <a:off x="336" y="3600"/>
              <a:ext cx="768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2" name="Line 10"/>
            <p:cNvSpPr>
              <a:spLocks noChangeShapeType="1"/>
            </p:cNvSpPr>
            <p:nvPr/>
          </p:nvSpPr>
          <p:spPr bwMode="auto">
            <a:xfrm flipH="1" flipV="1">
              <a:off x="1296" y="2784"/>
              <a:ext cx="1392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>
              <a:off x="2976" y="1248"/>
              <a:ext cx="720" cy="115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 flipH="1">
              <a:off x="4512" y="1248"/>
              <a:ext cx="720" cy="115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5" name="Line 13"/>
            <p:cNvSpPr>
              <a:spLocks noChangeShapeType="1"/>
            </p:cNvSpPr>
            <p:nvPr/>
          </p:nvSpPr>
          <p:spPr bwMode="auto">
            <a:xfrm flipH="1">
              <a:off x="3024" y="3168"/>
              <a:ext cx="1920" cy="91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9246" name="Line 14"/>
            <p:cNvSpPr>
              <a:spLocks noChangeShapeType="1"/>
            </p:cNvSpPr>
            <p:nvPr/>
          </p:nvSpPr>
          <p:spPr bwMode="auto">
            <a:xfrm>
              <a:off x="5136" y="2784"/>
              <a:ext cx="192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179512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5.5. Curvas de Bézier em 2D</a:t>
            </a:r>
          </a:p>
        </p:txBody>
      </p:sp>
      <p:pic>
        <p:nvPicPr>
          <p:cNvPr id="68610" name="Picture 2" descr="D:\Aulas\ComputacaoGrafica\CG\2020.1\PPTs 2020\bezier-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3" y="1700808"/>
            <a:ext cx="852471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D:\Aulas\ComputacaoGrafica\CG\2020.1\PPTs 2020\curva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80" y="692696"/>
            <a:ext cx="9163580" cy="51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ChangeArrowheads="1"/>
          </p:cNvSpPr>
          <p:nvPr/>
        </p:nvSpPr>
        <p:spPr bwMode="auto">
          <a:xfrm>
            <a:off x="251520" y="3048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/>
              </a:rPr>
              <a:t>Parte I: 	 </a:t>
            </a:r>
            <a:r>
              <a:rPr lang="pt-BR" sz="2600" dirty="0">
                <a:effectLst/>
              </a:rPr>
              <a:t>5.5. Curvas de Bézier em 2D</a:t>
            </a:r>
          </a:p>
        </p:txBody>
      </p:sp>
      <p:pic>
        <p:nvPicPr>
          <p:cNvPr id="70658" name="Picture 2" descr="D:\Aulas\ComputacaoGrafica\CG\2020.1\PPTs 2020\curva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0"/>
            <a:ext cx="908308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>
              <a:defRPr/>
            </a:pPr>
            <a:r>
              <a:rPr lang="pt-BR" smtClean="0"/>
              <a:t>As blending functions para Bézier podem ser calculadas da mesma forma que foram em Eq. 5.16 e Eq. 5.17 para Hermite.</a:t>
            </a:r>
          </a:p>
          <a:p>
            <a:pPr>
              <a:defRPr/>
            </a:pPr>
            <a:r>
              <a:rPr lang="pt-BR" smtClean="0"/>
              <a:t>Condição de continuidade C</a:t>
            </a:r>
            <a:r>
              <a:rPr lang="pt-BR" baseline="30000" smtClean="0"/>
              <a:t>(1) </a:t>
            </a:r>
            <a:r>
              <a:rPr lang="pt-BR" smtClean="0"/>
              <a:t>garantida quando:</a:t>
            </a:r>
          </a:p>
          <a:p>
            <a:pPr lvl="1">
              <a:defRPr/>
            </a:pPr>
            <a:r>
              <a:rPr lang="pt-BR" smtClean="0"/>
              <a:t>Duas curvas adjacentes [P</a:t>
            </a:r>
            <a:r>
              <a:rPr lang="pt-BR" baseline="-25000" smtClean="0"/>
              <a:t>1</a:t>
            </a:r>
            <a:r>
              <a:rPr lang="pt-BR" smtClean="0"/>
              <a:t> a P</a:t>
            </a:r>
            <a:r>
              <a:rPr lang="pt-BR" baseline="-25000" smtClean="0"/>
              <a:t>4</a:t>
            </a:r>
            <a:r>
              <a:rPr lang="pt-BR" smtClean="0"/>
              <a:t>] e [P</a:t>
            </a:r>
            <a:r>
              <a:rPr lang="pt-BR" baseline="-25000" smtClean="0"/>
              <a:t>4</a:t>
            </a:r>
            <a:r>
              <a:rPr lang="pt-BR" smtClean="0"/>
              <a:t> a P</a:t>
            </a:r>
            <a:r>
              <a:rPr lang="pt-BR" baseline="-25000" smtClean="0"/>
              <a:t>7</a:t>
            </a:r>
            <a:r>
              <a:rPr lang="pt-BR" smtClean="0"/>
              <a:t>] compartilham P</a:t>
            </a:r>
            <a:r>
              <a:rPr lang="pt-BR" baseline="-25000" smtClean="0"/>
              <a:t>4</a:t>
            </a:r>
            <a:endParaRPr lang="pt-BR" smtClean="0"/>
          </a:p>
          <a:p>
            <a:pPr lvl="1">
              <a:defRPr/>
            </a:pPr>
            <a:r>
              <a:rPr lang="pt-BR" smtClean="0"/>
              <a:t>P</a:t>
            </a:r>
            <a:r>
              <a:rPr lang="pt-BR" baseline="-25000" smtClean="0"/>
              <a:t>3</a:t>
            </a:r>
            <a:r>
              <a:rPr lang="pt-BR" smtClean="0"/>
              <a:t>P</a:t>
            </a:r>
            <a:r>
              <a:rPr lang="pt-BR" baseline="-25000" smtClean="0"/>
              <a:t>4</a:t>
            </a:r>
            <a:r>
              <a:rPr lang="pt-BR" smtClean="0"/>
              <a:t> = kP</a:t>
            </a:r>
            <a:r>
              <a:rPr lang="pt-BR" baseline="-25000" smtClean="0"/>
              <a:t>4</a:t>
            </a:r>
            <a:r>
              <a:rPr lang="pt-BR" smtClean="0"/>
              <a:t>P</a:t>
            </a:r>
            <a:r>
              <a:rPr lang="pt-BR" baseline="-25000" smtClean="0"/>
              <a:t>5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5.5. Curvas de Bézier em 2D</a:t>
            </a:r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1143000" y="5334000"/>
            <a:ext cx="53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99720" name="Line 8"/>
          <p:cNvSpPr>
            <a:spLocks noChangeShapeType="1"/>
          </p:cNvSpPr>
          <p:nvPr/>
        </p:nvSpPr>
        <p:spPr bwMode="auto">
          <a:xfrm>
            <a:off x="2362200" y="5334000"/>
            <a:ext cx="457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648200"/>
          </a:xfrm>
        </p:spPr>
        <p:txBody>
          <a:bodyPr/>
          <a:lstStyle/>
          <a:p>
            <a:pPr>
              <a:defRPr/>
            </a:pPr>
            <a:r>
              <a:rPr lang="pt-BR" sz="2600" smtClean="0"/>
              <a:t>Geração de curvas utilizando as </a:t>
            </a:r>
            <a:r>
              <a:rPr lang="pt-BR" sz="2600" i="1" smtClean="0"/>
              <a:t>blending functions</a:t>
            </a:r>
            <a:r>
              <a:rPr lang="pt-BR" sz="2600" smtClean="0"/>
              <a:t> possue vantagem sobre o método global hierárquico do divide-and-conquer:</a:t>
            </a:r>
          </a:p>
          <a:p>
            <a:pPr lvl="1">
              <a:defRPr/>
            </a:pPr>
            <a:r>
              <a:rPr lang="pt-BR" sz="2200" b="1" smtClean="0">
                <a:solidFill>
                  <a:schemeClr val="accent2"/>
                </a:solidFill>
                <a:effectLst/>
              </a:rPr>
              <a:t>incremental</a:t>
            </a:r>
            <a:r>
              <a:rPr lang="pt-BR" sz="2200" smtClean="0"/>
              <a:t>: posso ir gerando a curva até onde quero</a:t>
            </a:r>
          </a:p>
          <a:p>
            <a:pPr lvl="1">
              <a:defRPr/>
            </a:pPr>
            <a:r>
              <a:rPr lang="pt-BR" sz="2200" b="1" smtClean="0">
                <a:solidFill>
                  <a:schemeClr val="accent2"/>
                </a:solidFill>
                <a:effectLst/>
              </a:rPr>
              <a:t>acurácia</a:t>
            </a:r>
            <a:r>
              <a:rPr lang="pt-BR" sz="2200" smtClean="0"/>
              <a:t> e passo variáveis: defino um passo </a:t>
            </a:r>
            <a:r>
              <a:rPr lang="pt-BR" sz="2200" b="1" i="1" smtClean="0">
                <a:solidFill>
                  <a:srgbClr val="FFFF99"/>
                </a:solidFill>
                <a:effectLst/>
              </a:rPr>
              <a:t>t = 1/k</a:t>
            </a:r>
            <a:r>
              <a:rPr lang="pt-BR" sz="2200" smtClean="0"/>
              <a:t> e gero a curva como um conjunto de </a:t>
            </a:r>
            <a:r>
              <a:rPr lang="pt-BR" sz="2200" b="1" i="1" smtClean="0">
                <a:solidFill>
                  <a:srgbClr val="FFFF99"/>
                </a:solidFill>
                <a:effectLst/>
              </a:rPr>
              <a:t>k-1</a:t>
            </a:r>
            <a:r>
              <a:rPr lang="pt-BR" sz="2200" smtClean="0"/>
              <a:t> polígonos </a:t>
            </a:r>
          </a:p>
          <a:p>
            <a:pPr lvl="1">
              <a:defRPr/>
            </a:pPr>
            <a:r>
              <a:rPr lang="pt-BR" sz="2200" smtClean="0"/>
              <a:t>resolve o problema do </a:t>
            </a:r>
            <a:r>
              <a:rPr lang="pt-BR" sz="2200" b="1" smtClean="0">
                <a:solidFill>
                  <a:schemeClr val="accent2"/>
                </a:solidFill>
                <a:effectLst/>
              </a:rPr>
              <a:t>clipping</a:t>
            </a:r>
            <a:r>
              <a:rPr lang="pt-BR" sz="2200" smtClean="0"/>
              <a:t>: verifico se o fim do próximo segmento </a:t>
            </a:r>
            <a:r>
              <a:rPr lang="pt-BR" sz="2200" b="1" i="1" smtClean="0">
                <a:solidFill>
                  <a:srgbClr val="FFFF99"/>
                </a:solidFill>
                <a:effectLst/>
              </a:rPr>
              <a:t>t/k</a:t>
            </a:r>
            <a:r>
              <a:rPr lang="pt-BR" sz="2200" smtClean="0"/>
              <a:t> está dentro do window usando clipping de pontos.</a:t>
            </a:r>
          </a:p>
          <a:p>
            <a:pPr>
              <a:defRPr/>
            </a:pPr>
            <a:r>
              <a:rPr lang="pt-BR" sz="2600" smtClean="0"/>
              <a:t>Desvantagem:</a:t>
            </a:r>
          </a:p>
          <a:p>
            <a:pPr lvl="1">
              <a:defRPr/>
            </a:pPr>
            <a:r>
              <a:rPr lang="pt-BR" sz="2200" smtClean="0"/>
              <a:t>para cada passo t, </a:t>
            </a:r>
            <a:r>
              <a:rPr lang="pt-BR" sz="2200" b="1" smtClean="0">
                <a:solidFill>
                  <a:schemeClr val="accent2"/>
                </a:solidFill>
                <a:effectLst/>
              </a:rPr>
              <a:t>tenho</a:t>
            </a:r>
            <a:r>
              <a:rPr lang="pt-BR" sz="2200" smtClean="0"/>
              <a:t> de calcular </a:t>
            </a:r>
            <a:r>
              <a:rPr lang="pt-BR" sz="2200" b="1" smtClean="0">
                <a:effectLst/>
              </a:rPr>
              <a:t>T = [t</a:t>
            </a:r>
            <a:r>
              <a:rPr lang="pt-BR" sz="2200" b="1" baseline="30000" smtClean="0">
                <a:effectLst/>
              </a:rPr>
              <a:t>3</a:t>
            </a:r>
            <a:r>
              <a:rPr lang="pt-BR" sz="2200" b="1" smtClean="0">
                <a:effectLst/>
              </a:rPr>
              <a:t>  t</a:t>
            </a:r>
            <a:r>
              <a:rPr lang="pt-BR" sz="2200" b="1" baseline="30000" smtClean="0">
                <a:effectLst/>
              </a:rPr>
              <a:t>2</a:t>
            </a:r>
            <a:r>
              <a:rPr lang="pt-BR" sz="2200" b="1" smtClean="0">
                <a:effectLst/>
              </a:rPr>
              <a:t>  t  1]</a:t>
            </a:r>
            <a:endParaRPr lang="pt-BR" sz="2200" smtClean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304800" y="914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</a:rPr>
              <a:t>5.6. Comentários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415</Words>
  <Application>Microsoft Office PowerPoint</Application>
  <PresentationFormat>On-screen Show (4:3)</PresentationFormat>
  <Paragraphs>51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12_Tema do Office</vt:lpstr>
      <vt:lpstr>Computação Gráfica:  Aula 5.2:  Curvas Paramétricas em 2D Parte 2: Bézier &amp;  1º Trabalho de Curvas  Prof. Dr. rer.nat. Aldo von Wangenheim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413</cp:revision>
  <dcterms:created xsi:type="dcterms:W3CDTF">1998-08-26T23:05:24Z</dcterms:created>
  <dcterms:modified xsi:type="dcterms:W3CDTF">2020-09-02T17:45:38Z</dcterms:modified>
</cp:coreProperties>
</file>