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256" r:id="rId2"/>
    <p:sldId id="592" r:id="rId3"/>
    <p:sldId id="620" r:id="rId4"/>
    <p:sldId id="621" r:id="rId5"/>
    <p:sldId id="623" r:id="rId6"/>
    <p:sldId id="624" r:id="rId7"/>
    <p:sldId id="625" r:id="rId8"/>
    <p:sldId id="622" r:id="rId9"/>
    <p:sldId id="626" r:id="rId10"/>
    <p:sldId id="627" r:id="rId11"/>
    <p:sldId id="628" r:id="rId12"/>
    <p:sldId id="629" r:id="rId13"/>
    <p:sldId id="630" r:id="rId14"/>
    <p:sldId id="599" r:id="rId15"/>
    <p:sldId id="601" r:id="rId16"/>
    <p:sldId id="631" r:id="rId17"/>
    <p:sldId id="604" r:id="rId18"/>
    <p:sldId id="605" r:id="rId19"/>
    <p:sldId id="606" r:id="rId20"/>
    <p:sldId id="614" r:id="rId21"/>
    <p:sldId id="615" r:id="rId22"/>
    <p:sldId id="616" r:id="rId23"/>
    <p:sldId id="600" r:id="rId24"/>
    <p:sldId id="617" r:id="rId25"/>
    <p:sldId id="61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umimoji="1" sz="4200" kern="1200">
        <a:solidFill>
          <a:srgbClr val="FFFF99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5C"/>
    <a:srgbClr val="6666FF"/>
    <a:srgbClr val="000000"/>
    <a:srgbClr val="FFFF99"/>
    <a:srgbClr val="A4BFF4"/>
    <a:srgbClr val="FF9966"/>
    <a:srgbClr val="ACACAC"/>
    <a:srgbClr val="E2B7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84" y="-10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>
      <p:cViewPr varScale="1">
        <p:scale>
          <a:sx n="55" d="100"/>
          <a:sy n="55" d="100"/>
        </p:scale>
        <p:origin x="-17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n-US"/>
              <a:t>Bob Cuspe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 goes here</a:t>
            </a:r>
          </a:p>
        </p:txBody>
      </p:sp>
      <p:sp>
        <p:nvSpPr>
          <p:cNvPr id="375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fld id="{44DCC66D-8718-4FF9-9C7D-8BFEB9139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6" name="Rectangle 103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103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6608" name="Rectangle 104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6609" name="Rectangle 104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0" name="Rectangle 104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6611" name="Rectangle 104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defRPr kumimoji="0" sz="1200">
                <a:solidFill>
                  <a:schemeClr val="tx2"/>
                </a:solidFill>
                <a:effectLst/>
                <a:cs typeface="+mn-cs"/>
              </a:defRPr>
            </a:lvl1pPr>
          </a:lstStyle>
          <a:p>
            <a:pPr>
              <a:defRPr/>
            </a:pPr>
            <a:fld id="{7AECAAAE-9C62-4EF4-B3B3-5B9DF515D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1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6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87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54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0876" y="687388"/>
            <a:ext cx="1960563" cy="5575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16013" y="687388"/>
            <a:ext cx="5732462" cy="5575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4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02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8411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16014" y="1557338"/>
            <a:ext cx="3846512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557338"/>
            <a:ext cx="3846513" cy="4705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3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5092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4776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6"/>
            <a:ext cx="8493895" cy="89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202606"/>
            <a:ext cx="8493895" cy="53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7119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chemeClr val="bg1">
              <a:lumMod val="95000"/>
            </a:schemeClr>
          </a:solidFill>
          <a:latin typeface="Swis721 Blk BT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3200">
          <a:solidFill>
            <a:schemeClr val="bg1">
              <a:lumMod val="95000"/>
            </a:schemeClr>
          </a:solidFill>
          <a:latin typeface="Swis721 Lt BT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8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•"/>
        <a:defRPr sz="24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–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100000"/>
        <a:buFont typeface="Times New Roman" pitchFamily="16" charset="0"/>
        <a:buChar char="»"/>
        <a:defRPr sz="2000">
          <a:solidFill>
            <a:schemeClr val="bg1">
              <a:lumMod val="95000"/>
            </a:schemeClr>
          </a:solidFill>
          <a:latin typeface="Swis721 Lt BT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09600" y="6535738"/>
            <a:ext cx="807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969696"/>
                  </a:outerShdw>
                </a:effectLst>
                <a:cs typeface="+mn-cs"/>
              </a:rPr>
              <a:t>Departamento de Informática e Estatística - INE/CTC/UFSC</a:t>
            </a:r>
            <a:endParaRPr lang="en-US" sz="200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  <a:cs typeface="+mn-cs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62000" y="3048000"/>
            <a:ext cx="8001000" cy="1143000"/>
          </a:xfrm>
        </p:spPr>
        <p:txBody>
          <a:bodyPr/>
          <a:lstStyle/>
          <a:p>
            <a:pPr algn="ctr">
              <a:lnSpc>
                <a:spcPct val="95000"/>
              </a:lnSpc>
              <a:defRPr/>
            </a:pPr>
            <a:r>
              <a:rPr lang="en-US" sz="4000" dirty="0" err="1" smtClean="0"/>
              <a:t>Computação</a:t>
            </a:r>
            <a:r>
              <a:rPr lang="en-US" sz="4000" dirty="0" smtClean="0"/>
              <a:t> </a:t>
            </a:r>
            <a:r>
              <a:rPr lang="en-US" sz="4000" dirty="0" err="1" smtClean="0"/>
              <a:t>Gráfica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Aula </a:t>
            </a:r>
            <a:r>
              <a:rPr lang="en-US" dirty="0" smtClean="0"/>
              <a:t>6.2: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Curvas</a:t>
            </a:r>
            <a:r>
              <a:rPr lang="en-US" sz="4000" dirty="0" smtClean="0"/>
              <a:t> </a:t>
            </a:r>
            <a:r>
              <a:rPr lang="en-US" sz="4000" dirty="0" err="1" smtClean="0"/>
              <a:t>Paramétricas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2D</a:t>
            </a:r>
            <a:br>
              <a:rPr lang="en-US" sz="4000" dirty="0" smtClean="0"/>
            </a:br>
            <a:r>
              <a:rPr lang="en-US" sz="3600" smtClean="0"/>
              <a:t>Parte </a:t>
            </a:r>
            <a:r>
              <a:rPr lang="en-US" sz="3600" smtClean="0"/>
              <a:t>4: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Forward Differences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Prof. Dr. </a:t>
            </a:r>
            <a:r>
              <a:rPr lang="en-US" sz="2400" dirty="0" err="1" smtClean="0"/>
              <a:t>rer.nat</a:t>
            </a:r>
            <a:r>
              <a:rPr lang="en-US" sz="2400" dirty="0" smtClean="0"/>
              <a:t>. Aldo von Wangenheim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2" y="332656"/>
            <a:ext cx="9036496" cy="184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164288" y="1484784"/>
            <a:ext cx="936104" cy="6048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9129018" cy="161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6" y="5068360"/>
            <a:ext cx="8863868" cy="84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23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036496" cy="88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1" y="1628800"/>
            <a:ext cx="9036496" cy="104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1" y="3108978"/>
            <a:ext cx="8925725" cy="1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5" y="4509120"/>
            <a:ext cx="8784976" cy="88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29738"/>
            <a:ext cx="8504120" cy="1139219"/>
          </a:xfrm>
          <a:prstGeom prst="rect">
            <a:avLst/>
          </a:prstGeom>
          <a:noFill/>
          <a:ln w="38100">
            <a:noFill/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9036496" cy="119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8" y="2132856"/>
            <a:ext cx="7984827" cy="414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664580" y="5157192"/>
            <a:ext cx="3259348" cy="100811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16980" y="1988840"/>
            <a:ext cx="4907148" cy="31683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5496" y="44624"/>
            <a:ext cx="909928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3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Se chamarmos o vetor-coluna de condições iniciais de </a:t>
            </a:r>
            <a:r>
              <a:rPr lang="pt-BR" sz="3000" b="1" i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sz="3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eaLnBrk="0" hangingPunct="0">
              <a:spcBef>
                <a:spcPts val="1200"/>
              </a:spcBef>
              <a:buClr>
                <a:schemeClr val="tx1"/>
              </a:buClr>
              <a:defRPr/>
            </a:pPr>
            <a:r>
              <a:rPr lang="pt-BR" sz="3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podemos calculá-las matricialmente: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9840" y="6093296"/>
            <a:ext cx="86405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3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então, o  algoritmo para calcular uma curva fica assim: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5" y="1484784"/>
            <a:ext cx="9182568" cy="38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084168" y="1844824"/>
            <a:ext cx="864096" cy="33123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1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08050"/>
            <a:ext cx="8839200" cy="5562600"/>
          </a:xfrm>
        </p:spPr>
        <p:txBody>
          <a:bodyPr/>
          <a:lstStyle/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algoritmo DesenhaCurvaFwdDiff( 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n, x,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x,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x,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x,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400" b="1" dirty="0" smtClean="0">
                <a:effectLst/>
                <a:latin typeface="Courier New" pitchFamily="49" charset="0"/>
              </a:rPr>
              <a:t>						    y,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y,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y,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y,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400" b="1" dirty="0" smtClean="0">
                <a:effectLst/>
                <a:latin typeface="Courier New" pitchFamily="49" charset="0"/>
              </a:rPr>
              <a:t>						    z,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z,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z, </a:t>
            </a:r>
            <a:r>
              <a:rPr kumimoji="0" lang="pt-BR" sz="2400" b="1" dirty="0" smtClean="0">
                <a:effectLst/>
                <a:latin typeface="Symbol" pitchFamily="18" charset="2"/>
              </a:rPr>
              <a:t>D</a:t>
            </a:r>
            <a:r>
              <a:rPr kumimoji="0" lang="pt-BR" sz="24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400" b="1" dirty="0" smtClean="0">
                <a:effectLst/>
                <a:latin typeface="Courier New" pitchFamily="49" charset="0"/>
              </a:rPr>
              <a:t>z)</a:t>
            </a:r>
            <a:endParaRPr kumimoji="0" lang="pt-BR" sz="2000" b="1" dirty="0" smtClean="0">
              <a:effectLst/>
              <a:latin typeface="Courier New" pitchFamily="49" charset="0"/>
            </a:endParaRP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solidFill>
                  <a:srgbClr val="FFFF99"/>
                </a:solidFill>
                <a:effectLst/>
                <a:latin typeface="Courier New" pitchFamily="49" charset="0"/>
              </a:rPr>
              <a:t>início</a:t>
            </a:r>
            <a:endParaRPr kumimoji="0" lang="pt-BR" sz="2000" b="1" dirty="0" smtClean="0">
              <a:effectLst/>
              <a:latin typeface="Courier New" pitchFamily="49" charset="0"/>
            </a:endParaRP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inteiro i = 1;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>
                <a:effectLst/>
                <a:latin typeface="Courier New" pitchFamily="49" charset="0"/>
              </a:rPr>
              <a:t>	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real x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x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&lt;- x;	</a:t>
            </a:r>
            <a:r>
              <a:rPr kumimoji="0" lang="pt-BR" sz="2000" b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/* Guarda início do segmento */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>
                <a:solidFill>
                  <a:schemeClr val="accent2"/>
                </a:solidFill>
                <a:effectLst/>
                <a:latin typeface="Courier New" pitchFamily="49" charset="0"/>
              </a:rPr>
              <a:t>	</a:t>
            </a:r>
            <a:r>
              <a:rPr kumimoji="0" lang="pt-BR" sz="2000" b="1" dirty="0">
                <a:effectLst/>
                <a:latin typeface="Courier New" pitchFamily="49" charset="0"/>
              </a:rPr>
              <a:t>y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&lt;-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y;	</a:t>
            </a:r>
            <a:r>
              <a:rPr kumimoji="0" lang="pt-BR" sz="2000" b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/* </a:t>
            </a:r>
            <a:r>
              <a:rPr kumimoji="0" lang="pt-BR" sz="2000" b="1" dirty="0">
                <a:solidFill>
                  <a:srgbClr val="FF0000"/>
                </a:solidFill>
                <a:effectLst/>
                <a:latin typeface="Courier New" pitchFamily="49" charset="0"/>
              </a:rPr>
              <a:t>de curva </a:t>
            </a:r>
            <a:r>
              <a:rPr kumimoji="0" lang="pt-BR" sz="2000" b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qdo. i = 1	     */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>
                <a:effectLst/>
                <a:latin typeface="Courier New" pitchFamily="49" charset="0"/>
              </a:rPr>
              <a:t>	z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&lt;-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solidFill>
                  <a:srgbClr val="FF9966"/>
                </a:solidFill>
                <a:effectLst/>
                <a:latin typeface="Courier New" pitchFamily="49" charset="0"/>
              </a:rPr>
              <a:t>	enquanto i &lt; n faça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	i &lt;- i + 1; </a:t>
            </a:r>
            <a:r>
              <a:rPr kumimoji="0" lang="pt-BR" sz="2000" b="1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/* Termina quando i = n      */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	x &lt;- x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x;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	y &lt;- y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	z &lt;- z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z; 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 &lt;-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2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 + </a:t>
            </a:r>
            <a:r>
              <a:rPr kumimoji="0" lang="pt-BR" sz="2000" b="1" dirty="0" smtClean="0">
                <a:effectLst/>
                <a:latin typeface="Symbol" pitchFamily="18" charset="2"/>
              </a:rPr>
              <a:t>D</a:t>
            </a:r>
            <a:r>
              <a:rPr kumimoji="0" lang="pt-BR" sz="2000" b="1" baseline="30000" dirty="0" smtClean="0">
                <a:effectLst/>
                <a:latin typeface="Courier New" pitchFamily="49" charset="0"/>
              </a:rPr>
              <a:t>3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effectLst/>
                <a:latin typeface="Courier New" pitchFamily="49" charset="0"/>
              </a:rPr>
              <a:t>		</a:t>
            </a:r>
            <a:r>
              <a:rPr kumimoji="0" lang="pt-BR" sz="2000" b="1" dirty="0">
                <a:effectLst/>
                <a:latin typeface="Courier New" pitchFamily="49" charset="0"/>
              </a:rPr>
              <a:t>desenheLinha(x</a:t>
            </a:r>
            <a:r>
              <a:rPr kumimoji="0" lang="pt-BR" sz="2000" b="1" baseline="-25000" dirty="0">
                <a:effectLst/>
                <a:latin typeface="Courier New" pitchFamily="49" charset="0"/>
              </a:rPr>
              <a:t>velho</a:t>
            </a:r>
            <a:r>
              <a:rPr kumimoji="0" lang="pt-BR" sz="2000" b="1" dirty="0">
                <a:effectLst/>
                <a:latin typeface="Courier New" pitchFamily="49" charset="0"/>
              </a:rPr>
              <a:t>,</a:t>
            </a:r>
            <a:r>
              <a:rPr kumimoji="0" lang="pt-BR" sz="2000" b="1" baseline="-25000" dirty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y</a:t>
            </a:r>
            <a:r>
              <a:rPr kumimoji="0" lang="pt-BR" sz="2000" b="1" baseline="-25000" dirty="0">
                <a:effectLst/>
                <a:latin typeface="Courier New" pitchFamily="49" charset="0"/>
              </a:rPr>
              <a:t>velho</a:t>
            </a:r>
            <a:r>
              <a:rPr kumimoji="0" lang="pt-BR" sz="2000" b="1" dirty="0">
                <a:effectLst/>
                <a:latin typeface="Courier New" pitchFamily="49" charset="0"/>
              </a:rPr>
              <a:t>,</a:t>
            </a:r>
            <a:r>
              <a:rPr kumimoji="0" lang="pt-BR" sz="2000" b="1" baseline="-25000" dirty="0">
                <a:effectLst/>
                <a:latin typeface="Courier New" pitchFamily="49" charset="0"/>
              </a:rPr>
              <a:t> </a:t>
            </a:r>
            <a:r>
              <a:rPr kumimoji="0" lang="pt-BR" sz="2000" b="1" dirty="0">
                <a:effectLst/>
                <a:latin typeface="Courier New" pitchFamily="49" charset="0"/>
              </a:rPr>
              <a:t>z</a:t>
            </a:r>
            <a:r>
              <a:rPr kumimoji="0" lang="pt-BR" sz="2000" b="1" baseline="-25000" dirty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, x, y, z);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>
                <a:effectLst/>
                <a:latin typeface="Courier New" pitchFamily="49" charset="0"/>
              </a:rPr>
              <a:t>	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	x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&lt;- X;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y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 &lt;- y;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z</a:t>
            </a:r>
            <a:r>
              <a:rPr kumimoji="0" lang="pt-BR" sz="2000" b="1" baseline="-25000" dirty="0" smtClean="0">
                <a:effectLst/>
                <a:latin typeface="Courier New" pitchFamily="49" charset="0"/>
              </a:rPr>
              <a:t>velho </a:t>
            </a:r>
            <a:r>
              <a:rPr kumimoji="0" lang="pt-BR" sz="2000" b="1" dirty="0" smtClean="0">
                <a:effectLst/>
                <a:latin typeface="Courier New" pitchFamily="49" charset="0"/>
              </a:rPr>
              <a:t>&lt;- z; 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solidFill>
                  <a:srgbClr val="FF9966"/>
                </a:solidFill>
                <a:effectLst/>
                <a:latin typeface="Courier New" pitchFamily="49" charset="0"/>
              </a:rPr>
              <a:t>	fim enquanto;</a:t>
            </a:r>
          </a:p>
          <a:p>
            <a:pPr algn="just">
              <a:lnSpc>
                <a:spcPct val="40000"/>
              </a:lnSpc>
              <a:spcBef>
                <a:spcPts val="800"/>
              </a:spcBef>
              <a:spcAft>
                <a:spcPts val="700"/>
              </a:spcAft>
              <a:buFontTx/>
              <a:buNone/>
              <a:defRPr/>
            </a:pPr>
            <a:r>
              <a:rPr kumimoji="0" lang="pt-BR" sz="2000" b="1" dirty="0" smtClean="0">
                <a:solidFill>
                  <a:srgbClr val="FFFF99"/>
                </a:solidFill>
                <a:effectLst/>
                <a:latin typeface="Courier New" pitchFamily="49" charset="0"/>
              </a:rPr>
              <a:t>fim DesenhaCurvaFwdDiff;</a:t>
            </a:r>
            <a:endParaRPr lang="pt-BR" sz="2800" b="1" dirty="0" smtClean="0">
              <a:solidFill>
                <a:srgbClr val="FFFF9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543800" cy="990600"/>
          </a:xfrm>
        </p:spPr>
        <p:txBody>
          <a:bodyPr/>
          <a:lstStyle/>
          <a:p>
            <a:pPr>
              <a:defRPr/>
            </a:pPr>
            <a:r>
              <a:rPr lang="pt-BR" sz="3800" smtClean="0"/>
              <a:t>Como eu calculo os coeficientes </a:t>
            </a:r>
            <a:r>
              <a:rPr lang="pt-BR" sz="3800" i="1" smtClean="0"/>
              <a:t>a</a:t>
            </a:r>
            <a:r>
              <a:rPr lang="pt-BR" sz="3800" smtClean="0"/>
              <a:t>,</a:t>
            </a:r>
            <a:r>
              <a:rPr lang="pt-BR" sz="3800" i="1" smtClean="0"/>
              <a:t>b</a:t>
            </a:r>
            <a:r>
              <a:rPr lang="pt-BR" sz="3800" smtClean="0"/>
              <a:t>,</a:t>
            </a:r>
            <a:r>
              <a:rPr lang="pt-BR" sz="3800" i="1" smtClean="0"/>
              <a:t>c</a:t>
            </a:r>
            <a:r>
              <a:rPr lang="pt-BR" sz="3800" smtClean="0"/>
              <a:t> e </a:t>
            </a:r>
            <a:r>
              <a:rPr lang="pt-BR" sz="3800" i="1" smtClean="0"/>
              <a:t>d</a:t>
            </a:r>
            <a:r>
              <a:rPr lang="pt-BR" sz="3800" smtClean="0"/>
              <a:t> ?</a:t>
            </a:r>
            <a:endParaRPr lang="pt-BR" smtClean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382000" cy="3810000"/>
          </a:xfrm>
        </p:spPr>
        <p:txBody>
          <a:bodyPr/>
          <a:lstStyle/>
          <a:p>
            <a:pPr>
              <a:defRPr/>
            </a:pPr>
            <a:r>
              <a:rPr lang="pt-BR" smtClean="0"/>
              <a:t>Para isto basta recapitularmos o que vimos na aula passada...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ChangeArrowheads="1"/>
          </p:cNvSpPr>
          <p:nvPr/>
        </p:nvSpPr>
        <p:spPr bwMode="auto">
          <a:xfrm>
            <a:off x="153885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Parte I: 	 </a:t>
            </a:r>
            <a:r>
              <a:rPr lang="pt-BR" sz="2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5.2. Curvas Cúbicas Paramétricas em 2D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071813" y="5786438"/>
            <a:ext cx="21431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auto">
          <a:xfrm>
            <a:off x="3071813" y="5786438"/>
            <a:ext cx="214312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43010" name="Picture 2" descr="D:\Aulas\ComputacaoGrafica\CG\2020.1\PPTs 2020\cur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31819" cy="50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107504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200" dirty="0">
                <a:cs typeface="+mn-cs"/>
              </a:rPr>
              <a:t>Usando </a:t>
            </a:r>
            <a:r>
              <a:rPr lang="pt-BR" sz="2600" dirty="0">
                <a:cs typeface="+mn-cs"/>
              </a:rPr>
              <a:t> Curvas de Hermite como exemplo...</a:t>
            </a:r>
          </a:p>
        </p:txBody>
      </p:sp>
      <p:pic>
        <p:nvPicPr>
          <p:cNvPr id="4" name="Picture 2" descr="D:\Aulas\ComputacaoGrafica\CG\2020.1\PPTs 2020\curv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" y="1124744"/>
            <a:ext cx="902657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Aulas\ComputacaoGrafica\CG\2020.1\PPTs 2020\curv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973" y="1844823"/>
            <a:ext cx="9456501" cy="35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200" dirty="0">
                <a:cs typeface="+mn-cs"/>
              </a:rPr>
              <a:t>Usando </a:t>
            </a:r>
            <a:r>
              <a:rPr lang="pt-BR" sz="2600" dirty="0">
                <a:cs typeface="+mn-cs"/>
              </a:rPr>
              <a:t> Curvas de Hermite como exemplo...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Aulas\ComputacaoGrafica\CG\2020.1\PPTs 2020\curv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58" y="1484784"/>
            <a:ext cx="9128347" cy="503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200" dirty="0">
                <a:cs typeface="+mn-cs"/>
              </a:rPr>
              <a:t>Usando </a:t>
            </a:r>
            <a:r>
              <a:rPr lang="pt-BR" sz="2600" dirty="0">
                <a:cs typeface="+mn-cs"/>
              </a:rPr>
              <a:t> Curvas de Hermite como exemplo...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600" dirty="0" smtClean="0"/>
              <a:t>Vimos duas maneiras de se desenhar cúbicas paramétricas:</a:t>
            </a:r>
          </a:p>
          <a:p>
            <a:pPr marL="952500" lvl="1" indent="-282575">
              <a:defRPr/>
            </a:pPr>
            <a:r>
              <a:rPr lang="pt-BR" sz="2200" dirty="0" smtClean="0"/>
              <a:t>Através do cálculo iterativo de x(t), y(t) e z(t) para valores de t incrementais, </a:t>
            </a:r>
            <a:r>
              <a:rPr lang="pt-BR" sz="2200" dirty="0" err="1" smtClean="0"/>
              <a:t>plotando-se</a:t>
            </a:r>
            <a:r>
              <a:rPr lang="pt-BR" sz="2200" dirty="0" smtClean="0"/>
              <a:t> os pontos calculados e ligando-se estes através de retas. Possui a desvantagem de se ter de calcular o valor das </a:t>
            </a:r>
            <a:r>
              <a:rPr lang="pt-BR" sz="2200" i="1" dirty="0" err="1" smtClean="0"/>
              <a:t>blending</a:t>
            </a:r>
            <a:r>
              <a:rPr lang="pt-BR" sz="2200" i="1" dirty="0" smtClean="0"/>
              <a:t> </a:t>
            </a:r>
            <a:r>
              <a:rPr lang="pt-BR" sz="2200" i="1" dirty="0" err="1" smtClean="0"/>
              <a:t>functions</a:t>
            </a:r>
            <a:r>
              <a:rPr lang="pt-BR" sz="2200" dirty="0" smtClean="0"/>
              <a:t> para cada passo.</a:t>
            </a:r>
          </a:p>
          <a:p>
            <a:pPr marL="952500" lvl="1" indent="-282575">
              <a:defRPr/>
            </a:pPr>
            <a:r>
              <a:rPr lang="pt-BR" sz="2200" dirty="0" smtClean="0"/>
              <a:t>Através da subdivisão recursiva pelo método de divisão do ponto médio visto no início. As desvantagens deste método já foram discutidas.</a:t>
            </a:r>
          </a:p>
          <a:p>
            <a:pPr marL="0" indent="0">
              <a:buFontTx/>
              <a:buNone/>
              <a:defRPr/>
            </a:pPr>
            <a:r>
              <a:rPr lang="pt-BR" sz="2600" dirty="0" smtClean="0"/>
              <a:t>Uma terceira forma muito mais eficiente de se repetidamente calcular o valor de um polinômio é através das </a:t>
            </a:r>
            <a:r>
              <a:rPr lang="pt-BR" sz="2600" b="1" i="1" dirty="0" err="1" smtClean="0"/>
              <a:t>forward</a:t>
            </a:r>
            <a:r>
              <a:rPr lang="pt-BR" sz="2600" b="1" i="1" dirty="0" smtClean="0"/>
              <a:t> </a:t>
            </a:r>
            <a:r>
              <a:rPr lang="pt-BR" sz="2600" b="1" i="1" dirty="0" err="1" smtClean="0"/>
              <a:t>differences</a:t>
            </a:r>
            <a:r>
              <a:rPr lang="pt-BR" sz="2600" dirty="0" smtClean="0"/>
              <a:t>.</a:t>
            </a:r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20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Parte I:  </a:t>
            </a:r>
            <a:r>
              <a:rPr lang="pt-BR" sz="260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5.6. </a:t>
            </a:r>
            <a:r>
              <a:rPr lang="pt-BR" sz="3000">
                <a:effectLst>
                  <a:outerShdw blurRad="38100" dist="38100" dir="2700000" algn="tl">
                    <a:srgbClr val="FFFFFF"/>
                  </a:outerShdw>
                </a:effectLst>
                <a:cs typeface="+mn-cs"/>
              </a:rPr>
              <a:t>Desenhando Curvas de Forma Eficiente</a:t>
            </a:r>
            <a:endParaRPr lang="pt-BR" sz="3000">
              <a:solidFill>
                <a:schemeClr val="tx1"/>
              </a:solidFill>
              <a:effectLst>
                <a:outerShdw blurRad="38100" dist="38100" dir="2700000" algn="tl">
                  <a:srgbClr val="969696"/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0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Aulas\ComputacaoGrafica\CG\2020.1\PPTs 2020\curva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124744"/>
            <a:ext cx="9036496" cy="5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8" name="WordArt 4"/>
          <p:cNvSpPr>
            <a:spLocks noChangeArrowheads="1" noChangeShapeType="1" noTextEdit="1"/>
          </p:cNvSpPr>
          <p:nvPr/>
        </p:nvSpPr>
        <p:spPr bwMode="auto">
          <a:xfrm>
            <a:off x="6019800" y="4419600"/>
            <a:ext cx="1304925" cy="8747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Impact"/>
              </a:rPr>
              <a:t>Achei!!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260648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200" dirty="0">
                <a:cs typeface="+mn-cs"/>
              </a:rPr>
              <a:t>Usando </a:t>
            </a:r>
            <a:r>
              <a:rPr lang="pt-BR" sz="2600" dirty="0">
                <a:cs typeface="+mn-cs"/>
              </a:rPr>
              <a:t> Curvas de Hermite como exemplo...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/>
              <a:t>Generalizando, temos...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1475656" y="2348880"/>
            <a:ext cx="7341767" cy="4176464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altLang="pt-BR" sz="4400" dirty="0"/>
              <a:t>C</a:t>
            </a:r>
            <a:r>
              <a:rPr lang="pt-BR" altLang="pt-BR" sz="4400" baseline="-25000" dirty="0"/>
              <a:t>x(hermite)</a:t>
            </a:r>
            <a:r>
              <a:rPr lang="pt-BR" altLang="pt-BR" sz="4400" dirty="0"/>
              <a:t> = </a:t>
            </a:r>
            <a:r>
              <a:rPr lang="pt-BR" altLang="pt-BR" sz="4400" dirty="0" smtClean="0"/>
              <a:t>M</a:t>
            </a:r>
            <a:r>
              <a:rPr lang="pt-BR" altLang="pt-BR" sz="4400" baseline="-25000" dirty="0" smtClean="0"/>
              <a:t>H</a:t>
            </a:r>
            <a:r>
              <a:rPr lang="pt-BR" altLang="pt-BR" sz="4400" dirty="0" smtClean="0"/>
              <a:t> </a:t>
            </a:r>
            <a:r>
              <a:rPr lang="pt-BR" altLang="pt-BR" sz="4400" dirty="0"/>
              <a:t>. G</a:t>
            </a:r>
            <a:r>
              <a:rPr lang="pt-BR" altLang="pt-BR" sz="4400" baseline="-25000" dirty="0"/>
              <a:t>H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altLang="pt-BR" sz="4400" dirty="0"/>
              <a:t>C</a:t>
            </a:r>
            <a:r>
              <a:rPr lang="pt-BR" altLang="pt-BR" sz="4400" baseline="-25000" dirty="0"/>
              <a:t>x(bézier)</a:t>
            </a:r>
            <a:r>
              <a:rPr lang="pt-BR" altLang="pt-BR" sz="4400" dirty="0"/>
              <a:t> = </a:t>
            </a:r>
            <a:r>
              <a:rPr lang="pt-BR" altLang="pt-BR" sz="4400" dirty="0" smtClean="0"/>
              <a:t>M</a:t>
            </a:r>
            <a:r>
              <a:rPr lang="pt-BR" altLang="pt-BR" sz="4400" baseline="-25000" dirty="0" smtClean="0"/>
              <a:t>B</a:t>
            </a:r>
            <a:r>
              <a:rPr lang="pt-BR" altLang="pt-BR" sz="4400" dirty="0" smtClean="0"/>
              <a:t> </a:t>
            </a:r>
            <a:r>
              <a:rPr lang="pt-BR" altLang="pt-BR" sz="4400" dirty="0"/>
              <a:t>. G</a:t>
            </a:r>
            <a:r>
              <a:rPr lang="pt-BR" altLang="pt-BR" sz="4400" baseline="-25000" dirty="0"/>
              <a:t>B</a:t>
            </a:r>
            <a:endParaRPr lang="pt-BR" altLang="pt-BR" sz="4400" dirty="0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altLang="pt-BR" sz="4400" dirty="0"/>
              <a:t>C</a:t>
            </a:r>
            <a:r>
              <a:rPr lang="pt-BR" altLang="pt-BR" sz="4400" baseline="-25000" dirty="0"/>
              <a:t>x(b-spline)</a:t>
            </a:r>
            <a:r>
              <a:rPr lang="pt-BR" altLang="pt-BR" sz="4400" dirty="0"/>
              <a:t> = </a:t>
            </a:r>
            <a:r>
              <a:rPr lang="pt-BR" altLang="pt-BR" sz="4400" dirty="0" smtClean="0"/>
              <a:t>M</a:t>
            </a:r>
            <a:r>
              <a:rPr lang="pt-BR" altLang="pt-BR" sz="4400" baseline="-25000" dirty="0" smtClean="0"/>
              <a:t>BS</a:t>
            </a:r>
            <a:r>
              <a:rPr lang="pt-BR" altLang="pt-BR" sz="4400" dirty="0" smtClean="0"/>
              <a:t> </a:t>
            </a:r>
            <a:r>
              <a:rPr lang="pt-BR" altLang="pt-BR" sz="4400" dirty="0"/>
              <a:t>. G</a:t>
            </a:r>
            <a:r>
              <a:rPr lang="pt-BR" altLang="pt-BR" sz="4400" baseline="-25000" dirty="0"/>
              <a:t>BS</a:t>
            </a:r>
            <a:endParaRPr lang="pt-BR" altLang="pt-BR" sz="4400" dirty="0"/>
          </a:p>
          <a:p>
            <a:pPr>
              <a:buFontTx/>
              <a:buNone/>
              <a:defRPr/>
            </a:pPr>
            <a:endParaRPr lang="pt-BR" alt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pt-BR" altLang="pt-BR" dirty="0"/>
              <a:t>Algoritmo de alto nível...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108520" y="980728"/>
            <a:ext cx="9144000" cy="576064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altLang="pt-BR" sz="3200" dirty="0"/>
              <a:t>0. Definir um valor para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dirty="0"/>
              <a:t> (ex.: 0,001) e calcular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baseline="30000" dirty="0"/>
              <a:t>3</a:t>
            </a:r>
            <a:r>
              <a:rPr lang="pt-BR" altLang="pt-BR" sz="3200" dirty="0"/>
              <a:t> e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baseline="30000" dirty="0"/>
              <a:t>2</a:t>
            </a:r>
            <a:r>
              <a:rPr lang="pt-BR" altLang="pt-BR" sz="3200" dirty="0"/>
              <a:t> (constantes por toda a curva)</a:t>
            </a:r>
          </a:p>
          <a:p>
            <a:pPr>
              <a:buFontTx/>
              <a:buNone/>
              <a:defRPr/>
            </a:pPr>
            <a:r>
              <a:rPr lang="pt-BR" altLang="pt-BR" sz="3200" dirty="0"/>
              <a:t>1. Calcular Coeficientes dependendo do método</a:t>
            </a:r>
            <a:r>
              <a:rPr lang="pt-BR" altLang="pt-BR" sz="3600" dirty="0"/>
              <a:t> </a:t>
            </a:r>
          </a:p>
          <a:p>
            <a:pPr lvl="1">
              <a:buFontTx/>
              <a:buNone/>
              <a:defRPr/>
            </a:pPr>
            <a:r>
              <a:rPr lang="pt-BR" altLang="pt-BR" sz="3200" dirty="0"/>
              <a:t>C</a:t>
            </a:r>
            <a:r>
              <a:rPr lang="pt-BR" altLang="pt-BR" sz="3200" baseline="-25000" dirty="0"/>
              <a:t>x(hermite)</a:t>
            </a:r>
            <a:r>
              <a:rPr lang="pt-BR" altLang="pt-BR" sz="3200" dirty="0"/>
              <a:t> = </a:t>
            </a:r>
            <a:r>
              <a:rPr lang="pt-BR" altLang="pt-BR" sz="3200" dirty="0" smtClean="0"/>
              <a:t>M</a:t>
            </a:r>
            <a:r>
              <a:rPr lang="pt-BR" altLang="pt-BR" sz="3200" baseline="-25000" dirty="0" smtClean="0"/>
              <a:t>H</a:t>
            </a:r>
            <a:r>
              <a:rPr lang="pt-BR" altLang="pt-BR" sz="3200" dirty="0" smtClean="0"/>
              <a:t> </a:t>
            </a:r>
            <a:r>
              <a:rPr lang="pt-BR" altLang="pt-BR" sz="3200" dirty="0"/>
              <a:t>. G</a:t>
            </a:r>
            <a:r>
              <a:rPr lang="pt-BR" altLang="pt-BR" sz="3200" baseline="-25000" dirty="0"/>
              <a:t>H</a:t>
            </a:r>
          </a:p>
          <a:p>
            <a:pPr lvl="1">
              <a:buFontTx/>
              <a:buNone/>
              <a:defRPr/>
            </a:pPr>
            <a:r>
              <a:rPr lang="pt-BR" altLang="pt-BR" sz="3200" dirty="0"/>
              <a:t>C</a:t>
            </a:r>
            <a:r>
              <a:rPr lang="pt-BR" altLang="pt-BR" sz="3200" baseline="-25000" dirty="0"/>
              <a:t>x(bézier)</a:t>
            </a:r>
            <a:r>
              <a:rPr lang="pt-BR" altLang="pt-BR" sz="3200" dirty="0"/>
              <a:t> = </a:t>
            </a:r>
            <a:r>
              <a:rPr lang="pt-BR" altLang="pt-BR" sz="3200" dirty="0" smtClean="0"/>
              <a:t>M</a:t>
            </a:r>
            <a:r>
              <a:rPr lang="pt-BR" altLang="pt-BR" sz="3200" baseline="-25000" dirty="0" smtClean="0"/>
              <a:t>B</a:t>
            </a:r>
            <a:r>
              <a:rPr lang="pt-BR" altLang="pt-BR" sz="3200" dirty="0" smtClean="0"/>
              <a:t> </a:t>
            </a:r>
            <a:r>
              <a:rPr lang="pt-BR" altLang="pt-BR" sz="3200" dirty="0"/>
              <a:t>. G</a:t>
            </a:r>
            <a:r>
              <a:rPr lang="pt-BR" altLang="pt-BR" sz="3200" baseline="-25000" dirty="0"/>
              <a:t>B</a:t>
            </a:r>
            <a:endParaRPr lang="pt-BR" altLang="pt-BR" sz="3200" dirty="0"/>
          </a:p>
          <a:p>
            <a:pPr lvl="1">
              <a:buFontTx/>
              <a:buNone/>
              <a:defRPr/>
            </a:pPr>
            <a:r>
              <a:rPr lang="pt-BR" altLang="pt-BR" sz="3200" dirty="0"/>
              <a:t>C</a:t>
            </a:r>
            <a:r>
              <a:rPr lang="pt-BR" altLang="pt-BR" sz="3200" baseline="-25000" dirty="0"/>
              <a:t>x(b-spline)</a:t>
            </a:r>
            <a:r>
              <a:rPr lang="pt-BR" altLang="pt-BR" sz="3200" dirty="0"/>
              <a:t> = </a:t>
            </a:r>
            <a:r>
              <a:rPr lang="pt-BR" altLang="pt-BR" sz="3200" dirty="0" smtClean="0"/>
              <a:t>M</a:t>
            </a:r>
            <a:r>
              <a:rPr lang="pt-BR" altLang="pt-BR" sz="3200" baseline="-25000" dirty="0" smtClean="0"/>
              <a:t>BS</a:t>
            </a:r>
            <a:r>
              <a:rPr lang="pt-BR" altLang="pt-BR" sz="3200" dirty="0" smtClean="0"/>
              <a:t> </a:t>
            </a:r>
            <a:r>
              <a:rPr lang="pt-BR" altLang="pt-BR" sz="3200" dirty="0"/>
              <a:t>. G</a:t>
            </a:r>
            <a:r>
              <a:rPr lang="pt-BR" altLang="pt-BR" sz="3200" baseline="-25000" dirty="0"/>
              <a:t>BS</a:t>
            </a:r>
            <a:endParaRPr lang="pt-BR" altLang="pt-BR" sz="3200" dirty="0"/>
          </a:p>
          <a:p>
            <a:pPr>
              <a:buFontTx/>
              <a:buNone/>
              <a:defRPr/>
            </a:pPr>
            <a:r>
              <a:rPr lang="pt-BR" altLang="pt-BR" dirty="0"/>
              <a:t>2. </a:t>
            </a:r>
            <a:r>
              <a:rPr lang="pt-BR" altLang="pt-BR" sz="3200" dirty="0"/>
              <a:t>Calcular f</a:t>
            </a:r>
            <a:r>
              <a:rPr lang="pt-BR" altLang="pt-BR" sz="3200" baseline="-25000" dirty="0"/>
              <a:t>0</a:t>
            </a:r>
            <a:r>
              <a:rPr lang="pt-BR" altLang="pt-BR" sz="3200" dirty="0"/>
              <a:t>,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dirty="0"/>
              <a:t>(f</a:t>
            </a:r>
            <a:r>
              <a:rPr lang="pt-BR" altLang="pt-BR" sz="3200" baseline="-25000" dirty="0"/>
              <a:t>0</a:t>
            </a:r>
            <a:r>
              <a:rPr lang="pt-BR" altLang="pt-BR" sz="3200" dirty="0"/>
              <a:t>),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baseline="30000" dirty="0"/>
              <a:t>2</a:t>
            </a:r>
            <a:r>
              <a:rPr lang="pt-BR" altLang="pt-BR" sz="3200" dirty="0"/>
              <a:t>(f</a:t>
            </a:r>
            <a:r>
              <a:rPr lang="pt-BR" altLang="pt-BR" sz="3200" baseline="-25000" dirty="0"/>
              <a:t>0</a:t>
            </a:r>
            <a:r>
              <a:rPr lang="pt-BR" altLang="pt-BR" sz="3200" dirty="0"/>
              <a:t>) e </a:t>
            </a:r>
            <a:r>
              <a:rPr lang="pt-BR" altLang="pt-BR" sz="3200" dirty="0">
                <a:latin typeface="Symbol" pitchFamily="18" charset="2"/>
              </a:rPr>
              <a:t>D</a:t>
            </a:r>
            <a:r>
              <a:rPr lang="pt-BR" altLang="pt-BR" sz="3200" baseline="30000" dirty="0"/>
              <a:t>3</a:t>
            </a:r>
            <a:r>
              <a:rPr lang="pt-BR" altLang="pt-BR" sz="3200" dirty="0"/>
              <a:t>(f</a:t>
            </a:r>
            <a:r>
              <a:rPr lang="pt-BR" altLang="pt-BR" sz="3200" baseline="-25000" dirty="0"/>
              <a:t>0</a:t>
            </a:r>
            <a:r>
              <a:rPr lang="pt-BR" altLang="pt-BR" sz="3200" dirty="0"/>
              <a:t>) para o primeiro ponto da curva (P</a:t>
            </a:r>
            <a:r>
              <a:rPr lang="pt-BR" altLang="pt-BR" sz="3200" baseline="-25000" dirty="0"/>
              <a:t>1</a:t>
            </a:r>
            <a:r>
              <a:rPr lang="pt-BR" altLang="pt-BR" sz="3200" dirty="0"/>
              <a:t>)</a:t>
            </a:r>
          </a:p>
          <a:p>
            <a:pPr>
              <a:buFontTx/>
              <a:buNone/>
              <a:defRPr/>
            </a:pPr>
            <a:r>
              <a:rPr lang="pt-BR" altLang="pt-BR" dirty="0"/>
              <a:t>3. </a:t>
            </a:r>
            <a:r>
              <a:rPr lang="pt-BR" altLang="pt-BR" sz="3200" dirty="0"/>
              <a:t>Chamar</a:t>
            </a:r>
            <a:r>
              <a:rPr lang="pt-BR" altLang="pt-BR" dirty="0"/>
              <a:t> </a:t>
            </a:r>
            <a:r>
              <a:rPr kumimoji="0" lang="pt-BR" altLang="pt-BR" sz="2400" b="1" dirty="0">
                <a:effectLst/>
                <a:latin typeface="Courier New" pitchFamily="49" charset="0"/>
              </a:rPr>
              <a:t>DesenhaCurvaFwdDiff</a:t>
            </a:r>
            <a:r>
              <a:rPr lang="pt-BR" altLang="pt-BR" dirty="0"/>
              <a:t> </a:t>
            </a:r>
            <a:r>
              <a:rPr lang="pt-BR" altLang="pt-BR" sz="3200" dirty="0"/>
              <a:t>para os outros pontos...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Trabalho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3200" dirty="0" smtClean="0"/>
              <a:t>Implemente no seu programa gráfico com </a:t>
            </a:r>
            <a:br>
              <a:rPr lang="pt-BR" sz="3200" dirty="0" smtClean="0"/>
            </a:br>
            <a:r>
              <a:rPr lang="pt-BR" sz="3200" dirty="0" smtClean="0"/>
              <a:t>b-splines utilizando Forward Differences.</a:t>
            </a:r>
          </a:p>
          <a:p>
            <a:pPr lvl="1">
              <a:defRPr/>
            </a:pPr>
            <a:r>
              <a:rPr lang="pt-BR" sz="2800" dirty="0" smtClean="0"/>
              <a:t>Deve ser possível ao usuário definir uma curva com quantos pontos de controle desejar (n &gt; 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55576" y="928692"/>
            <a:ext cx="7499350" cy="5080494"/>
          </a:xfrm>
          <a:prstGeom prst="rect">
            <a:avLst/>
          </a:prstGeom>
          <a:solidFill>
            <a:schemeClr val="bg1">
              <a:lumMod val="85000"/>
            </a:schemeClr>
          </a:solidFill>
          <a:ln w="38160">
            <a:solidFill>
              <a:srgbClr val="161645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en-US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algn="ctr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6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Atribuição-Uso Não-Comercial-Compartilhamento pela Licença 2.5 Brasil</a:t>
            </a:r>
          </a:p>
          <a:p>
            <a:pPr marL="192088" indent="-190500" algn="ctr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Você pode:</a:t>
            </a: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 - copiar, distribuir, exibir e executar a obra</a:t>
            </a: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 - criar obras derivadas</a:t>
            </a:r>
          </a:p>
          <a:p>
            <a:pPr lvl="1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i="1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i="1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Sob as seguintes condições:</a:t>
            </a: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Atribuição — Você deve dar crédito ao autor original, da forma especificada pelo autor ou licenciante. </a:t>
            </a: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Uso Não-Comercial — Você não pode utilizar esta obra com finalidades comerciais. </a:t>
            </a: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Compartilhamento pela mesma Licença — Se você alterar, transformar, ou criar outra obra com base nesta, você somente poderá distribuir a obra resultante sob uma licença idêntica a esta.</a:t>
            </a: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  <a:p>
            <a:pPr marL="192088" indent="-190500" algn="just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r>
              <a:rPr kumimoji="0" lang="pt-BR" sz="1400" dirty="0">
                <a:solidFill>
                  <a:srgbClr val="000000"/>
                </a:solidFill>
                <a:latin typeface="Arial" charset="0"/>
                <a:ea typeface="新細明體" charset="-120"/>
                <a:cs typeface="Arial"/>
              </a:rPr>
              <a:t>Para ver uma cópia desta licença, visite http://creativecommons.org/licenses/by-nc-sa/2.5/br/  ou mande uma carta para Creative Commons, 171 Second Street, Suite 300, San Francisco, California, 94105, USA.</a:t>
            </a:r>
          </a:p>
          <a:p>
            <a:pPr marL="192088" indent="-190500" defTabSz="457200">
              <a:buSzPct val="10000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</a:pPr>
            <a:endParaRPr kumimoji="0" lang="pt-BR" sz="1400" dirty="0">
              <a:solidFill>
                <a:srgbClr val="000000"/>
              </a:solidFill>
              <a:latin typeface="Arial" charset="0"/>
              <a:ea typeface="新細明體" charset="-120"/>
              <a:cs typeface="Arial"/>
            </a:endParaRPr>
          </a:p>
        </p:txBody>
      </p:sp>
      <p:pic>
        <p:nvPicPr>
          <p:cNvPr id="28677" name="Picture 5" descr="D:\Aulas\Estruturas\2020.1\cc.logo.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70" y="1052742"/>
            <a:ext cx="2699767" cy="8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716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Aulas\Estruturas\PPTs 2020\vertical_sigla_PB_fundo_vazado-azul-insaturad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4664"/>
            <a:ext cx="4358225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32656"/>
            <a:ext cx="8964488" cy="145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8136904" cy="136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4" y="4869160"/>
            <a:ext cx="8525222" cy="156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674"/>
            <a:ext cx="8820472" cy="17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3071668"/>
            <a:ext cx="8892481" cy="23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82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674"/>
            <a:ext cx="8820472" cy="17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3071668"/>
            <a:ext cx="8892481" cy="23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331640" y="3645024"/>
            <a:ext cx="4896544" cy="6048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8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674"/>
            <a:ext cx="8820472" cy="17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3071668"/>
            <a:ext cx="8892481" cy="23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372200" y="3645024"/>
            <a:ext cx="2663788" cy="6048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0674"/>
            <a:ext cx="8820472" cy="174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3071668"/>
            <a:ext cx="8892481" cy="235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86224" y="5733256"/>
            <a:ext cx="70070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600" dirty="0">
                <a:cs typeface="+mn-cs"/>
              </a:rPr>
              <a:t>Esta é uma equação de </a:t>
            </a:r>
            <a:r>
              <a:rPr lang="pt-BR" sz="2600" dirty="0" smtClean="0">
                <a:cs typeface="+mn-cs"/>
              </a:rPr>
              <a:t>segunda ordem </a:t>
            </a:r>
            <a:r>
              <a:rPr lang="pt-BR" sz="2600" dirty="0">
                <a:cs typeface="+mn-cs"/>
              </a:rPr>
              <a:t>em </a:t>
            </a:r>
            <a:r>
              <a:rPr lang="pt-BR" sz="2600" dirty="0" smtClean="0">
                <a:cs typeface="+mn-cs"/>
              </a:rPr>
              <a:t>t.</a:t>
            </a:r>
            <a:endParaRPr lang="pt-BR" sz="2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3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10111" y="5653239"/>
            <a:ext cx="6911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2600" dirty="0">
                <a:cs typeface="+mn-cs"/>
              </a:rPr>
              <a:t>Esta é uma equação de primeira ordem em t !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1851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5" y="3203249"/>
            <a:ext cx="8693165" cy="139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1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6" y="719118"/>
            <a:ext cx="8964488" cy="111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496" y="44624"/>
            <a:ext cx="75216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60000"/>
              </a:spcBef>
              <a:buClr>
                <a:schemeClr val="tx1"/>
              </a:buClr>
              <a:defRPr/>
            </a:pPr>
            <a:r>
              <a:rPr lang="pt-BR" sz="30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Reescrevendo 4.31 usando o índice n, obtemos: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270"/>
            <a:ext cx="9120394" cy="2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2" y="4653135"/>
            <a:ext cx="9252520" cy="197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1331640" y="1700808"/>
            <a:ext cx="2808312" cy="158417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2" y="836712"/>
            <a:ext cx="8769350" cy="11747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979712" y="3328218"/>
            <a:ext cx="1296144" cy="60483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12_Tema do Office">
  <a:themeElements>
    <a:clrScheme name="Custom 1">
      <a:dk1>
        <a:srgbClr val="969696"/>
      </a:dk1>
      <a:lt1>
        <a:srgbClr val="FFFFFF"/>
      </a:lt1>
      <a:dk2>
        <a:srgbClr val="000000"/>
      </a:dk2>
      <a:lt2>
        <a:srgbClr val="FFFFFF"/>
      </a:lt2>
      <a:accent1>
        <a:srgbClr val="CC9900"/>
      </a:accent1>
      <a:accent2>
        <a:srgbClr val="FF5050"/>
      </a:accent2>
      <a:accent3>
        <a:srgbClr val="AAAAAA"/>
      </a:accent3>
      <a:accent4>
        <a:srgbClr val="DADADA"/>
      </a:accent4>
      <a:accent5>
        <a:srgbClr val="E2CAAA"/>
      </a:accent5>
      <a:accent6>
        <a:srgbClr val="E74848"/>
      </a:accent6>
      <a:hlink>
        <a:srgbClr val="FFD147"/>
      </a:hlink>
      <a:folHlink>
        <a:srgbClr val="FFE084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482</Words>
  <Application>Microsoft Office PowerPoint</Application>
  <PresentationFormat>On-screen Show (4:3)</PresentationFormat>
  <Paragraphs>71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12_Tema do Office</vt:lpstr>
      <vt:lpstr>Computação Gráfica:  Aula 6.2:  Curvas Paramétricas em 2D Parte 4: Forward Differences  Prof. Dr. rer.nat. Aldo von Wangenheim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Como eu calculo os coeficientes a,b,c e 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Generalizando, temos...</vt:lpstr>
      <vt:lpstr>Algoritmo de alto nível...</vt:lpstr>
      <vt:lpstr>Trabalho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de Gerência e Análise Informatizada de Imagens em Sistemas de Informatização Hospitalar  Prof. Dr. rer.nat. Aldo von Wangenheim</dc:title>
  <dc:creator>Prof. Dr. rer. nat. Aldo v. Wangenheim</dc:creator>
  <cp:lastModifiedBy>awangenh</cp:lastModifiedBy>
  <cp:revision>478</cp:revision>
  <dcterms:created xsi:type="dcterms:W3CDTF">1998-08-26T23:05:24Z</dcterms:created>
  <dcterms:modified xsi:type="dcterms:W3CDTF">2020-09-16T08:29:48Z</dcterms:modified>
</cp:coreProperties>
</file>