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0" r:id="rId1"/>
  </p:sldMasterIdLst>
  <p:notesMasterIdLst>
    <p:notesMasterId r:id="rId34"/>
  </p:notesMasterIdLst>
  <p:handoutMasterIdLst>
    <p:handoutMasterId r:id="rId35"/>
  </p:handoutMasterIdLst>
  <p:sldIdLst>
    <p:sldId id="742" r:id="rId2"/>
    <p:sldId id="788" r:id="rId3"/>
    <p:sldId id="789" r:id="rId4"/>
    <p:sldId id="593" r:id="rId5"/>
    <p:sldId id="594" r:id="rId6"/>
    <p:sldId id="760" r:id="rId7"/>
    <p:sldId id="761" r:id="rId8"/>
    <p:sldId id="762" r:id="rId9"/>
    <p:sldId id="764" r:id="rId10"/>
    <p:sldId id="765" r:id="rId11"/>
    <p:sldId id="766" r:id="rId12"/>
    <p:sldId id="770" r:id="rId13"/>
    <p:sldId id="596" r:id="rId14"/>
    <p:sldId id="597" r:id="rId15"/>
    <p:sldId id="600" r:id="rId16"/>
    <p:sldId id="775" r:id="rId17"/>
    <p:sldId id="776" r:id="rId18"/>
    <p:sldId id="601" r:id="rId19"/>
    <p:sldId id="602" r:id="rId20"/>
    <p:sldId id="603" r:id="rId21"/>
    <p:sldId id="604" r:id="rId22"/>
    <p:sldId id="605" r:id="rId23"/>
    <p:sldId id="777" r:id="rId24"/>
    <p:sldId id="779" r:id="rId25"/>
    <p:sldId id="778" r:id="rId26"/>
    <p:sldId id="606" r:id="rId27"/>
    <p:sldId id="607" r:id="rId28"/>
    <p:sldId id="608" r:id="rId29"/>
    <p:sldId id="609" r:id="rId30"/>
    <p:sldId id="780" r:id="rId31"/>
    <p:sldId id="744" r:id="rId32"/>
    <p:sldId id="74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395E"/>
    <a:srgbClr val="6666FF"/>
    <a:srgbClr val="FFFF99"/>
    <a:srgbClr val="A4BFF4"/>
    <a:srgbClr val="FF9966"/>
    <a:srgbClr val="000000"/>
    <a:srgbClr val="ACACAC"/>
    <a:srgbClr val="E2B7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0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14"/>
    </p:cViewPr>
  </p:sorterViewPr>
  <p:notesViewPr>
    <p:cSldViewPr>
      <p:cViewPr varScale="1">
        <p:scale>
          <a:sx n="48" d="100"/>
          <a:sy n="48" d="100"/>
        </p:scale>
        <p:origin x="-129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r>
              <a:rPr lang="en-US"/>
              <a:t>Bob Cuspe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5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r>
              <a:rPr lang="en-US"/>
              <a:t>Title goes here</a:t>
            </a:r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fld id="{7FC40EBD-C7A1-45E2-B239-CFA565928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06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06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15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6608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6609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610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611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fld id="{8FEBF4F3-E140-41CC-AB3A-0C89E3C19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31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wis721 Blk BT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Swis721 Blk BT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62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38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0875" y="687388"/>
            <a:ext cx="1960563" cy="5575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6013" y="687388"/>
            <a:ext cx="5732462" cy="5575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64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20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553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6013" y="1557338"/>
            <a:ext cx="3846512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557338"/>
            <a:ext cx="3846513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6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91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0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6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526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1113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9" y="687388"/>
            <a:ext cx="863791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557338"/>
            <a:ext cx="8637911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68571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BCBCBC"/>
          </a:solidFill>
          <a:latin typeface="Swis721 Blk BT" pitchFamily="34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3200">
          <a:solidFill>
            <a:srgbClr val="BCBCBC"/>
          </a:solidFill>
          <a:latin typeface="Swis721 Blk BT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800">
          <a:solidFill>
            <a:srgbClr val="BCBCBC"/>
          </a:solidFill>
          <a:latin typeface="Swis721 Blk BT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2400">
          <a:solidFill>
            <a:srgbClr val="BCBCBC"/>
          </a:solidFill>
          <a:latin typeface="Swis721 Blk BT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000">
          <a:solidFill>
            <a:srgbClr val="BCBCBC"/>
          </a:solidFill>
          <a:latin typeface="Swis721 Blk BT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»"/>
        <a:defRPr sz="2000">
          <a:solidFill>
            <a:srgbClr val="BCBCBC"/>
          </a:solidFill>
          <a:latin typeface="Swis721 Blk BT" pitchFamily="34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9600" y="6535738"/>
            <a:ext cx="807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defRPr/>
            </a:pP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969696"/>
                  </a:outerShdw>
                </a:effectLst>
              </a:rPr>
              <a:t>Departamento</a:t>
            </a:r>
            <a:r>
              <a:rPr lang="en-US" sz="1400">
                <a:solidFill>
                  <a:srgbClr val="FFFFFF"/>
                </a:solidFill>
                <a:effectLst>
                  <a:outerShdw blurRad="38100" dist="38100" dir="2700000" algn="tl">
                    <a:srgbClr val="969696"/>
                  </a:outerShdw>
                </a:effectLst>
              </a:rPr>
              <a:t> de Informática e Estatística - INE/CTC/UFSC</a:t>
            </a: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62000" y="3048000"/>
            <a:ext cx="8001000" cy="1143000"/>
          </a:xfrm>
        </p:spPr>
        <p:txBody>
          <a:bodyPr/>
          <a:lstStyle/>
          <a:p>
            <a:r>
              <a:rPr lang="en-US" altLang="pt-BR" sz="2800" dirty="0" err="1" smtClean="0"/>
              <a:t>Computação</a:t>
            </a:r>
            <a:r>
              <a:rPr lang="en-US" altLang="pt-BR" sz="2800" dirty="0" smtClean="0"/>
              <a:t> </a:t>
            </a:r>
            <a:r>
              <a:rPr lang="en-US" altLang="pt-BR" sz="2800" dirty="0" err="1" smtClean="0"/>
              <a:t>Gráfica</a:t>
            </a:r>
            <a:r>
              <a:rPr lang="en-US" altLang="pt-BR" sz="2800" dirty="0" smtClean="0"/>
              <a:t>:</a:t>
            </a:r>
            <a:br>
              <a:rPr lang="en-US" altLang="pt-BR" sz="2800" dirty="0" smtClean="0"/>
            </a:br>
            <a:r>
              <a:rPr lang="en-US" altLang="pt-BR" sz="2800" dirty="0" smtClean="0"/>
              <a:t/>
            </a:r>
            <a:br>
              <a:rPr lang="en-US" altLang="pt-BR" sz="2800" dirty="0" smtClean="0"/>
            </a:br>
            <a:r>
              <a:rPr lang="en-US" altLang="pt-BR" dirty="0" smtClean="0"/>
              <a:t>Aula 7.2 - </a:t>
            </a:r>
            <a:r>
              <a:rPr lang="en-US" altLang="pt-BR" dirty="0" err="1" smtClean="0"/>
              <a:t>Representação</a:t>
            </a:r>
            <a:r>
              <a:rPr lang="en-US" altLang="pt-BR" dirty="0" smtClean="0"/>
              <a:t> 3D</a:t>
            </a:r>
            <a:br>
              <a:rPr lang="en-US" altLang="pt-BR" dirty="0" smtClean="0"/>
            </a:br>
            <a:r>
              <a:rPr lang="en-US" altLang="pt-BR" dirty="0"/>
              <a:t/>
            </a:r>
            <a:br>
              <a:rPr lang="en-US" altLang="pt-BR" dirty="0"/>
            </a:br>
            <a:r>
              <a:rPr lang="en-US" altLang="pt-BR" sz="4000" dirty="0" err="1" smtClean="0">
                <a:solidFill>
                  <a:srgbClr val="FFFF99"/>
                </a:solidFill>
              </a:rPr>
              <a:t>Transformações</a:t>
            </a:r>
            <a:r>
              <a:rPr lang="en-US" altLang="pt-BR" sz="4000" dirty="0" smtClean="0">
                <a:solidFill>
                  <a:srgbClr val="FFFF99"/>
                </a:solidFill>
              </a:rPr>
              <a:t> </a:t>
            </a:r>
            <a:r>
              <a:rPr lang="en-US" altLang="pt-BR" sz="4000" dirty="0" err="1">
                <a:solidFill>
                  <a:srgbClr val="FFFF99"/>
                </a:solidFill>
              </a:rPr>
              <a:t>Geométricas</a:t>
            </a:r>
            <a:r>
              <a:rPr lang="en-US" altLang="pt-BR" sz="4000" dirty="0">
                <a:solidFill>
                  <a:srgbClr val="FFFF99"/>
                </a:solidFill>
              </a:rPr>
              <a:t> </a:t>
            </a:r>
            <a:r>
              <a:rPr lang="en-US" altLang="pt-BR" sz="4000" dirty="0" err="1">
                <a:solidFill>
                  <a:srgbClr val="FFFF99"/>
                </a:solidFill>
              </a:rPr>
              <a:t>em</a:t>
            </a:r>
            <a:r>
              <a:rPr lang="en-US" altLang="pt-BR" sz="4000" dirty="0">
                <a:solidFill>
                  <a:srgbClr val="FFFF99"/>
                </a:solidFill>
              </a:rPr>
              <a:t> </a:t>
            </a:r>
            <a:r>
              <a:rPr lang="en-US" altLang="pt-BR" sz="4000" dirty="0" smtClean="0">
                <a:solidFill>
                  <a:srgbClr val="FFFF99"/>
                </a:solidFill>
              </a:rPr>
              <a:t>3D</a:t>
            </a:r>
            <a:br>
              <a:rPr lang="en-US" altLang="pt-BR" sz="4000" dirty="0" smtClean="0">
                <a:solidFill>
                  <a:srgbClr val="FFFF99"/>
                </a:solidFill>
              </a:rPr>
            </a:br>
            <a:r>
              <a:rPr lang="en-US" altLang="pt-BR" dirty="0" smtClean="0"/>
              <a:t/>
            </a:r>
            <a:br>
              <a:rPr lang="en-US" altLang="pt-BR" dirty="0" smtClean="0"/>
            </a:br>
            <a:r>
              <a:rPr lang="en-US" altLang="pt-BR" sz="2800" dirty="0" smtClean="0"/>
              <a:t/>
            </a:r>
            <a:br>
              <a:rPr lang="en-US" altLang="pt-BR" sz="2800" dirty="0" smtClean="0"/>
            </a:br>
            <a:r>
              <a:rPr lang="en-US" altLang="pt-BR" sz="2800" dirty="0" smtClean="0"/>
              <a:t>Prof. Dr. </a:t>
            </a:r>
            <a:r>
              <a:rPr lang="en-US" altLang="pt-BR" sz="2800" dirty="0" err="1" smtClean="0"/>
              <a:t>rer.nat</a:t>
            </a:r>
            <a:r>
              <a:rPr lang="en-US" altLang="pt-BR" sz="2800" dirty="0" smtClean="0"/>
              <a:t>. Aldo von Wangenheim</a:t>
            </a:r>
            <a:endParaRPr lang="en-US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6796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6832" y="-747464"/>
            <a:ext cx="12745416" cy="1005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724400" y="620688"/>
            <a:ext cx="4114800" cy="23762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3200">
                <a:solidFill>
                  <a:srgbClr val="BCBCBC"/>
                </a:solidFill>
                <a:latin typeface="Swis721 Blk BT" pitchFamily="34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800">
                <a:solidFill>
                  <a:srgbClr val="BCBCBC"/>
                </a:solidFill>
                <a:latin typeface="Swis721 Blk BT" pitchFamily="34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2400">
                <a:solidFill>
                  <a:srgbClr val="BCBCBC"/>
                </a:solidFill>
                <a:latin typeface="Swis721 Blk BT" pitchFamily="34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»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pt-BR" dirty="0" smtClean="0"/>
              <a:t>Objeto fora da origem</a:t>
            </a:r>
          </a:p>
        </p:txBody>
      </p:sp>
    </p:spTree>
    <p:extLst>
      <p:ext uri="{BB962C8B-B14F-4D97-AF65-F5344CB8AC3E}">
        <p14:creationId xmlns:p14="http://schemas.microsoft.com/office/powerpoint/2010/main" val="172448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6832" y="-891480"/>
            <a:ext cx="12996788" cy="1005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496" y="980728"/>
            <a:ext cx="3240360" cy="23762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3200">
                <a:solidFill>
                  <a:srgbClr val="BCBCBC"/>
                </a:solidFill>
                <a:latin typeface="Swis721 Blk BT" pitchFamily="34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800">
                <a:solidFill>
                  <a:srgbClr val="BCBCBC"/>
                </a:solidFill>
                <a:latin typeface="Swis721 Blk BT" pitchFamily="34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2400">
                <a:solidFill>
                  <a:srgbClr val="BCBCBC"/>
                </a:solidFill>
                <a:latin typeface="Swis721 Blk BT" pitchFamily="34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»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pt-BR" sz="2000" dirty="0" smtClean="0"/>
              <a:t>Escalonamento move objeto:</a:t>
            </a:r>
          </a:p>
          <a:p>
            <a:pPr marL="457200" lvl="1" indent="0">
              <a:buNone/>
              <a:defRPr/>
            </a:pPr>
            <a:r>
              <a:rPr lang="pt-BR" sz="1800" dirty="0" smtClean="0"/>
              <a:t>(Sx,Sy,Sz) = </a:t>
            </a:r>
            <a:br>
              <a:rPr lang="pt-BR" sz="1800" dirty="0" smtClean="0"/>
            </a:br>
            <a:r>
              <a:rPr lang="pt-BR" sz="1800" dirty="0" smtClean="0"/>
              <a:t>(2, 2, 2)</a:t>
            </a:r>
          </a:p>
        </p:txBody>
      </p:sp>
    </p:spTree>
    <p:extLst>
      <p:ext uri="{BB962C8B-B14F-4D97-AF65-F5344CB8AC3E}">
        <p14:creationId xmlns:p14="http://schemas.microsoft.com/office/powerpoint/2010/main" val="383680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ítulo 8"/>
          <p:cNvSpPr>
            <a:spLocks noGrp="1"/>
          </p:cNvSpPr>
          <p:nvPr>
            <p:ph type="title"/>
          </p:nvPr>
        </p:nvSpPr>
        <p:spPr>
          <a:xfrm>
            <a:off x="619125" y="500063"/>
            <a:ext cx="8382000" cy="990600"/>
          </a:xfrm>
        </p:spPr>
        <p:txBody>
          <a:bodyPr/>
          <a:lstStyle/>
          <a:p>
            <a:r>
              <a:rPr lang="pt-BR" altLang="pt-BR" smtClean="0"/>
              <a:t>Rotação:</a:t>
            </a:r>
          </a:p>
        </p:txBody>
      </p:sp>
      <p:cxnSp>
        <p:nvCxnSpPr>
          <p:cNvPr id="42013" name="Conector de seta reta 12"/>
          <p:cNvCxnSpPr>
            <a:cxnSpLocks noChangeShapeType="1"/>
          </p:cNvCxnSpPr>
          <p:nvPr/>
        </p:nvCxnSpPr>
        <p:spPr bwMode="auto">
          <a:xfrm rot="5400000" flipH="1" flipV="1">
            <a:off x="749299" y="3185318"/>
            <a:ext cx="1785938" cy="1588"/>
          </a:xfrm>
          <a:prstGeom prst="straightConnector1">
            <a:avLst/>
          </a:prstGeom>
          <a:noFill/>
          <a:ln w="38100" algn="ctr">
            <a:solidFill>
              <a:srgbClr val="66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4" name="Conector de seta reta 13"/>
          <p:cNvCxnSpPr>
            <a:cxnSpLocks noChangeShapeType="1"/>
          </p:cNvCxnSpPr>
          <p:nvPr/>
        </p:nvCxnSpPr>
        <p:spPr bwMode="auto">
          <a:xfrm rot="5400000">
            <a:off x="678656" y="4257675"/>
            <a:ext cx="1143000" cy="785812"/>
          </a:xfrm>
          <a:prstGeom prst="straightConnector1">
            <a:avLst/>
          </a:prstGeom>
          <a:noFill/>
          <a:ln w="38100" algn="ctr">
            <a:solidFill>
              <a:srgbClr val="66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5" name="Conector de seta reta 16"/>
          <p:cNvCxnSpPr>
            <a:cxnSpLocks noChangeShapeType="1"/>
          </p:cNvCxnSpPr>
          <p:nvPr/>
        </p:nvCxnSpPr>
        <p:spPr bwMode="auto">
          <a:xfrm>
            <a:off x="1643062" y="4079081"/>
            <a:ext cx="1500187" cy="158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CaixaDeTexto 20"/>
          <p:cNvSpPr txBox="1"/>
          <p:nvPr/>
        </p:nvSpPr>
        <p:spPr bwMode="auto">
          <a:xfrm>
            <a:off x="1643062" y="2007393"/>
            <a:ext cx="3317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2" name="CaixaDeTexto 21"/>
          <p:cNvSpPr txBox="1"/>
          <p:nvPr/>
        </p:nvSpPr>
        <p:spPr bwMode="auto">
          <a:xfrm>
            <a:off x="3025774" y="4079081"/>
            <a:ext cx="331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3" name="CaixaDeTexto 22"/>
          <p:cNvSpPr txBox="1"/>
          <p:nvPr/>
        </p:nvSpPr>
        <p:spPr bwMode="auto">
          <a:xfrm>
            <a:off x="928687" y="5107781"/>
            <a:ext cx="3317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4" name="CaixaDeTexto 23"/>
          <p:cNvSpPr txBox="1"/>
          <p:nvPr/>
        </p:nvSpPr>
        <p:spPr bwMode="auto">
          <a:xfrm>
            <a:off x="2000249" y="2678906"/>
            <a:ext cx="5261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dirty="0" err="1">
                <a:solidFill>
                  <a:schemeClr val="bg1"/>
                </a:solidFill>
              </a:rPr>
              <a:t>R</a:t>
            </a:r>
            <a:r>
              <a:rPr lang="pt-BR" sz="2800" baseline="-25000" dirty="0" err="1">
                <a:solidFill>
                  <a:schemeClr val="bg1"/>
                </a:solidFill>
              </a:rPr>
              <a:t>x</a:t>
            </a:r>
            <a:endParaRPr lang="pt-BR" sz="2800" baseline="-25000" dirty="0">
              <a:solidFill>
                <a:schemeClr val="bg1"/>
              </a:solidFill>
            </a:endParaRPr>
          </a:p>
        </p:txBody>
      </p:sp>
      <p:cxnSp>
        <p:nvCxnSpPr>
          <p:cNvPr id="42006" name="Conector de seta reta 26"/>
          <p:cNvCxnSpPr>
            <a:cxnSpLocks noChangeShapeType="1"/>
          </p:cNvCxnSpPr>
          <p:nvPr/>
        </p:nvCxnSpPr>
        <p:spPr bwMode="auto">
          <a:xfrm rot="5400000" flipH="1" flipV="1">
            <a:off x="3463892" y="3185318"/>
            <a:ext cx="1785938" cy="158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Conector de seta reta 27"/>
          <p:cNvCxnSpPr>
            <a:cxnSpLocks noChangeShapeType="1"/>
          </p:cNvCxnSpPr>
          <p:nvPr/>
        </p:nvCxnSpPr>
        <p:spPr bwMode="auto">
          <a:xfrm rot="5400000">
            <a:off x="3393249" y="4257675"/>
            <a:ext cx="1143000" cy="785812"/>
          </a:xfrm>
          <a:prstGeom prst="straightConnector1">
            <a:avLst/>
          </a:prstGeom>
          <a:noFill/>
          <a:ln w="38100" algn="ctr">
            <a:solidFill>
              <a:srgbClr val="66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Conector de seta reta 28"/>
          <p:cNvCxnSpPr>
            <a:cxnSpLocks noChangeShapeType="1"/>
          </p:cNvCxnSpPr>
          <p:nvPr/>
        </p:nvCxnSpPr>
        <p:spPr bwMode="auto">
          <a:xfrm>
            <a:off x="4357655" y="4079081"/>
            <a:ext cx="1500187" cy="1588"/>
          </a:xfrm>
          <a:prstGeom prst="straightConnector1">
            <a:avLst/>
          </a:prstGeom>
          <a:noFill/>
          <a:ln w="38100" algn="ctr">
            <a:solidFill>
              <a:srgbClr val="66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CaixaDeTexto 29"/>
          <p:cNvSpPr txBox="1"/>
          <p:nvPr/>
        </p:nvSpPr>
        <p:spPr bwMode="auto">
          <a:xfrm>
            <a:off x="4357687" y="2007393"/>
            <a:ext cx="3317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1" name="CaixaDeTexto 30"/>
          <p:cNvSpPr txBox="1"/>
          <p:nvPr/>
        </p:nvSpPr>
        <p:spPr bwMode="auto">
          <a:xfrm>
            <a:off x="5740399" y="4079081"/>
            <a:ext cx="331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" name="CaixaDeTexto 31"/>
          <p:cNvSpPr txBox="1"/>
          <p:nvPr/>
        </p:nvSpPr>
        <p:spPr bwMode="auto">
          <a:xfrm>
            <a:off x="3643312" y="5107781"/>
            <a:ext cx="3317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4714874" y="2678906"/>
            <a:ext cx="5178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dirty="0" err="1">
                <a:solidFill>
                  <a:schemeClr val="bg1"/>
                </a:solidFill>
              </a:rPr>
              <a:t>R</a:t>
            </a:r>
            <a:r>
              <a:rPr lang="pt-BR" sz="2800" baseline="-25000" dirty="0" err="1">
                <a:solidFill>
                  <a:schemeClr val="bg1"/>
                </a:solidFill>
              </a:rPr>
              <a:t>y</a:t>
            </a:r>
            <a:endParaRPr lang="pt-BR" sz="2800" baseline="-25000" dirty="0">
              <a:solidFill>
                <a:schemeClr val="bg1"/>
              </a:solidFill>
            </a:endParaRPr>
          </a:p>
        </p:txBody>
      </p:sp>
      <p:cxnSp>
        <p:nvCxnSpPr>
          <p:cNvPr id="41999" name="Conector de seta reta 34"/>
          <p:cNvCxnSpPr>
            <a:cxnSpLocks noChangeShapeType="1"/>
          </p:cNvCxnSpPr>
          <p:nvPr/>
        </p:nvCxnSpPr>
        <p:spPr bwMode="auto">
          <a:xfrm rot="5400000" flipH="1" flipV="1">
            <a:off x="6035642" y="3185318"/>
            <a:ext cx="1785938" cy="1588"/>
          </a:xfrm>
          <a:prstGeom prst="straightConnector1">
            <a:avLst/>
          </a:prstGeom>
          <a:noFill/>
          <a:ln w="38100" algn="ctr">
            <a:solidFill>
              <a:srgbClr val="66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Conector de seta reta 35"/>
          <p:cNvCxnSpPr>
            <a:cxnSpLocks noChangeShapeType="1"/>
          </p:cNvCxnSpPr>
          <p:nvPr/>
        </p:nvCxnSpPr>
        <p:spPr bwMode="auto">
          <a:xfrm rot="5400000">
            <a:off x="5964999" y="4257675"/>
            <a:ext cx="1143000" cy="78581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Conector de seta reta 36"/>
          <p:cNvCxnSpPr>
            <a:cxnSpLocks noChangeShapeType="1"/>
          </p:cNvCxnSpPr>
          <p:nvPr/>
        </p:nvCxnSpPr>
        <p:spPr bwMode="auto">
          <a:xfrm>
            <a:off x="6929405" y="4079081"/>
            <a:ext cx="1500187" cy="1588"/>
          </a:xfrm>
          <a:prstGeom prst="straightConnector1">
            <a:avLst/>
          </a:prstGeom>
          <a:noFill/>
          <a:ln w="38100" algn="ctr">
            <a:solidFill>
              <a:srgbClr val="66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CaixaDeTexto 37"/>
          <p:cNvSpPr txBox="1"/>
          <p:nvPr/>
        </p:nvSpPr>
        <p:spPr bwMode="auto">
          <a:xfrm>
            <a:off x="6929437" y="2007393"/>
            <a:ext cx="3317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9" name="CaixaDeTexto 38"/>
          <p:cNvSpPr txBox="1"/>
          <p:nvPr/>
        </p:nvSpPr>
        <p:spPr bwMode="auto">
          <a:xfrm>
            <a:off x="8312149" y="4079081"/>
            <a:ext cx="331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6215062" y="5107781"/>
            <a:ext cx="3317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1" name="CaixaDeTexto 40"/>
          <p:cNvSpPr txBox="1"/>
          <p:nvPr/>
        </p:nvSpPr>
        <p:spPr bwMode="auto">
          <a:xfrm>
            <a:off x="7286624" y="2678906"/>
            <a:ext cx="5132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dirty="0" err="1">
                <a:solidFill>
                  <a:schemeClr val="bg1"/>
                </a:solidFill>
              </a:rPr>
              <a:t>R</a:t>
            </a:r>
            <a:r>
              <a:rPr lang="pt-BR" sz="2800" baseline="-25000" dirty="0" err="1">
                <a:solidFill>
                  <a:schemeClr val="bg1"/>
                </a:solidFill>
              </a:rPr>
              <a:t>z</a:t>
            </a:r>
            <a:endParaRPr lang="pt-BR" sz="2800" baseline="-25000" dirty="0">
              <a:solidFill>
                <a:schemeClr val="bg1"/>
              </a:solidFill>
            </a:endParaRPr>
          </a:p>
        </p:txBody>
      </p:sp>
      <p:sp>
        <p:nvSpPr>
          <p:cNvPr id="42" name="Elipse 41"/>
          <p:cNvSpPr/>
          <p:nvPr/>
        </p:nvSpPr>
        <p:spPr bwMode="auto">
          <a:xfrm>
            <a:off x="2285999" y="3579018"/>
            <a:ext cx="357188" cy="100012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cxnSp>
        <p:nvCxnSpPr>
          <p:cNvPr id="41994" name="Conector de seta reta 43"/>
          <p:cNvCxnSpPr>
            <a:cxnSpLocks noChangeShapeType="1"/>
            <a:stCxn id="42" idx="2"/>
          </p:cNvCxnSpPr>
          <p:nvPr/>
        </p:nvCxnSpPr>
        <p:spPr bwMode="auto">
          <a:xfrm rot="10800000" flipV="1">
            <a:off x="2286000" y="4079081"/>
            <a:ext cx="1588" cy="21431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Elipse 45"/>
          <p:cNvSpPr/>
          <p:nvPr/>
        </p:nvSpPr>
        <p:spPr bwMode="auto">
          <a:xfrm>
            <a:off x="3929062" y="3078956"/>
            <a:ext cx="928687" cy="35718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cxnSp>
        <p:nvCxnSpPr>
          <p:cNvPr id="41996" name="Conector de seta reta 47"/>
          <p:cNvCxnSpPr>
            <a:cxnSpLocks noChangeShapeType="1"/>
            <a:endCxn id="46" idx="5"/>
          </p:cNvCxnSpPr>
          <p:nvPr/>
        </p:nvCxnSpPr>
        <p:spPr bwMode="auto">
          <a:xfrm flipV="1">
            <a:off x="4572000" y="3383835"/>
            <a:ext cx="149747" cy="52309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Elipse 50"/>
          <p:cNvSpPr/>
          <p:nvPr/>
        </p:nvSpPr>
        <p:spPr bwMode="auto">
          <a:xfrm>
            <a:off x="6072187" y="4507706"/>
            <a:ext cx="928688" cy="3571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LeftDown"/>
            <a:lightRig rig="threePt" dir="t"/>
          </a:scene3d>
        </p:spPr>
        <p:txBody>
          <a:bodyPr/>
          <a:lstStyle/>
          <a:p>
            <a:pPr>
              <a:defRPr/>
            </a:pPr>
            <a:endParaRPr lang="pt-BR"/>
          </a:p>
        </p:txBody>
      </p:sp>
      <p:cxnSp>
        <p:nvCxnSpPr>
          <p:cNvPr id="41998" name="Conector de seta reta 52"/>
          <p:cNvCxnSpPr>
            <a:cxnSpLocks noChangeShapeType="1"/>
          </p:cNvCxnSpPr>
          <p:nvPr/>
        </p:nvCxnSpPr>
        <p:spPr bwMode="auto">
          <a:xfrm rot="10800000">
            <a:off x="6357947" y="4436268"/>
            <a:ext cx="357179" cy="21431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314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ítulo 8"/>
          <p:cNvSpPr>
            <a:spLocks noGrp="1"/>
          </p:cNvSpPr>
          <p:nvPr>
            <p:ph type="title"/>
          </p:nvPr>
        </p:nvSpPr>
        <p:spPr>
          <a:xfrm>
            <a:off x="539552" y="67518"/>
            <a:ext cx="8382000" cy="990600"/>
          </a:xfrm>
        </p:spPr>
        <p:txBody>
          <a:bodyPr/>
          <a:lstStyle/>
          <a:p>
            <a:r>
              <a:rPr lang="pt-BR" altLang="pt-BR" dirty="0" smtClean="0"/>
              <a:t>Rotação:</a:t>
            </a: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8118"/>
            <a:ext cx="6819900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8" y="1772816"/>
            <a:ext cx="635289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0648"/>
            <a:ext cx="8610600" cy="762000"/>
          </a:xfrm>
          <a:noFill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pt-BR" sz="1600" dirty="0" err="1" smtClean="0"/>
              <a:t>Transformações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Geométricas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em</a:t>
            </a:r>
            <a:r>
              <a:rPr lang="en-US" altLang="pt-BR" sz="1600" dirty="0" smtClean="0"/>
              <a:t> 3D: </a:t>
            </a:r>
            <a:br>
              <a:rPr lang="en-US" altLang="pt-BR" sz="1600" dirty="0" smtClean="0"/>
            </a:br>
            <a:r>
              <a:rPr lang="en-US" altLang="pt-BR" sz="1600" dirty="0" err="1" smtClean="0"/>
              <a:t>Rotação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em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Torno</a:t>
            </a:r>
            <a:r>
              <a:rPr lang="en-US" altLang="pt-BR" sz="1600" dirty="0" smtClean="0"/>
              <a:t> de um </a:t>
            </a:r>
            <a:r>
              <a:rPr lang="en-US" altLang="pt-BR" sz="1600" dirty="0" err="1" smtClean="0"/>
              <a:t>Eixo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Arbitrário</a:t>
            </a:r>
            <a:endParaRPr lang="pt-BR" altLang="pt-BR" sz="1600" dirty="0" smtClean="0"/>
          </a:p>
        </p:txBody>
      </p:sp>
      <p:sp>
        <p:nvSpPr>
          <p:cNvPr id="549894" name="Line 6"/>
          <p:cNvSpPr>
            <a:spLocks noChangeShapeType="1"/>
          </p:cNvSpPr>
          <p:nvPr/>
        </p:nvSpPr>
        <p:spPr bwMode="auto">
          <a:xfrm>
            <a:off x="2133600" y="5105400"/>
            <a:ext cx="990600" cy="457200"/>
          </a:xfrm>
          <a:prstGeom prst="line">
            <a:avLst/>
          </a:prstGeom>
          <a:noFill/>
          <a:ln w="57150">
            <a:solidFill>
              <a:srgbClr val="FF9966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49895" name="Text Box 7"/>
          <p:cNvSpPr txBox="1">
            <a:spLocks noChangeArrowheads="1"/>
          </p:cNvSpPr>
          <p:nvPr/>
        </p:nvSpPr>
        <p:spPr bwMode="auto">
          <a:xfrm>
            <a:off x="6537325" y="2319338"/>
            <a:ext cx="22256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26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</a:rPr>
              <a:t>Rotacionamos de um ângulo 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q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pt-BR" sz="26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</a:rPr>
              <a:t>um objeto em torno de um eixo 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pt-BR" sz="26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</a:rPr>
              <a:t>, </a:t>
            </a:r>
            <a:br>
              <a:rPr lang="pt-BR" sz="26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</a:rPr>
            </a:br>
            <a:r>
              <a:rPr lang="pt-BR" sz="26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</a:rPr>
              <a:t>que passa pelo ponto 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pt-BR" sz="260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</a:rPr>
              <a:t>   </a:t>
            </a:r>
            <a:endParaRPr lang="pt-BR" sz="240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37910" cy="793750"/>
          </a:xfrm>
          <a:noFill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pt-BR" sz="1600" dirty="0" err="1" smtClean="0"/>
              <a:t>Transformações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Geométricas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em</a:t>
            </a:r>
            <a:r>
              <a:rPr lang="en-US" altLang="pt-BR" sz="1600" dirty="0" smtClean="0"/>
              <a:t> 3D: </a:t>
            </a:r>
            <a:br>
              <a:rPr lang="en-US" altLang="pt-BR" sz="1600" dirty="0" smtClean="0"/>
            </a:br>
            <a:r>
              <a:rPr lang="en-US" altLang="pt-BR" sz="1600" dirty="0" err="1" smtClean="0"/>
              <a:t>Rotação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em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Torno</a:t>
            </a:r>
            <a:r>
              <a:rPr lang="en-US" altLang="pt-BR" sz="1600" dirty="0" smtClean="0"/>
              <a:t> de um </a:t>
            </a:r>
            <a:r>
              <a:rPr lang="en-US" altLang="pt-BR" sz="1600" dirty="0" err="1" smtClean="0"/>
              <a:t>Eixo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Arbitrário</a:t>
            </a:r>
            <a:endParaRPr lang="pt-BR" altLang="pt-BR" sz="1600" dirty="0" smtClean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1. Translação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T</a:t>
            </a:r>
            <a:r>
              <a:rPr lang="pt-BR" sz="2800" dirty="0" smtClean="0"/>
              <a:t> do sistema objeto/eixo de uma distância vetorial 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-D</a:t>
            </a:r>
            <a:r>
              <a:rPr lang="pt-BR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pt-BR" sz="2800" dirty="0" smtClean="0"/>
              <a:t>de forma que algum ponto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P</a:t>
            </a:r>
            <a:r>
              <a:rPr lang="pt-BR" sz="2800" dirty="0" smtClean="0"/>
              <a:t> sobre o eixo fique sobre a origem.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2.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por 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de forma a trazer 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A</a:t>
            </a:r>
            <a:r>
              <a:rPr lang="pt-BR" sz="2800" dirty="0" smtClean="0"/>
              <a:t> sobre o plano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xy</a:t>
            </a:r>
            <a:r>
              <a:rPr lang="pt-BR" sz="2800" dirty="0" smtClean="0"/>
              <a:t>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3.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por 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de forma a alinhar 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A</a:t>
            </a:r>
            <a:r>
              <a:rPr lang="pt-BR" sz="2800" dirty="0" smtClean="0"/>
              <a:t> com 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y</a:t>
            </a:r>
            <a:r>
              <a:rPr lang="pt-BR" sz="2800" dirty="0" smtClean="0"/>
              <a:t>.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512" y="1484784"/>
            <a:ext cx="8928992" cy="1944216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37910" cy="793750"/>
          </a:xfrm>
          <a:noFill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pt-BR" sz="1600" dirty="0" err="1" smtClean="0"/>
              <a:t>Transformações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Geométricas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em</a:t>
            </a:r>
            <a:r>
              <a:rPr lang="en-US" altLang="pt-BR" sz="1600" dirty="0" smtClean="0"/>
              <a:t> 3D: </a:t>
            </a:r>
            <a:br>
              <a:rPr lang="en-US" altLang="pt-BR" sz="1600" dirty="0" smtClean="0"/>
            </a:br>
            <a:r>
              <a:rPr lang="en-US" altLang="pt-BR" sz="1600" dirty="0" err="1" smtClean="0"/>
              <a:t>Rotação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em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Torno</a:t>
            </a:r>
            <a:r>
              <a:rPr lang="en-US" altLang="pt-BR" sz="1600" dirty="0" smtClean="0"/>
              <a:t> de um </a:t>
            </a:r>
            <a:r>
              <a:rPr lang="en-US" altLang="pt-BR" sz="1600" dirty="0" err="1" smtClean="0"/>
              <a:t>Eixo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Arbitrário</a:t>
            </a:r>
            <a:endParaRPr lang="pt-BR" altLang="pt-BR" sz="1600" dirty="0" smtClean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1. Translação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T</a:t>
            </a:r>
            <a:r>
              <a:rPr lang="pt-BR" sz="2800" dirty="0" smtClean="0"/>
              <a:t> do sistema objeto/eixo de uma distância vetorial 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-D</a:t>
            </a:r>
            <a:r>
              <a:rPr lang="pt-BR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pt-BR" sz="2800" dirty="0" smtClean="0"/>
              <a:t>de forma que algum ponto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P</a:t>
            </a:r>
            <a:r>
              <a:rPr lang="pt-BR" sz="2800" dirty="0" smtClean="0"/>
              <a:t> sobre o eixo fique sobre a origem.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2.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por 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de forma a trazer 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A</a:t>
            </a:r>
            <a:r>
              <a:rPr lang="pt-BR" sz="2800" dirty="0" smtClean="0"/>
              <a:t> sobre o plano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xy</a:t>
            </a:r>
            <a:r>
              <a:rPr lang="pt-BR" sz="2800" dirty="0" smtClean="0"/>
              <a:t>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3.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por 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de forma a alinhar 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A</a:t>
            </a:r>
            <a:r>
              <a:rPr lang="pt-BR" sz="2800" dirty="0" smtClean="0"/>
              <a:t> com 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y</a:t>
            </a:r>
            <a:r>
              <a:rPr lang="pt-BR" sz="2800" dirty="0" smtClean="0"/>
              <a:t>.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512" y="3501008"/>
            <a:ext cx="8928992" cy="1152128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1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37910" cy="793750"/>
          </a:xfrm>
          <a:noFill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pt-BR" sz="1600" dirty="0" err="1" smtClean="0"/>
              <a:t>Transformações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Geométricas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em</a:t>
            </a:r>
            <a:r>
              <a:rPr lang="en-US" altLang="pt-BR" sz="1600" dirty="0" smtClean="0"/>
              <a:t> 3D: </a:t>
            </a:r>
            <a:br>
              <a:rPr lang="en-US" altLang="pt-BR" sz="1600" dirty="0" smtClean="0"/>
            </a:br>
            <a:r>
              <a:rPr lang="en-US" altLang="pt-BR" sz="1600" dirty="0" err="1" smtClean="0"/>
              <a:t>Rotação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em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Torno</a:t>
            </a:r>
            <a:r>
              <a:rPr lang="en-US" altLang="pt-BR" sz="1600" dirty="0" smtClean="0"/>
              <a:t> de um </a:t>
            </a:r>
            <a:r>
              <a:rPr lang="en-US" altLang="pt-BR" sz="1600" dirty="0" err="1" smtClean="0"/>
              <a:t>Eixo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Arbitrário</a:t>
            </a:r>
            <a:endParaRPr lang="pt-BR" altLang="pt-BR" sz="1600" dirty="0" smtClean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1. Translação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T</a:t>
            </a:r>
            <a:r>
              <a:rPr lang="pt-BR" sz="2800" dirty="0" smtClean="0"/>
              <a:t> do sistema objeto/eixo de uma distância vetorial 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-D</a:t>
            </a:r>
            <a:r>
              <a:rPr lang="pt-BR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pt-BR" sz="2800" dirty="0" smtClean="0"/>
              <a:t>de forma que algum ponto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P</a:t>
            </a:r>
            <a:r>
              <a:rPr lang="pt-BR" sz="2800" dirty="0" smtClean="0"/>
              <a:t> sobre o eixo fique sobre a origem.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2.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por 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de forma a trazer 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A</a:t>
            </a:r>
            <a:r>
              <a:rPr lang="pt-BR" sz="2800" dirty="0" smtClean="0"/>
              <a:t> sobre o plano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xy</a:t>
            </a:r>
            <a:r>
              <a:rPr lang="pt-BR" sz="2800" dirty="0" smtClean="0"/>
              <a:t>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3.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por 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de forma a alinhar 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A</a:t>
            </a:r>
            <a:r>
              <a:rPr lang="pt-BR" sz="2800" dirty="0" smtClean="0"/>
              <a:t> com 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y</a:t>
            </a:r>
            <a:r>
              <a:rPr lang="pt-BR" sz="2800" dirty="0" smtClean="0"/>
              <a:t>.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512" y="4581128"/>
            <a:ext cx="8928992" cy="1152128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3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Line 2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3987" name="Line 3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3988" name="Line 4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y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45064" name="Group 10"/>
          <p:cNvGrpSpPr>
            <a:grpSpLocks/>
          </p:cNvGrpSpPr>
          <p:nvPr/>
        </p:nvGrpSpPr>
        <p:grpSpPr bwMode="auto">
          <a:xfrm>
            <a:off x="3733800" y="3886200"/>
            <a:ext cx="3886200" cy="1066800"/>
            <a:chOff x="2352" y="2448"/>
            <a:chExt cx="2448" cy="672"/>
          </a:xfrm>
        </p:grpSpPr>
        <p:sp>
          <p:nvSpPr>
            <p:cNvPr id="553993" name="Line 9"/>
            <p:cNvSpPr>
              <a:spLocks noChangeShapeType="1"/>
            </p:cNvSpPr>
            <p:nvPr/>
          </p:nvSpPr>
          <p:spPr bwMode="auto">
            <a:xfrm flipV="1">
              <a:off x="2352" y="2448"/>
              <a:ext cx="2448" cy="672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53992" name="Oval 8"/>
            <p:cNvSpPr>
              <a:spLocks noChangeArrowheads="1"/>
            </p:cNvSpPr>
            <p:nvPr/>
          </p:nvSpPr>
          <p:spPr bwMode="auto">
            <a:xfrm>
              <a:off x="2688" y="2967"/>
              <a:ext cx="96" cy="96"/>
            </a:xfrm>
            <a:prstGeom prst="ellipse">
              <a:avLst/>
            </a:prstGeom>
            <a:solidFill>
              <a:srgbClr val="A4BFF4"/>
            </a:solidFill>
            <a:ln w="9525">
              <a:solidFill>
                <a:srgbClr val="66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45065" name="Rectangle 11"/>
          <p:cNvSpPr>
            <a:spLocks noChangeArrowheads="1"/>
          </p:cNvSpPr>
          <p:nvPr/>
        </p:nvSpPr>
        <p:spPr bwMode="auto">
          <a:xfrm>
            <a:off x="4343400" y="49530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 b="1">
                <a:effectLst/>
                <a:latin typeface="Times New Roman" pitchFamily="18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Line 2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5011" name="Line 3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5012" name="Line 4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5013" name="Text Box 5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5015" name="Text Box 7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y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3733800" y="3248025"/>
            <a:ext cx="3886200" cy="1066800"/>
            <a:chOff x="2352" y="2448"/>
            <a:chExt cx="2448" cy="672"/>
          </a:xfrm>
        </p:grpSpPr>
        <p:sp>
          <p:nvSpPr>
            <p:cNvPr id="555017" name="Line 9"/>
            <p:cNvSpPr>
              <a:spLocks noChangeShapeType="1"/>
            </p:cNvSpPr>
            <p:nvPr/>
          </p:nvSpPr>
          <p:spPr bwMode="auto">
            <a:xfrm flipV="1">
              <a:off x="2352" y="2448"/>
              <a:ext cx="2448" cy="672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55018" name="Oval 10"/>
            <p:cNvSpPr>
              <a:spLocks noChangeArrowheads="1"/>
            </p:cNvSpPr>
            <p:nvPr/>
          </p:nvSpPr>
          <p:spPr bwMode="auto">
            <a:xfrm>
              <a:off x="2688" y="2967"/>
              <a:ext cx="96" cy="96"/>
            </a:xfrm>
            <a:prstGeom prst="ellipse">
              <a:avLst/>
            </a:prstGeom>
            <a:solidFill>
              <a:srgbClr val="A4BFF4"/>
            </a:solidFill>
            <a:ln w="9525">
              <a:solidFill>
                <a:srgbClr val="66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152400" y="990600"/>
            <a:ext cx="26828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>
                <a:solidFill>
                  <a:schemeClr val="tx1"/>
                </a:solidFill>
                <a:effectLst/>
              </a:rPr>
              <a:t>1. Translação </a:t>
            </a:r>
            <a:r>
              <a:rPr lang="pt-BR" altLang="pt-BR" sz="2400" b="1">
                <a:effectLst/>
              </a:rPr>
              <a:t>T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do sistema objeto/eixo de uma distância vetorial  </a:t>
            </a:r>
            <a:r>
              <a:rPr lang="pt-BR" altLang="pt-BR" sz="2400" b="1">
                <a:effectLst/>
              </a:rPr>
              <a:t>-D</a:t>
            </a:r>
            <a:r>
              <a:rPr lang="pt-BR" altLang="pt-BR" sz="2400">
                <a:effectLst/>
              </a:rPr>
              <a:t> 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de forma que algum ponto </a:t>
            </a:r>
            <a:r>
              <a:rPr lang="pt-BR" altLang="pt-BR" sz="2400" b="1">
                <a:effectLst/>
              </a:rPr>
              <a:t>P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sobre o eixo fique sobre a origem.</a:t>
            </a:r>
          </a:p>
        </p:txBody>
      </p:sp>
      <p:sp>
        <p:nvSpPr>
          <p:cNvPr id="555020" name="Line 12"/>
          <p:cNvSpPr>
            <a:spLocks noChangeShapeType="1"/>
          </p:cNvSpPr>
          <p:nvPr/>
        </p:nvSpPr>
        <p:spPr bwMode="auto">
          <a:xfrm flipH="1" flipV="1">
            <a:off x="4343400" y="4343400"/>
            <a:ext cx="228600" cy="533400"/>
          </a:xfrm>
          <a:prstGeom prst="line">
            <a:avLst/>
          </a:prstGeom>
          <a:noFill/>
          <a:ln w="9525">
            <a:solidFill>
              <a:srgbClr val="A4BFF4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6091" name="Rectangle 13"/>
          <p:cNvSpPr>
            <a:spLocks noChangeArrowheads="1"/>
          </p:cNvSpPr>
          <p:nvPr/>
        </p:nvSpPr>
        <p:spPr bwMode="auto">
          <a:xfrm>
            <a:off x="4419600" y="4953000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 b="1">
                <a:effectLst/>
              </a:rPr>
              <a:t>-D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387424"/>
            <a:ext cx="9605898" cy="73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4445000" y="3305609"/>
            <a:ext cx="3117006" cy="466291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4451350" y="2708920"/>
            <a:ext cx="768722" cy="106298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3022600" y="3789040"/>
            <a:ext cx="1405384" cy="174816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7325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Line 2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6035" name="Line 3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6036" name="Line 4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y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6041" name="Line 9"/>
          <p:cNvSpPr>
            <a:spLocks noChangeShapeType="1"/>
          </p:cNvSpPr>
          <p:nvPr/>
        </p:nvSpPr>
        <p:spPr bwMode="auto">
          <a:xfrm>
            <a:off x="3962400" y="4114800"/>
            <a:ext cx="2895600" cy="38100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6042" name="Oval 10"/>
          <p:cNvSpPr>
            <a:spLocks noChangeArrowheads="1"/>
          </p:cNvSpPr>
          <p:nvPr/>
        </p:nvSpPr>
        <p:spPr bwMode="auto">
          <a:xfrm>
            <a:off x="4256088" y="4071938"/>
            <a:ext cx="150812" cy="152400"/>
          </a:xfrm>
          <a:prstGeom prst="ellipse">
            <a:avLst/>
          </a:prstGeom>
          <a:solidFill>
            <a:srgbClr val="A4BFF4"/>
          </a:solidFill>
          <a:ln w="9525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152400" y="1143000"/>
            <a:ext cx="2682875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>
                <a:solidFill>
                  <a:schemeClr val="tx1"/>
                </a:solidFill>
                <a:effectLst/>
              </a:rPr>
              <a:t>2. Rotação </a:t>
            </a:r>
            <a:r>
              <a:rPr lang="pt-BR" altLang="pt-BR" sz="2400" b="1">
                <a:effectLst/>
              </a:rPr>
              <a:t>R</a:t>
            </a:r>
            <a:r>
              <a:rPr lang="pt-BR" altLang="pt-BR" sz="2400" b="1" baseline="-25000">
                <a:effectLst/>
              </a:rPr>
              <a:t>x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em torno do eixo </a:t>
            </a:r>
            <a:r>
              <a:rPr lang="pt-BR" altLang="pt-BR" sz="2400" b="1">
                <a:effectLst/>
              </a:rPr>
              <a:t>x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por </a:t>
            </a:r>
            <a:r>
              <a:rPr lang="pt-BR" altLang="pt-BR" sz="28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</a:rPr>
              <a:t>x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de forma a trazer o eixo </a:t>
            </a:r>
            <a:r>
              <a:rPr lang="pt-BR" altLang="pt-BR" sz="2400" b="1">
                <a:effectLst/>
              </a:rPr>
              <a:t>A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sobre o plano </a:t>
            </a:r>
            <a:r>
              <a:rPr lang="pt-BR" altLang="pt-BR" sz="2400" b="1">
                <a:effectLst/>
              </a:rPr>
              <a:t>xy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556044" name="Freeform 12"/>
          <p:cNvSpPr>
            <a:spLocks/>
          </p:cNvSpPr>
          <p:nvPr/>
        </p:nvSpPr>
        <p:spPr bwMode="auto">
          <a:xfrm>
            <a:off x="5867400" y="4876800"/>
            <a:ext cx="1219200" cy="9398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44" y="528"/>
              </a:cxn>
              <a:cxn ang="0">
                <a:pos x="384" y="576"/>
              </a:cxn>
              <a:cxn ang="0">
                <a:pos x="672" y="432"/>
              </a:cxn>
              <a:cxn ang="0">
                <a:pos x="768" y="192"/>
              </a:cxn>
              <a:cxn ang="0">
                <a:pos x="672" y="0"/>
              </a:cxn>
            </a:cxnLst>
            <a:rect l="0" t="0" r="r" b="b"/>
            <a:pathLst>
              <a:path w="768" h="592">
                <a:moveTo>
                  <a:pt x="0" y="384"/>
                </a:moveTo>
                <a:cubicBezTo>
                  <a:pt x="40" y="440"/>
                  <a:pt x="80" y="496"/>
                  <a:pt x="144" y="528"/>
                </a:cubicBezTo>
                <a:cubicBezTo>
                  <a:pt x="208" y="560"/>
                  <a:pt x="296" y="592"/>
                  <a:pt x="384" y="576"/>
                </a:cubicBezTo>
                <a:cubicBezTo>
                  <a:pt x="472" y="560"/>
                  <a:pt x="608" y="496"/>
                  <a:pt x="672" y="432"/>
                </a:cubicBezTo>
                <a:cubicBezTo>
                  <a:pt x="736" y="368"/>
                  <a:pt x="768" y="264"/>
                  <a:pt x="768" y="192"/>
                </a:cubicBezTo>
                <a:cubicBezTo>
                  <a:pt x="768" y="120"/>
                  <a:pt x="720" y="60"/>
                  <a:pt x="672" y="0"/>
                </a:cubicBezTo>
              </a:path>
            </a:pathLst>
          </a:custGeom>
          <a:noFill/>
          <a:ln w="19050" cap="flat" cmpd="sng">
            <a:solidFill>
              <a:srgbClr val="A4BFF4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7116" name="Rectangle 14"/>
          <p:cNvSpPr>
            <a:spLocks noChangeArrowheads="1"/>
          </p:cNvSpPr>
          <p:nvPr/>
        </p:nvSpPr>
        <p:spPr bwMode="auto">
          <a:xfrm>
            <a:off x="6248400" y="4876800"/>
            <a:ext cx="51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8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</a:rPr>
              <a:t>x</a:t>
            </a:r>
          </a:p>
        </p:txBody>
      </p:sp>
      <p:grpSp>
        <p:nvGrpSpPr>
          <p:cNvPr id="47117" name="Group 15"/>
          <p:cNvGrpSpPr>
            <a:grpSpLocks/>
          </p:cNvGrpSpPr>
          <p:nvPr/>
        </p:nvGrpSpPr>
        <p:grpSpPr bwMode="auto">
          <a:xfrm>
            <a:off x="3733800" y="3248025"/>
            <a:ext cx="3886200" cy="1066800"/>
            <a:chOff x="2352" y="2448"/>
            <a:chExt cx="2448" cy="672"/>
          </a:xfrm>
        </p:grpSpPr>
        <p:sp>
          <p:nvSpPr>
            <p:cNvPr id="556048" name="Line 16"/>
            <p:cNvSpPr>
              <a:spLocks noChangeShapeType="1"/>
            </p:cNvSpPr>
            <p:nvPr/>
          </p:nvSpPr>
          <p:spPr bwMode="auto">
            <a:xfrm flipV="1">
              <a:off x="2352" y="2448"/>
              <a:ext cx="2448" cy="672"/>
            </a:xfrm>
            <a:prstGeom prst="line">
              <a:avLst/>
            </a:prstGeom>
            <a:noFill/>
            <a:ln w="28575" cap="rnd">
              <a:solidFill>
                <a:srgbClr val="6666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56049" name="Oval 17"/>
            <p:cNvSpPr>
              <a:spLocks noChangeArrowheads="1"/>
            </p:cNvSpPr>
            <p:nvPr/>
          </p:nvSpPr>
          <p:spPr bwMode="auto">
            <a:xfrm>
              <a:off x="2688" y="2967"/>
              <a:ext cx="96" cy="96"/>
            </a:xfrm>
            <a:prstGeom prst="ellipse">
              <a:avLst/>
            </a:prstGeom>
            <a:solidFill>
              <a:srgbClr val="A4BFF4"/>
            </a:solidFill>
            <a:ln w="9525" cap="rnd">
              <a:solidFill>
                <a:srgbClr val="6666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Line 1026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7059" name="Line 1027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7060" name="Line 1028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7061" name="Text Box 1029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7062" name="Text Box 1030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7063" name="Text Box 1031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y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7064" name="Line 1032"/>
          <p:cNvSpPr>
            <a:spLocks noChangeShapeType="1"/>
          </p:cNvSpPr>
          <p:nvPr/>
        </p:nvSpPr>
        <p:spPr bwMode="auto">
          <a:xfrm flipV="1">
            <a:off x="4343400" y="1676400"/>
            <a:ext cx="0" cy="297180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7065" name="Oval 1033"/>
          <p:cNvSpPr>
            <a:spLocks noChangeArrowheads="1"/>
          </p:cNvSpPr>
          <p:nvPr/>
        </p:nvSpPr>
        <p:spPr bwMode="auto">
          <a:xfrm>
            <a:off x="4256088" y="4071938"/>
            <a:ext cx="150812" cy="152400"/>
          </a:xfrm>
          <a:prstGeom prst="ellipse">
            <a:avLst/>
          </a:prstGeom>
          <a:solidFill>
            <a:srgbClr val="A4BFF4"/>
          </a:solidFill>
          <a:ln w="9525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8138" name="Text Box 1034"/>
          <p:cNvSpPr txBox="1">
            <a:spLocks noChangeArrowheads="1"/>
          </p:cNvSpPr>
          <p:nvPr/>
        </p:nvSpPr>
        <p:spPr bwMode="auto">
          <a:xfrm>
            <a:off x="152400" y="1143000"/>
            <a:ext cx="2682875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>
                <a:solidFill>
                  <a:schemeClr val="tx1"/>
                </a:solidFill>
                <a:effectLst/>
              </a:rPr>
              <a:t>3. Rotação </a:t>
            </a:r>
            <a:r>
              <a:rPr lang="pt-BR" altLang="pt-BR" sz="2400" b="1">
                <a:effectLst/>
              </a:rPr>
              <a:t>R</a:t>
            </a:r>
            <a:r>
              <a:rPr lang="pt-BR" altLang="pt-BR" sz="2400" b="1" baseline="-25000">
                <a:effectLst/>
              </a:rPr>
              <a:t>z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em torno do eixo </a:t>
            </a:r>
            <a:r>
              <a:rPr lang="pt-BR" altLang="pt-BR" sz="2400" b="1">
                <a:effectLst/>
              </a:rPr>
              <a:t>z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por </a:t>
            </a:r>
            <a:r>
              <a:rPr lang="pt-BR" altLang="pt-BR" sz="28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  <a:latin typeface="Times New Roman" pitchFamily="18" charset="0"/>
              </a:rPr>
              <a:t>z</a:t>
            </a:r>
            <a:r>
              <a:rPr lang="pt-BR" altLang="pt-BR" sz="240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de forma a alinhar o eixo </a:t>
            </a:r>
            <a:r>
              <a:rPr lang="pt-BR" altLang="pt-BR" sz="2400" b="1">
                <a:effectLst/>
              </a:rPr>
              <a:t>A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com o eixo </a:t>
            </a:r>
            <a:r>
              <a:rPr lang="pt-BR" altLang="pt-BR" sz="2400" b="1">
                <a:effectLst/>
              </a:rPr>
              <a:t>y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.</a:t>
            </a:r>
            <a:endParaRPr lang="pt-BR" altLang="pt-BR" sz="24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7067" name="Freeform 1035"/>
          <p:cNvSpPr>
            <a:spLocks/>
          </p:cNvSpPr>
          <p:nvPr/>
        </p:nvSpPr>
        <p:spPr bwMode="auto">
          <a:xfrm>
            <a:off x="1600200" y="4953000"/>
            <a:ext cx="990600" cy="7620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44" y="528"/>
              </a:cxn>
              <a:cxn ang="0">
                <a:pos x="384" y="576"/>
              </a:cxn>
              <a:cxn ang="0">
                <a:pos x="672" y="432"/>
              </a:cxn>
              <a:cxn ang="0">
                <a:pos x="768" y="192"/>
              </a:cxn>
              <a:cxn ang="0">
                <a:pos x="672" y="0"/>
              </a:cxn>
            </a:cxnLst>
            <a:rect l="0" t="0" r="r" b="b"/>
            <a:pathLst>
              <a:path w="768" h="592">
                <a:moveTo>
                  <a:pt x="0" y="384"/>
                </a:moveTo>
                <a:cubicBezTo>
                  <a:pt x="40" y="440"/>
                  <a:pt x="80" y="496"/>
                  <a:pt x="144" y="528"/>
                </a:cubicBezTo>
                <a:cubicBezTo>
                  <a:pt x="208" y="560"/>
                  <a:pt x="296" y="592"/>
                  <a:pt x="384" y="576"/>
                </a:cubicBezTo>
                <a:cubicBezTo>
                  <a:pt x="472" y="560"/>
                  <a:pt x="608" y="496"/>
                  <a:pt x="672" y="432"/>
                </a:cubicBezTo>
                <a:cubicBezTo>
                  <a:pt x="736" y="368"/>
                  <a:pt x="768" y="264"/>
                  <a:pt x="768" y="192"/>
                </a:cubicBezTo>
                <a:cubicBezTo>
                  <a:pt x="768" y="120"/>
                  <a:pt x="720" y="60"/>
                  <a:pt x="672" y="0"/>
                </a:cubicBezTo>
              </a:path>
            </a:pathLst>
          </a:custGeom>
          <a:noFill/>
          <a:ln w="19050" cap="flat" cmpd="sng">
            <a:solidFill>
              <a:srgbClr val="A4BFF4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8140" name="Rectangle 1036"/>
          <p:cNvSpPr>
            <a:spLocks noChangeArrowheads="1"/>
          </p:cNvSpPr>
          <p:nvPr/>
        </p:nvSpPr>
        <p:spPr bwMode="auto">
          <a:xfrm>
            <a:off x="1676400" y="4648200"/>
            <a:ext cx="476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8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  <a:latin typeface="Times New Roman" pitchFamily="18" charset="0"/>
              </a:rPr>
              <a:t>z</a:t>
            </a:r>
          </a:p>
        </p:txBody>
      </p:sp>
      <p:sp>
        <p:nvSpPr>
          <p:cNvPr id="557069" name="Line 1037"/>
          <p:cNvSpPr>
            <a:spLocks noChangeShapeType="1"/>
          </p:cNvSpPr>
          <p:nvPr/>
        </p:nvSpPr>
        <p:spPr bwMode="auto">
          <a:xfrm>
            <a:off x="3962400" y="4114800"/>
            <a:ext cx="2895600" cy="381000"/>
          </a:xfrm>
          <a:prstGeom prst="line">
            <a:avLst/>
          </a:prstGeom>
          <a:noFill/>
          <a:ln w="28575" cap="rnd">
            <a:solidFill>
              <a:srgbClr val="6666FF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pt-BR" sz="1600" smtClean="0"/>
              <a:t>7.2. Transformações Geométricas em 3D: </a:t>
            </a:r>
            <a:br>
              <a:rPr lang="en-US" altLang="pt-BR" sz="1600" smtClean="0"/>
            </a:br>
            <a:r>
              <a:rPr lang="en-US" altLang="pt-BR" sz="1600" smtClean="0"/>
              <a:t>Rotação em Torno de um Eixo Arbitrário</a:t>
            </a:r>
            <a:endParaRPr lang="pt-BR" altLang="pt-BR" sz="160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4.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y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y</a:t>
            </a:r>
            <a:r>
              <a:rPr lang="pt-BR" sz="2800" dirty="0" smtClean="0"/>
              <a:t> pelo ângulo desejado </a:t>
            </a:r>
            <a:r>
              <a:rPr lang="pt-BR" sz="3600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original</a:t>
            </a:r>
            <a:r>
              <a:rPr lang="pt-BR" sz="2800" dirty="0" smtClean="0"/>
              <a:t>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5.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b="1" baseline="30000" dirty="0" smtClean="0">
                <a:solidFill>
                  <a:srgbClr val="FFFF99"/>
                </a:solidFill>
                <a:effectLst/>
              </a:rPr>
              <a:t>-1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por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-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de forma a desfazer (3).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6.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b="1" baseline="30000" dirty="0" smtClean="0">
                <a:solidFill>
                  <a:srgbClr val="FFFF99"/>
                </a:solidFill>
                <a:effectLst/>
              </a:rPr>
              <a:t>-1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por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-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de forma a desfazer (2).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7. Translação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T</a:t>
            </a:r>
            <a:r>
              <a:rPr lang="pt-BR" sz="2800" b="1" baseline="30000" dirty="0" smtClean="0">
                <a:solidFill>
                  <a:srgbClr val="FFFF99"/>
                </a:solidFill>
                <a:effectLst/>
              </a:rPr>
              <a:t>-1</a:t>
            </a:r>
            <a:r>
              <a:rPr lang="pt-BR" sz="2800" dirty="0" smtClean="0"/>
              <a:t> de uma distância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D </a:t>
            </a:r>
            <a:r>
              <a:rPr lang="pt-BR" sz="2800" dirty="0" smtClean="0"/>
              <a:t>para desfazer (1).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7504" y="1556792"/>
            <a:ext cx="8928992" cy="1152128"/>
          </a:xfrm>
          <a:prstGeom prst="roundRect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pt-BR" sz="1600" smtClean="0"/>
              <a:t>7.2. Transformações Geométricas em 3D: </a:t>
            </a:r>
            <a:br>
              <a:rPr lang="en-US" altLang="pt-BR" sz="1600" smtClean="0"/>
            </a:br>
            <a:r>
              <a:rPr lang="en-US" altLang="pt-BR" sz="1600" smtClean="0"/>
              <a:t>Rotação em Torno de um Eixo Arbitrário</a:t>
            </a:r>
            <a:endParaRPr lang="pt-BR" altLang="pt-BR" sz="160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4.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y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y</a:t>
            </a:r>
            <a:r>
              <a:rPr lang="pt-BR" sz="2800" dirty="0" smtClean="0"/>
              <a:t> pelo ângulo desejado </a:t>
            </a:r>
            <a:r>
              <a:rPr lang="pt-BR" sz="3600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original</a:t>
            </a:r>
            <a:r>
              <a:rPr lang="pt-BR" sz="2800" dirty="0" smtClean="0"/>
              <a:t>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5.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b="1" baseline="30000" dirty="0" smtClean="0">
                <a:solidFill>
                  <a:srgbClr val="FFFF99"/>
                </a:solidFill>
                <a:effectLst/>
              </a:rPr>
              <a:t>-1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por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-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de forma a desfazer (3).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6.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b="1" baseline="30000" dirty="0" smtClean="0">
                <a:solidFill>
                  <a:srgbClr val="FFFF99"/>
                </a:solidFill>
                <a:effectLst/>
              </a:rPr>
              <a:t>-1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por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-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de forma a desfazer (2).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7. Translação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T</a:t>
            </a:r>
            <a:r>
              <a:rPr lang="pt-BR" sz="2800" b="1" baseline="30000" dirty="0" smtClean="0">
                <a:solidFill>
                  <a:srgbClr val="FFFF99"/>
                </a:solidFill>
                <a:effectLst/>
              </a:rPr>
              <a:t>-1</a:t>
            </a:r>
            <a:r>
              <a:rPr lang="pt-BR" sz="2800" dirty="0" smtClean="0"/>
              <a:t> de uma distância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D </a:t>
            </a:r>
            <a:r>
              <a:rPr lang="pt-BR" sz="2800" dirty="0" smtClean="0"/>
              <a:t>para desfazer (1).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7504" y="2708920"/>
            <a:ext cx="8928992" cy="1152128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9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pt-BR" sz="1600" smtClean="0"/>
              <a:t>7.2. Transformações Geométricas em 3D: </a:t>
            </a:r>
            <a:br>
              <a:rPr lang="en-US" altLang="pt-BR" sz="1600" smtClean="0"/>
            </a:br>
            <a:r>
              <a:rPr lang="en-US" altLang="pt-BR" sz="1600" smtClean="0"/>
              <a:t>Rotação em Torno de um Eixo Arbitrário</a:t>
            </a:r>
            <a:endParaRPr lang="pt-BR" altLang="pt-BR" sz="160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4.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y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y</a:t>
            </a:r>
            <a:r>
              <a:rPr lang="pt-BR" sz="2800" dirty="0" smtClean="0"/>
              <a:t> pelo ângulo desejado </a:t>
            </a:r>
            <a:r>
              <a:rPr lang="pt-BR" sz="3600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original</a:t>
            </a:r>
            <a:r>
              <a:rPr lang="pt-BR" sz="2800" dirty="0" smtClean="0"/>
              <a:t>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5.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b="1" baseline="30000" dirty="0" smtClean="0">
                <a:solidFill>
                  <a:srgbClr val="FFFF99"/>
                </a:solidFill>
                <a:effectLst/>
              </a:rPr>
              <a:t>-1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por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-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de forma a desfazer (3).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6.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b="1" baseline="30000" dirty="0" smtClean="0">
                <a:solidFill>
                  <a:srgbClr val="FFFF99"/>
                </a:solidFill>
                <a:effectLst/>
              </a:rPr>
              <a:t>-1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por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-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de forma a desfazer (2).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7. Translação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T</a:t>
            </a:r>
            <a:r>
              <a:rPr lang="pt-BR" sz="2800" b="1" baseline="30000" dirty="0" smtClean="0">
                <a:solidFill>
                  <a:srgbClr val="FFFF99"/>
                </a:solidFill>
                <a:effectLst/>
              </a:rPr>
              <a:t>-1</a:t>
            </a:r>
            <a:r>
              <a:rPr lang="pt-BR" sz="2800" dirty="0" smtClean="0"/>
              <a:t> de uma distância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D </a:t>
            </a:r>
            <a:r>
              <a:rPr lang="pt-BR" sz="2800" dirty="0" smtClean="0"/>
              <a:t>para desfazer (1).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7504" y="3861048"/>
            <a:ext cx="8928992" cy="1152128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9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pt-BR" sz="1600" smtClean="0"/>
              <a:t>7.2. Transformações Geométricas em 3D: </a:t>
            </a:r>
            <a:br>
              <a:rPr lang="en-US" altLang="pt-BR" sz="1600" smtClean="0"/>
            </a:br>
            <a:r>
              <a:rPr lang="en-US" altLang="pt-BR" sz="1600" smtClean="0"/>
              <a:t>Rotação em Torno de um Eixo Arbitrário</a:t>
            </a:r>
            <a:endParaRPr lang="pt-BR" altLang="pt-BR" sz="160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4.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y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y</a:t>
            </a:r>
            <a:r>
              <a:rPr lang="pt-BR" sz="2800" dirty="0" smtClean="0"/>
              <a:t> pelo ângulo desejado </a:t>
            </a:r>
            <a:r>
              <a:rPr lang="pt-BR" sz="3600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original</a:t>
            </a:r>
            <a:r>
              <a:rPr lang="pt-BR" sz="2800" dirty="0" smtClean="0"/>
              <a:t>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5.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b="1" baseline="30000" dirty="0" smtClean="0">
                <a:solidFill>
                  <a:srgbClr val="FFFF99"/>
                </a:solidFill>
                <a:effectLst/>
              </a:rPr>
              <a:t>-1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por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-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z</a:t>
            </a:r>
            <a:r>
              <a:rPr lang="pt-BR" sz="2800" dirty="0" smtClean="0"/>
              <a:t> de forma a desfazer (3).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6. Rotação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R</a:t>
            </a:r>
            <a:r>
              <a:rPr lang="pt-BR" sz="2800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b="1" baseline="30000" dirty="0" smtClean="0">
                <a:solidFill>
                  <a:srgbClr val="FFFF99"/>
                </a:solidFill>
                <a:effectLst/>
              </a:rPr>
              <a:t>-1</a:t>
            </a:r>
            <a:r>
              <a:rPr lang="pt-BR" sz="2800" dirty="0" smtClean="0"/>
              <a:t> em torno do eixo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por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-</a:t>
            </a:r>
            <a:r>
              <a:rPr lang="pt-BR" b="1" dirty="0" smtClean="0">
                <a:solidFill>
                  <a:srgbClr val="FFFF99"/>
                </a:solidFill>
                <a:effectLst/>
                <a:latin typeface="Symbol" pitchFamily="18" charset="2"/>
              </a:rPr>
              <a:t>q</a:t>
            </a:r>
            <a:r>
              <a:rPr lang="pt-BR" b="1" baseline="-25000" dirty="0" smtClean="0">
                <a:solidFill>
                  <a:srgbClr val="FFFF99"/>
                </a:solidFill>
                <a:effectLst/>
              </a:rPr>
              <a:t>x</a:t>
            </a:r>
            <a:r>
              <a:rPr lang="pt-BR" sz="2800" dirty="0" smtClean="0"/>
              <a:t> de forma a desfazer (2).</a:t>
            </a:r>
          </a:p>
          <a:p>
            <a:pPr marL="476250" indent="-476250">
              <a:spcBef>
                <a:spcPts val="1800"/>
              </a:spcBef>
              <a:buFontTx/>
              <a:buNone/>
              <a:defRPr/>
            </a:pPr>
            <a:r>
              <a:rPr lang="pt-BR" sz="2800" dirty="0" smtClean="0"/>
              <a:t>7. Translação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T</a:t>
            </a:r>
            <a:r>
              <a:rPr lang="pt-BR" sz="2800" b="1" baseline="30000" dirty="0" smtClean="0">
                <a:solidFill>
                  <a:srgbClr val="FFFF99"/>
                </a:solidFill>
                <a:effectLst/>
              </a:rPr>
              <a:t>-1</a:t>
            </a:r>
            <a:r>
              <a:rPr lang="pt-BR" sz="2800" dirty="0" smtClean="0"/>
              <a:t> de uma distância </a:t>
            </a:r>
            <a:r>
              <a:rPr lang="pt-BR" sz="2800" b="1" dirty="0" smtClean="0">
                <a:solidFill>
                  <a:srgbClr val="FFFF99"/>
                </a:solidFill>
                <a:effectLst/>
              </a:rPr>
              <a:t>D </a:t>
            </a:r>
            <a:r>
              <a:rPr lang="pt-BR" sz="2800" dirty="0" smtClean="0"/>
              <a:t>para desfazer (1).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7504" y="5013176"/>
            <a:ext cx="8928992" cy="1152128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Line 1026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9107" name="Line 1027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9108" name="Line 1028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9109" name="Text Box 1029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9110" name="Text Box 1030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9111" name="Text Box 1031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y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9112" name="Line 1032"/>
          <p:cNvSpPr>
            <a:spLocks noChangeShapeType="1"/>
          </p:cNvSpPr>
          <p:nvPr/>
        </p:nvSpPr>
        <p:spPr bwMode="auto">
          <a:xfrm flipV="1">
            <a:off x="4343400" y="1676400"/>
            <a:ext cx="0" cy="297180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9113" name="Oval 1033"/>
          <p:cNvSpPr>
            <a:spLocks noChangeArrowheads="1"/>
          </p:cNvSpPr>
          <p:nvPr/>
        </p:nvSpPr>
        <p:spPr bwMode="auto">
          <a:xfrm>
            <a:off x="4256088" y="4071938"/>
            <a:ext cx="150812" cy="152400"/>
          </a:xfrm>
          <a:prstGeom prst="ellipse">
            <a:avLst/>
          </a:prstGeom>
          <a:solidFill>
            <a:srgbClr val="A4BFF4"/>
          </a:solidFill>
          <a:ln w="9525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0186" name="Text Box 1034"/>
          <p:cNvSpPr txBox="1">
            <a:spLocks noChangeArrowheads="1"/>
          </p:cNvSpPr>
          <p:nvPr/>
        </p:nvSpPr>
        <p:spPr bwMode="auto">
          <a:xfrm>
            <a:off x="152400" y="1143000"/>
            <a:ext cx="2682875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>
                <a:solidFill>
                  <a:schemeClr val="tx1"/>
                </a:solidFill>
                <a:effectLst/>
              </a:rPr>
              <a:t>4. Rotação </a:t>
            </a:r>
            <a:r>
              <a:rPr lang="pt-BR" altLang="pt-BR" sz="2400" b="1">
                <a:effectLst/>
              </a:rPr>
              <a:t>R</a:t>
            </a:r>
            <a:r>
              <a:rPr lang="pt-BR" altLang="pt-BR" sz="2400" b="1" baseline="-25000">
                <a:effectLst/>
              </a:rPr>
              <a:t>y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em torno do eixo </a:t>
            </a:r>
            <a:r>
              <a:rPr lang="pt-BR" altLang="pt-BR" sz="2400" b="1">
                <a:effectLst/>
              </a:rPr>
              <a:t>y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pelo ângulo desejado </a:t>
            </a:r>
            <a:r>
              <a:rPr lang="pt-BR" altLang="pt-BR" sz="32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  <a:latin typeface="Times New Roman" pitchFamily="18" charset="0"/>
              </a:rPr>
              <a:t>original</a:t>
            </a:r>
            <a:r>
              <a:rPr lang="pt-BR" altLang="pt-BR" sz="2400">
                <a:solidFill>
                  <a:schemeClr val="tx1"/>
                </a:solidFill>
                <a:effectLst/>
                <a:latin typeface="Times New Roman" pitchFamily="18" charset="0"/>
              </a:rPr>
              <a:t>.</a:t>
            </a:r>
          </a:p>
        </p:txBody>
      </p:sp>
      <p:sp>
        <p:nvSpPr>
          <p:cNvPr id="559115" name="Freeform 1035"/>
          <p:cNvSpPr>
            <a:spLocks/>
          </p:cNvSpPr>
          <p:nvPr/>
        </p:nvSpPr>
        <p:spPr bwMode="auto">
          <a:xfrm>
            <a:off x="3810000" y="2667000"/>
            <a:ext cx="990600" cy="7620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44" y="528"/>
              </a:cxn>
              <a:cxn ang="0">
                <a:pos x="384" y="576"/>
              </a:cxn>
              <a:cxn ang="0">
                <a:pos x="672" y="432"/>
              </a:cxn>
              <a:cxn ang="0">
                <a:pos x="768" y="192"/>
              </a:cxn>
              <a:cxn ang="0">
                <a:pos x="672" y="0"/>
              </a:cxn>
            </a:cxnLst>
            <a:rect l="0" t="0" r="r" b="b"/>
            <a:pathLst>
              <a:path w="768" h="592">
                <a:moveTo>
                  <a:pt x="0" y="384"/>
                </a:moveTo>
                <a:cubicBezTo>
                  <a:pt x="40" y="440"/>
                  <a:pt x="80" y="496"/>
                  <a:pt x="144" y="528"/>
                </a:cubicBezTo>
                <a:cubicBezTo>
                  <a:pt x="208" y="560"/>
                  <a:pt x="296" y="592"/>
                  <a:pt x="384" y="576"/>
                </a:cubicBezTo>
                <a:cubicBezTo>
                  <a:pt x="472" y="560"/>
                  <a:pt x="608" y="496"/>
                  <a:pt x="672" y="432"/>
                </a:cubicBezTo>
                <a:cubicBezTo>
                  <a:pt x="736" y="368"/>
                  <a:pt x="768" y="264"/>
                  <a:pt x="768" y="192"/>
                </a:cubicBezTo>
                <a:cubicBezTo>
                  <a:pt x="768" y="120"/>
                  <a:pt x="720" y="60"/>
                  <a:pt x="672" y="0"/>
                </a:cubicBezTo>
              </a:path>
            </a:pathLst>
          </a:custGeom>
          <a:noFill/>
          <a:ln w="28575" cap="flat" cmpd="sng">
            <a:solidFill>
              <a:srgbClr val="FFFF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0188" name="Rectangle 1036"/>
          <p:cNvSpPr>
            <a:spLocks noChangeArrowheads="1"/>
          </p:cNvSpPr>
          <p:nvPr/>
        </p:nvSpPr>
        <p:spPr bwMode="auto">
          <a:xfrm>
            <a:off x="4876800" y="29718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32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  <a:latin typeface="Times New Roman" pitchFamily="18" charset="0"/>
              </a:rPr>
              <a:t>original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Line 2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0131" name="Line 3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0134" name="Text Box 6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0135" name="Text Box 7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y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0136" name="Line 8"/>
          <p:cNvSpPr>
            <a:spLocks noChangeShapeType="1"/>
          </p:cNvSpPr>
          <p:nvPr/>
        </p:nvSpPr>
        <p:spPr bwMode="auto">
          <a:xfrm>
            <a:off x="3962400" y="4114800"/>
            <a:ext cx="2895600" cy="38100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0137" name="Oval 9"/>
          <p:cNvSpPr>
            <a:spLocks noChangeArrowheads="1"/>
          </p:cNvSpPr>
          <p:nvPr/>
        </p:nvSpPr>
        <p:spPr bwMode="auto">
          <a:xfrm>
            <a:off x="4256088" y="4071938"/>
            <a:ext cx="150812" cy="152400"/>
          </a:xfrm>
          <a:prstGeom prst="ellipse">
            <a:avLst/>
          </a:prstGeom>
          <a:solidFill>
            <a:srgbClr val="A4BFF4"/>
          </a:solidFill>
          <a:ln w="9525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52400" y="1143000"/>
            <a:ext cx="26828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>
                <a:solidFill>
                  <a:schemeClr val="tx1"/>
                </a:solidFill>
                <a:effectLst/>
              </a:rPr>
              <a:t>5. Rotação </a:t>
            </a:r>
            <a:r>
              <a:rPr lang="pt-BR" altLang="pt-BR" sz="2400" b="1">
                <a:effectLst/>
              </a:rPr>
              <a:t>R</a:t>
            </a:r>
            <a:r>
              <a:rPr lang="pt-BR" altLang="pt-BR" sz="2400" b="1" baseline="-25000">
                <a:effectLst/>
              </a:rPr>
              <a:t>z</a:t>
            </a:r>
            <a:r>
              <a:rPr lang="pt-BR" altLang="pt-BR" sz="2400" b="1" baseline="30000">
                <a:effectLst/>
              </a:rPr>
              <a:t>-1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em torno do eixo </a:t>
            </a:r>
            <a:r>
              <a:rPr lang="pt-BR" altLang="pt-BR" sz="2400" b="1">
                <a:effectLst/>
              </a:rPr>
              <a:t>z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por </a:t>
            </a:r>
            <a:r>
              <a:rPr lang="pt-BR" altLang="pt-BR" sz="2400" b="1">
                <a:effectLst/>
                <a:latin typeface="Times New Roman" pitchFamily="18" charset="0"/>
              </a:rPr>
              <a:t>-</a:t>
            </a:r>
            <a:r>
              <a:rPr lang="pt-BR" altLang="pt-BR" sz="28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  <a:latin typeface="Times New Roman" pitchFamily="18" charset="0"/>
              </a:rPr>
              <a:t>z</a:t>
            </a:r>
            <a:r>
              <a:rPr lang="pt-BR" altLang="pt-BR" sz="240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de forma a desfazer (3).</a:t>
            </a:r>
            <a:endParaRPr lang="pt-BR" altLang="pt-BR" sz="24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0140" name="Freeform 12"/>
          <p:cNvSpPr>
            <a:spLocks/>
          </p:cNvSpPr>
          <p:nvPr/>
        </p:nvSpPr>
        <p:spPr bwMode="auto">
          <a:xfrm>
            <a:off x="1600200" y="4953000"/>
            <a:ext cx="990600" cy="7620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44" y="528"/>
              </a:cxn>
              <a:cxn ang="0">
                <a:pos x="384" y="576"/>
              </a:cxn>
              <a:cxn ang="0">
                <a:pos x="672" y="432"/>
              </a:cxn>
              <a:cxn ang="0">
                <a:pos x="768" y="192"/>
              </a:cxn>
              <a:cxn ang="0">
                <a:pos x="672" y="0"/>
              </a:cxn>
            </a:cxnLst>
            <a:rect l="0" t="0" r="r" b="b"/>
            <a:pathLst>
              <a:path w="768" h="592">
                <a:moveTo>
                  <a:pt x="0" y="384"/>
                </a:moveTo>
                <a:cubicBezTo>
                  <a:pt x="40" y="440"/>
                  <a:pt x="80" y="496"/>
                  <a:pt x="144" y="528"/>
                </a:cubicBezTo>
                <a:cubicBezTo>
                  <a:pt x="208" y="560"/>
                  <a:pt x="296" y="592"/>
                  <a:pt x="384" y="576"/>
                </a:cubicBezTo>
                <a:cubicBezTo>
                  <a:pt x="472" y="560"/>
                  <a:pt x="608" y="496"/>
                  <a:pt x="672" y="432"/>
                </a:cubicBezTo>
                <a:cubicBezTo>
                  <a:pt x="736" y="368"/>
                  <a:pt x="768" y="264"/>
                  <a:pt x="768" y="192"/>
                </a:cubicBezTo>
                <a:cubicBezTo>
                  <a:pt x="768" y="120"/>
                  <a:pt x="720" y="60"/>
                  <a:pt x="672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1212" name="Rectangle 13"/>
          <p:cNvSpPr>
            <a:spLocks noChangeArrowheads="1"/>
          </p:cNvSpPr>
          <p:nvPr/>
        </p:nvSpPr>
        <p:spPr bwMode="auto">
          <a:xfrm>
            <a:off x="1676400" y="4724400"/>
            <a:ext cx="57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 b="1">
                <a:effectLst/>
                <a:latin typeface="Times New Roman" pitchFamily="18" charset="0"/>
              </a:rPr>
              <a:t>-</a:t>
            </a:r>
            <a:r>
              <a:rPr lang="pt-BR" altLang="pt-BR" sz="28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  <a:latin typeface="Times New Roman" pitchFamily="18" charset="0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Line 2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1155" name="Line 3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1156" name="Line 4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1158" name="Text Box 6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1159" name="Text Box 7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y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3733800" y="3248025"/>
            <a:ext cx="3886200" cy="1066800"/>
            <a:chOff x="2352" y="2448"/>
            <a:chExt cx="2448" cy="672"/>
          </a:xfrm>
        </p:grpSpPr>
        <p:sp>
          <p:nvSpPr>
            <p:cNvPr id="561161" name="Line 9"/>
            <p:cNvSpPr>
              <a:spLocks noChangeShapeType="1"/>
            </p:cNvSpPr>
            <p:nvPr/>
          </p:nvSpPr>
          <p:spPr bwMode="auto">
            <a:xfrm flipV="1">
              <a:off x="2352" y="2448"/>
              <a:ext cx="2448" cy="672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2688" y="2967"/>
              <a:ext cx="96" cy="96"/>
            </a:xfrm>
            <a:prstGeom prst="ellipse">
              <a:avLst/>
            </a:prstGeom>
            <a:solidFill>
              <a:srgbClr val="A4BFF4"/>
            </a:solidFill>
            <a:ln w="9525">
              <a:solidFill>
                <a:srgbClr val="66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52233" name="Text Box 11"/>
          <p:cNvSpPr txBox="1">
            <a:spLocks noChangeArrowheads="1"/>
          </p:cNvSpPr>
          <p:nvPr/>
        </p:nvSpPr>
        <p:spPr bwMode="auto">
          <a:xfrm>
            <a:off x="152400" y="990600"/>
            <a:ext cx="26828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>
                <a:solidFill>
                  <a:schemeClr val="tx1"/>
                </a:solidFill>
                <a:effectLst/>
              </a:rPr>
              <a:t>6. Rotação </a:t>
            </a:r>
            <a:r>
              <a:rPr lang="pt-BR" altLang="pt-BR" sz="2400" b="1">
                <a:effectLst/>
              </a:rPr>
              <a:t>R</a:t>
            </a:r>
            <a:r>
              <a:rPr lang="pt-BR" altLang="pt-BR" sz="2400" b="1" baseline="-25000">
                <a:effectLst/>
              </a:rPr>
              <a:t>x</a:t>
            </a:r>
            <a:r>
              <a:rPr lang="pt-BR" altLang="pt-BR" sz="2400" b="1" baseline="30000">
                <a:effectLst/>
              </a:rPr>
              <a:t>-1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em torno do eixo </a:t>
            </a:r>
            <a:r>
              <a:rPr lang="pt-BR" altLang="pt-BR" sz="2400" b="1">
                <a:effectLst/>
              </a:rPr>
              <a:t>x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por </a:t>
            </a:r>
            <a:r>
              <a:rPr lang="pt-BR" altLang="pt-BR" sz="2400" b="1">
                <a:effectLst/>
              </a:rPr>
              <a:t>-</a:t>
            </a:r>
            <a:r>
              <a:rPr lang="pt-BR" altLang="pt-BR" sz="28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</a:rPr>
              <a:t>x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de forma a desfazer (2).</a:t>
            </a:r>
          </a:p>
        </p:txBody>
      </p:sp>
      <p:sp>
        <p:nvSpPr>
          <p:cNvPr id="561164" name="Freeform 12"/>
          <p:cNvSpPr>
            <a:spLocks/>
          </p:cNvSpPr>
          <p:nvPr/>
        </p:nvSpPr>
        <p:spPr bwMode="auto">
          <a:xfrm>
            <a:off x="5867400" y="4876800"/>
            <a:ext cx="1219200" cy="9398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44" y="528"/>
              </a:cxn>
              <a:cxn ang="0">
                <a:pos x="384" y="576"/>
              </a:cxn>
              <a:cxn ang="0">
                <a:pos x="672" y="432"/>
              </a:cxn>
              <a:cxn ang="0">
                <a:pos x="768" y="192"/>
              </a:cxn>
              <a:cxn ang="0">
                <a:pos x="672" y="0"/>
              </a:cxn>
            </a:cxnLst>
            <a:rect l="0" t="0" r="r" b="b"/>
            <a:pathLst>
              <a:path w="768" h="592">
                <a:moveTo>
                  <a:pt x="0" y="384"/>
                </a:moveTo>
                <a:cubicBezTo>
                  <a:pt x="40" y="440"/>
                  <a:pt x="80" y="496"/>
                  <a:pt x="144" y="528"/>
                </a:cubicBezTo>
                <a:cubicBezTo>
                  <a:pt x="208" y="560"/>
                  <a:pt x="296" y="592"/>
                  <a:pt x="384" y="576"/>
                </a:cubicBezTo>
                <a:cubicBezTo>
                  <a:pt x="472" y="560"/>
                  <a:pt x="608" y="496"/>
                  <a:pt x="672" y="432"/>
                </a:cubicBezTo>
                <a:cubicBezTo>
                  <a:pt x="736" y="368"/>
                  <a:pt x="768" y="264"/>
                  <a:pt x="768" y="192"/>
                </a:cubicBezTo>
                <a:cubicBezTo>
                  <a:pt x="768" y="120"/>
                  <a:pt x="720" y="60"/>
                  <a:pt x="672" y="0"/>
                </a:cubicBezTo>
              </a:path>
            </a:pathLst>
          </a:custGeom>
          <a:noFill/>
          <a:ln w="19050" cap="flat" cmpd="sng">
            <a:solidFill>
              <a:srgbClr val="A4BFF4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2235" name="Rectangle 13"/>
          <p:cNvSpPr>
            <a:spLocks noChangeArrowheads="1"/>
          </p:cNvSpPr>
          <p:nvPr/>
        </p:nvSpPr>
        <p:spPr bwMode="auto">
          <a:xfrm>
            <a:off x="6172200" y="4572000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 b="1">
                <a:effectLst/>
              </a:rPr>
              <a:t>-</a:t>
            </a:r>
            <a:r>
              <a:rPr lang="pt-BR" altLang="pt-BR" sz="28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Line 2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2179" name="Line 3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2180" name="Line 4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2182" name="Text Box 6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y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3733800" y="3886200"/>
            <a:ext cx="3886200" cy="1066800"/>
            <a:chOff x="2352" y="2448"/>
            <a:chExt cx="2448" cy="672"/>
          </a:xfrm>
        </p:grpSpPr>
        <p:sp>
          <p:nvSpPr>
            <p:cNvPr id="562185" name="Line 9"/>
            <p:cNvSpPr>
              <a:spLocks noChangeShapeType="1"/>
            </p:cNvSpPr>
            <p:nvPr/>
          </p:nvSpPr>
          <p:spPr bwMode="auto">
            <a:xfrm flipV="1">
              <a:off x="2352" y="2448"/>
              <a:ext cx="2448" cy="672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62186" name="Oval 10"/>
            <p:cNvSpPr>
              <a:spLocks noChangeArrowheads="1"/>
            </p:cNvSpPr>
            <p:nvPr/>
          </p:nvSpPr>
          <p:spPr bwMode="auto">
            <a:xfrm>
              <a:off x="2688" y="2967"/>
              <a:ext cx="96" cy="96"/>
            </a:xfrm>
            <a:prstGeom prst="ellipse">
              <a:avLst/>
            </a:prstGeom>
            <a:solidFill>
              <a:srgbClr val="A4BFF4"/>
            </a:solidFill>
            <a:ln w="9525">
              <a:solidFill>
                <a:srgbClr val="66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53257" name="Text Box 11"/>
          <p:cNvSpPr txBox="1">
            <a:spLocks noChangeArrowheads="1"/>
          </p:cNvSpPr>
          <p:nvPr/>
        </p:nvSpPr>
        <p:spPr bwMode="auto">
          <a:xfrm>
            <a:off x="152400" y="990600"/>
            <a:ext cx="26828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>
                <a:solidFill>
                  <a:schemeClr val="tx1"/>
                </a:solidFill>
                <a:effectLst/>
              </a:rPr>
              <a:t>7. Translação </a:t>
            </a:r>
            <a:r>
              <a:rPr lang="pt-BR" altLang="pt-BR" sz="2400" b="1">
                <a:effectLst/>
              </a:rPr>
              <a:t>T</a:t>
            </a:r>
            <a:r>
              <a:rPr lang="pt-BR" altLang="pt-BR" sz="2400" b="1" baseline="30000">
                <a:effectLst/>
              </a:rPr>
              <a:t>-1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de uma distância </a:t>
            </a:r>
            <a:r>
              <a:rPr lang="pt-BR" altLang="pt-BR" sz="2400" b="1">
                <a:effectLst/>
              </a:rPr>
              <a:t>D 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para desfazer (1).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315416"/>
            <a:ext cx="9543416" cy="734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692696"/>
            <a:ext cx="383096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3200">
                <a:solidFill>
                  <a:srgbClr val="BCBCBC"/>
                </a:solidFill>
                <a:latin typeface="Swis721 Blk BT" pitchFamily="34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800">
                <a:solidFill>
                  <a:srgbClr val="BCBCBC"/>
                </a:solidFill>
                <a:latin typeface="Swis721 Blk BT" pitchFamily="34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2400">
                <a:solidFill>
                  <a:srgbClr val="BCBCBC"/>
                </a:solidFill>
                <a:latin typeface="Swis721 Blk BT" pitchFamily="34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»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pt-BR" dirty="0" smtClean="0">
                <a:solidFill>
                  <a:schemeClr val="accent4">
                    <a:lumMod val="10000"/>
                  </a:schemeClr>
                </a:solidFill>
              </a:rPr>
              <a:t>Translação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4365104"/>
            <a:ext cx="6928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>
                <a:solidFill>
                  <a:schemeClr val="accent6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b="1" i="1" baseline="-25000" dirty="0" smtClean="0">
                <a:solidFill>
                  <a:schemeClr val="accent6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lang="en-US" b="1" i="1" baseline="-25000" dirty="0">
              <a:solidFill>
                <a:schemeClr val="accent6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7803" y="2708920"/>
            <a:ext cx="630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i="1" dirty="0" smtClean="0">
                <a:solidFill>
                  <a:schemeClr val="accent6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4000" b="1" i="1" baseline="-25000" dirty="0">
                <a:solidFill>
                  <a:schemeClr val="accent6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lang="en-US" sz="4000" b="1" i="1" baseline="-25000" dirty="0">
              <a:solidFill>
                <a:schemeClr val="accent6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514" y="2649106"/>
            <a:ext cx="630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i="1" dirty="0" smtClean="0">
                <a:solidFill>
                  <a:schemeClr val="accent6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4000" b="1" i="1" baseline="-25000" dirty="0" smtClean="0">
                <a:solidFill>
                  <a:schemeClr val="accent6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lang="en-US" sz="4000" b="1" i="1" baseline="-25000" dirty="0">
              <a:solidFill>
                <a:schemeClr val="accent6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49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9" y="116632"/>
            <a:ext cx="8637910" cy="793750"/>
          </a:xfrm>
        </p:spPr>
        <p:txBody>
          <a:bodyPr/>
          <a:lstStyle/>
          <a:p>
            <a:r>
              <a:rPr lang="pt-BR" altLang="pt-BR" sz="2800" dirty="0" smtClean="0"/>
              <a:t>Tarefas para Próxima Entrega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637911" cy="4705350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pt-BR" sz="2400" dirty="0" smtClean="0"/>
              <a:t>Implemente uma classe </a:t>
            </a:r>
            <a:r>
              <a:rPr lang="pt-B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Ponto3D</a:t>
            </a:r>
            <a:r>
              <a:rPr lang="pt-BR" sz="2400" dirty="0" smtClean="0"/>
              <a:t> capaz de realizar as 3 transformações básicas.</a:t>
            </a:r>
          </a:p>
          <a:p>
            <a:pPr>
              <a:spcBef>
                <a:spcPts val="1800"/>
              </a:spcBef>
              <a:defRPr/>
            </a:pPr>
            <a:r>
              <a:rPr lang="pt-BR" sz="2400" dirty="0" smtClean="0"/>
              <a:t>Implemente uma Classe </a:t>
            </a:r>
            <a:r>
              <a:rPr lang="pt-B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Objeto3D</a:t>
            </a:r>
            <a:r>
              <a:rPr lang="pt-BR" sz="2400" dirty="0" smtClean="0"/>
              <a:t> para representar um Modelo de Arame com as seguintes características:</a:t>
            </a:r>
          </a:p>
          <a:p>
            <a:pPr lvl="1">
              <a:spcBef>
                <a:spcPts val="1800"/>
              </a:spcBef>
              <a:defRPr/>
            </a:pPr>
            <a:r>
              <a:rPr lang="pt-BR" sz="2000" dirty="0" smtClean="0"/>
              <a:t>Possui uma lista de segmentos de reta constituídos por um par de </a:t>
            </a:r>
            <a:r>
              <a:rPr lang="pt-BR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Pontos3D</a:t>
            </a:r>
            <a:r>
              <a:rPr lang="pt-BR" sz="2000" dirty="0" smtClean="0"/>
              <a:t>.</a:t>
            </a:r>
          </a:p>
          <a:p>
            <a:pPr lvl="1">
              <a:spcBef>
                <a:spcPts val="1800"/>
              </a:spcBef>
              <a:defRPr/>
            </a:pPr>
            <a:r>
              <a:rPr lang="pt-BR" sz="2000" dirty="0" smtClean="0"/>
              <a:t>É capaz de realizar as 3 operações básicas e também: </a:t>
            </a:r>
          </a:p>
          <a:p>
            <a:pPr lvl="2">
              <a:spcBef>
                <a:spcPts val="1800"/>
              </a:spcBef>
              <a:defRPr/>
            </a:pPr>
            <a:r>
              <a:rPr lang="pt-BR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rotação em torno de um eixo arbitrário</a:t>
            </a:r>
          </a:p>
          <a:p>
            <a:pPr lvl="2">
              <a:spcBef>
                <a:spcPts val="1800"/>
              </a:spcBef>
              <a:defRPr/>
            </a:pPr>
            <a:r>
              <a:rPr lang="pt-BR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escalonamento em torno do centro geométrico do objeto</a:t>
            </a:r>
          </a:p>
        </p:txBody>
      </p:sp>
    </p:spTree>
    <p:extLst>
      <p:ext uri="{BB962C8B-B14F-4D97-AF65-F5344CB8AC3E}">
        <p14:creationId xmlns:p14="http://schemas.microsoft.com/office/powerpoint/2010/main" val="21527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755576" y="928688"/>
            <a:ext cx="7499350" cy="50799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60">
            <a:solidFill>
              <a:srgbClr val="161645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algn="ctr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600" dirty="0">
                <a:solidFill>
                  <a:srgbClr val="000000"/>
                </a:solidFill>
                <a:effectLst/>
                <a:latin typeface="Arial" charset="0"/>
              </a:rPr>
              <a:t>Atribuição-Uso Não-Comercial-Compartilhamento pela Licença 2.5 Brasil</a:t>
            </a:r>
          </a:p>
          <a:p>
            <a:pPr marL="192088" indent="-190500" algn="ctr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>
                <a:solidFill>
                  <a:srgbClr val="000000"/>
                </a:solidFill>
                <a:effectLst/>
                <a:latin typeface="Arial" charset="0"/>
              </a:rPr>
              <a:t>Você pode: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 - copiar, distribuir, exibir e executar a obra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 - criar obras derivadas</a:t>
            </a:r>
          </a:p>
          <a:p>
            <a:pPr lvl="1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>
                <a:solidFill>
                  <a:srgbClr val="000000"/>
                </a:solidFill>
                <a:effectLst/>
                <a:latin typeface="Arial" charset="0"/>
              </a:rPr>
              <a:t>Sob as seguintes condições: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Atribuição — Você deve dar crédito ao autor original, da forma especificada pelo autor ou licenciante. 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Uso Não-Comercial — Você não pode utilizar esta obra com finalidades comerciais. 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Compartilhamento pela mesma Licença — Se você alterar, transformar, ou criar outra obra com base nesta, você somente poderá distribuir a obra resultante sob uma licença idêntica a esta.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Para ver uma cópia desta licença, visite http://creativecommons.org/licenses/by-nc-sa/2.5/br/  ou mande uma carta para Creative Commons, 171 Second Street, Suite 300, San Francisco, California, 94105, USA.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8677" name="Picture 5" descr="D:\Aulas\Estruturas\2020.1\cc.logo.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67" y="1052736"/>
            <a:ext cx="2699767" cy="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94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ulas\Estruturas\PPTs 2020\vertical_sigla_PB_fundo_vazado-azul-insatura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4664"/>
            <a:ext cx="4358225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5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466" y="2820640"/>
            <a:ext cx="6597650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457200"/>
          </a:xfrm>
          <a:noFill/>
        </p:spPr>
        <p:txBody>
          <a:bodyPr/>
          <a:lstStyle/>
          <a:p>
            <a:r>
              <a:rPr lang="en-US" altLang="pt-BR" sz="1600" dirty="0" err="1" smtClean="0"/>
              <a:t>Transformações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Geométricas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em</a:t>
            </a:r>
            <a:r>
              <a:rPr lang="en-US" altLang="pt-BR" sz="1600" dirty="0" smtClean="0"/>
              <a:t> 3D</a:t>
            </a:r>
            <a:endParaRPr lang="pt-BR" altLang="pt-BR" sz="1600" dirty="0" smtClean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idx="1"/>
          </p:nvPr>
        </p:nvSpPr>
        <p:spPr>
          <a:xfrm>
            <a:off x="484016" y="1124744"/>
            <a:ext cx="8382000" cy="46482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Translação</a:t>
            </a:r>
          </a:p>
        </p:txBody>
      </p:sp>
      <p:sp>
        <p:nvSpPr>
          <p:cNvPr id="545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/>
          </a:p>
        </p:txBody>
      </p:sp>
      <p:sp>
        <p:nvSpPr>
          <p:cNvPr id="5458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/>
          </a:p>
        </p:txBody>
      </p:sp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endParaRPr lang="pt-BR" altLang="pt-BR" sz="24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580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/>
          </a:p>
        </p:txBody>
      </p:sp>
      <p:sp>
        <p:nvSpPr>
          <p:cNvPr id="39946" name="Rectangle 14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endParaRPr lang="pt-BR" altLang="pt-BR" sz="24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580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/>
          </a:p>
        </p:txBody>
      </p:sp>
      <p:sp>
        <p:nvSpPr>
          <p:cNvPr id="39948" name="Rectangle 17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endParaRPr lang="pt-BR" altLang="pt-BR" sz="24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581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/>
          </a:p>
        </p:txBody>
      </p:sp>
      <p:sp>
        <p:nvSpPr>
          <p:cNvPr id="39950" name="Rectangle 20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endParaRPr lang="pt-BR" altLang="pt-BR" sz="24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5817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/>
          </a:p>
        </p:txBody>
      </p:sp>
      <p:sp>
        <p:nvSpPr>
          <p:cNvPr id="39952" name="Rectangle 26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endParaRPr lang="pt-BR" altLang="pt-BR" sz="24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6084168" y="2348880"/>
            <a:ext cx="280831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defRPr/>
            </a:pPr>
            <a:r>
              <a:rPr lang="pt-BR" sz="4400" i="1" dirty="0" err="1">
                <a:solidFill>
                  <a:schemeClr val="bg1">
                    <a:lumMod val="85000"/>
                  </a:schemeClr>
                </a:solidFill>
                <a:effectLst/>
                <a:latin typeface="Source Serif Pro" pitchFamily="18" charset="0"/>
                <a:ea typeface="Source Serif Pro" pitchFamily="18" charset="0"/>
              </a:rPr>
              <a:t>x´</a:t>
            </a:r>
            <a:r>
              <a:rPr lang="pt-BR" sz="4400" i="1" dirty="0">
                <a:solidFill>
                  <a:schemeClr val="bg1">
                    <a:lumMod val="85000"/>
                  </a:schemeClr>
                </a:solidFill>
                <a:effectLst/>
                <a:latin typeface="Source Serif Pro" pitchFamily="18" charset="0"/>
                <a:ea typeface="Source Serif Pro" pitchFamily="18" charset="0"/>
              </a:rPr>
              <a:t> = x + </a:t>
            </a:r>
            <a:r>
              <a:rPr lang="pt-BR" sz="4400" i="1" dirty="0" err="1">
                <a:solidFill>
                  <a:schemeClr val="bg1">
                    <a:lumMod val="85000"/>
                  </a:schemeClr>
                </a:solidFill>
                <a:effectLst/>
                <a:latin typeface="Source Serif Pro" pitchFamily="18" charset="0"/>
                <a:ea typeface="Source Serif Pro" pitchFamily="18" charset="0"/>
              </a:rPr>
              <a:t>Tx</a:t>
            </a:r>
            <a:endParaRPr lang="pt-BR" sz="4400" i="1" dirty="0">
              <a:solidFill>
                <a:schemeClr val="bg1">
                  <a:lumMod val="85000"/>
                </a:schemeClr>
              </a:solidFill>
              <a:effectLst/>
              <a:latin typeface="Source Serif Pro" pitchFamily="18" charset="0"/>
              <a:ea typeface="Source Serif Pro" pitchFamily="18" charset="0"/>
            </a:endParaRPr>
          </a:p>
          <a:p>
            <a:pPr>
              <a:spcBef>
                <a:spcPct val="0"/>
              </a:spcBef>
              <a:buClrTx/>
              <a:defRPr/>
            </a:pPr>
            <a:endParaRPr lang="pt-BR" sz="4400" i="1" dirty="0">
              <a:solidFill>
                <a:schemeClr val="bg1">
                  <a:lumMod val="85000"/>
                </a:schemeClr>
              </a:solidFill>
              <a:effectLst/>
              <a:latin typeface="Source Serif Pro" pitchFamily="18" charset="0"/>
              <a:ea typeface="Source Serif Pro" pitchFamily="18" charset="0"/>
            </a:endParaRPr>
          </a:p>
          <a:p>
            <a:pPr>
              <a:spcBef>
                <a:spcPct val="0"/>
              </a:spcBef>
              <a:buClrTx/>
              <a:defRPr/>
            </a:pPr>
            <a:r>
              <a:rPr lang="pt-BR" sz="4400" i="1" dirty="0" err="1">
                <a:solidFill>
                  <a:schemeClr val="bg1">
                    <a:lumMod val="85000"/>
                  </a:schemeClr>
                </a:solidFill>
                <a:effectLst/>
                <a:latin typeface="Source Serif Pro" pitchFamily="18" charset="0"/>
                <a:ea typeface="Source Serif Pro" pitchFamily="18" charset="0"/>
              </a:rPr>
              <a:t>y´</a:t>
            </a:r>
            <a:r>
              <a:rPr lang="pt-BR" sz="4400" i="1" dirty="0">
                <a:solidFill>
                  <a:schemeClr val="bg1">
                    <a:lumMod val="85000"/>
                  </a:schemeClr>
                </a:solidFill>
                <a:effectLst/>
                <a:latin typeface="Source Serif Pro" pitchFamily="18" charset="0"/>
                <a:ea typeface="Source Serif Pro" pitchFamily="18" charset="0"/>
              </a:rPr>
              <a:t> = y + </a:t>
            </a:r>
            <a:r>
              <a:rPr lang="pt-BR" sz="4400" i="1" dirty="0" err="1">
                <a:solidFill>
                  <a:schemeClr val="bg1">
                    <a:lumMod val="85000"/>
                  </a:schemeClr>
                </a:solidFill>
                <a:effectLst/>
                <a:latin typeface="Source Serif Pro" pitchFamily="18" charset="0"/>
                <a:ea typeface="Source Serif Pro" pitchFamily="18" charset="0"/>
              </a:rPr>
              <a:t>Ty</a:t>
            </a:r>
            <a:r>
              <a:rPr lang="pt-BR" sz="4400" i="1" dirty="0">
                <a:solidFill>
                  <a:schemeClr val="bg1">
                    <a:lumMod val="85000"/>
                  </a:schemeClr>
                </a:solidFill>
                <a:effectLst/>
                <a:latin typeface="Source Serif Pro" pitchFamily="18" charset="0"/>
                <a:ea typeface="Source Serif Pro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defRPr/>
            </a:pPr>
            <a:endParaRPr lang="pt-BR" sz="4400" i="1" dirty="0">
              <a:solidFill>
                <a:schemeClr val="bg1">
                  <a:lumMod val="85000"/>
                </a:schemeClr>
              </a:solidFill>
              <a:effectLst/>
              <a:latin typeface="Source Serif Pro" pitchFamily="18" charset="0"/>
              <a:ea typeface="Source Serif Pro" pitchFamily="18" charset="0"/>
            </a:endParaRPr>
          </a:p>
          <a:p>
            <a:pPr>
              <a:spcBef>
                <a:spcPct val="0"/>
              </a:spcBef>
              <a:buClrTx/>
              <a:defRPr/>
            </a:pPr>
            <a:r>
              <a:rPr lang="pt-BR" sz="4400" i="1" dirty="0" err="1">
                <a:solidFill>
                  <a:schemeClr val="bg1">
                    <a:lumMod val="85000"/>
                  </a:schemeClr>
                </a:solidFill>
                <a:effectLst/>
                <a:latin typeface="Source Serif Pro" pitchFamily="18" charset="0"/>
                <a:ea typeface="Source Serif Pro" pitchFamily="18" charset="0"/>
              </a:rPr>
              <a:t>z´</a:t>
            </a:r>
            <a:r>
              <a:rPr lang="pt-BR" sz="4400" i="1" dirty="0">
                <a:solidFill>
                  <a:schemeClr val="bg1">
                    <a:lumMod val="85000"/>
                  </a:schemeClr>
                </a:solidFill>
                <a:effectLst/>
                <a:latin typeface="Source Serif Pro" pitchFamily="18" charset="0"/>
                <a:ea typeface="Source Serif Pro" pitchFamily="18" charset="0"/>
              </a:rPr>
              <a:t> = z + </a:t>
            </a:r>
            <a:r>
              <a:rPr lang="pt-BR" sz="4400" i="1" dirty="0" err="1">
                <a:solidFill>
                  <a:schemeClr val="bg1">
                    <a:lumMod val="85000"/>
                  </a:schemeClr>
                </a:solidFill>
                <a:effectLst/>
                <a:latin typeface="Source Serif Pro" pitchFamily="18" charset="0"/>
                <a:ea typeface="Source Serif Pro" pitchFamily="18" charset="0"/>
              </a:rPr>
              <a:t>Tz</a:t>
            </a:r>
            <a:r>
              <a:rPr lang="pt-BR" sz="4400" i="1" dirty="0">
                <a:solidFill>
                  <a:schemeClr val="bg1">
                    <a:lumMod val="85000"/>
                  </a:schemeClr>
                </a:solidFill>
                <a:effectLst/>
                <a:latin typeface="Source Serif Pro" pitchFamily="18" charset="0"/>
                <a:ea typeface="Source Serif Pro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737520"/>
            <a:ext cx="5848980" cy="245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382000" cy="457200"/>
          </a:xfrm>
          <a:noFill/>
        </p:spPr>
        <p:txBody>
          <a:bodyPr/>
          <a:lstStyle/>
          <a:p>
            <a:r>
              <a:rPr lang="en-US" altLang="pt-BR" sz="1600" dirty="0" err="1" smtClean="0"/>
              <a:t>Transformações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Geométricas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em</a:t>
            </a:r>
            <a:r>
              <a:rPr lang="en-US" altLang="pt-BR" sz="1600" dirty="0" smtClean="0"/>
              <a:t> 3D</a:t>
            </a:r>
            <a:endParaRPr lang="pt-BR" altLang="pt-BR" sz="1600" dirty="0" smtClean="0"/>
          </a:p>
        </p:txBody>
      </p:sp>
      <p:sp>
        <p:nvSpPr>
          <p:cNvPr id="546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382000" cy="4648200"/>
          </a:xfrm>
        </p:spPr>
        <p:txBody>
          <a:bodyPr/>
          <a:lstStyle/>
          <a:p>
            <a:pPr>
              <a:defRPr/>
            </a:pPr>
            <a:r>
              <a:rPr lang="pt-BR" smtClean="0"/>
              <a:t>Escalonamento</a:t>
            </a: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5668452" y="2305472"/>
            <a:ext cx="2971800" cy="3140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pt-BR" altLang="pt-BR" sz="4000" dirty="0">
                <a:solidFill>
                  <a:schemeClr val="bg1">
                    <a:lumMod val="85000"/>
                  </a:schemeClr>
                </a:solidFill>
                <a:effectLst/>
              </a:rPr>
              <a:t>x´ = Sx · x</a:t>
            </a:r>
          </a:p>
          <a:p>
            <a:pPr>
              <a:spcBef>
                <a:spcPct val="0"/>
              </a:spcBef>
              <a:buClrTx/>
            </a:pPr>
            <a:endParaRPr lang="pt-BR" altLang="pt-BR" sz="400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>
              <a:spcBef>
                <a:spcPct val="0"/>
              </a:spcBef>
              <a:buClrTx/>
            </a:pPr>
            <a:r>
              <a:rPr lang="pt-BR" altLang="pt-BR" sz="4000" dirty="0">
                <a:solidFill>
                  <a:schemeClr val="bg1">
                    <a:lumMod val="85000"/>
                  </a:schemeClr>
                </a:solidFill>
                <a:effectLst/>
              </a:rPr>
              <a:t>y´ = Sy · y </a:t>
            </a:r>
          </a:p>
          <a:p>
            <a:pPr>
              <a:spcBef>
                <a:spcPct val="0"/>
              </a:spcBef>
              <a:buClrTx/>
            </a:pPr>
            <a:endParaRPr lang="pt-BR" altLang="pt-BR" sz="400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>
              <a:spcBef>
                <a:spcPct val="0"/>
              </a:spcBef>
              <a:buClrTx/>
            </a:pPr>
            <a:r>
              <a:rPr lang="pt-BR" altLang="pt-BR" sz="4000" dirty="0">
                <a:solidFill>
                  <a:schemeClr val="bg1">
                    <a:lumMod val="85000"/>
                  </a:schemeClr>
                </a:solidFill>
                <a:effectLst/>
              </a:rPr>
              <a:t>z´ = Sz · z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9470" y="-1012776"/>
            <a:ext cx="12204700" cy="1005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724400" y="620688"/>
            <a:ext cx="4114800" cy="23762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3200">
                <a:solidFill>
                  <a:srgbClr val="BCBCBC"/>
                </a:solidFill>
                <a:latin typeface="Swis721 Blk BT" pitchFamily="34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800">
                <a:solidFill>
                  <a:srgbClr val="BCBCBC"/>
                </a:solidFill>
                <a:latin typeface="Swis721 Blk BT" pitchFamily="34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2400">
                <a:solidFill>
                  <a:srgbClr val="BCBCBC"/>
                </a:solidFill>
                <a:latin typeface="Swis721 Blk BT" pitchFamily="34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»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pt-BR" dirty="0" smtClean="0"/>
              <a:t>Objeto na origem</a:t>
            </a:r>
          </a:p>
        </p:txBody>
      </p:sp>
    </p:spTree>
    <p:extLst>
      <p:ext uri="{BB962C8B-B14F-4D97-AF65-F5344CB8AC3E}">
        <p14:creationId xmlns:p14="http://schemas.microsoft.com/office/powerpoint/2010/main" val="408550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8840" y="-891480"/>
            <a:ext cx="12204700" cy="1005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724400" y="620688"/>
            <a:ext cx="4114800" cy="23762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3200">
                <a:solidFill>
                  <a:srgbClr val="BCBCBC"/>
                </a:solidFill>
                <a:latin typeface="Swis721 Blk BT" pitchFamily="34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800">
                <a:solidFill>
                  <a:srgbClr val="BCBCBC"/>
                </a:solidFill>
                <a:latin typeface="Swis721 Blk BT" pitchFamily="34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2400">
                <a:solidFill>
                  <a:srgbClr val="BCBCBC"/>
                </a:solidFill>
                <a:latin typeface="Swis721 Blk BT" pitchFamily="34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»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pt-BR" dirty="0" smtClean="0"/>
              <a:t>Escalonamento diferencial:</a:t>
            </a:r>
          </a:p>
          <a:p>
            <a:pPr marL="457200" lvl="1" indent="0">
              <a:buNone/>
              <a:defRPr/>
            </a:pPr>
            <a:r>
              <a:rPr lang="pt-BR" dirty="0" smtClean="0"/>
              <a:t>(Sx,Sy,Sz) = </a:t>
            </a:r>
            <a:br>
              <a:rPr lang="pt-BR" dirty="0" smtClean="0"/>
            </a:br>
            <a:r>
              <a:rPr lang="pt-BR" dirty="0" smtClean="0"/>
              <a:t>(2, 1, 1)</a:t>
            </a:r>
          </a:p>
        </p:txBody>
      </p:sp>
    </p:spTree>
    <p:extLst>
      <p:ext uri="{BB962C8B-B14F-4D97-AF65-F5344CB8AC3E}">
        <p14:creationId xmlns:p14="http://schemas.microsoft.com/office/powerpoint/2010/main" val="99933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6832" y="-891480"/>
            <a:ext cx="12204700" cy="1005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724400" y="620688"/>
            <a:ext cx="4114800" cy="23762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3200">
                <a:solidFill>
                  <a:srgbClr val="BCBCBC"/>
                </a:solidFill>
                <a:latin typeface="Swis721 Blk BT" pitchFamily="34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800">
                <a:solidFill>
                  <a:srgbClr val="BCBCBC"/>
                </a:solidFill>
                <a:latin typeface="Swis721 Blk BT" pitchFamily="34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2400">
                <a:solidFill>
                  <a:srgbClr val="BCBCBC"/>
                </a:solidFill>
                <a:latin typeface="Swis721 Blk BT" pitchFamily="34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»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pt-BR" dirty="0" smtClean="0"/>
              <a:t>Escalonamento diferencial:</a:t>
            </a:r>
          </a:p>
          <a:p>
            <a:pPr marL="457200" lvl="1" indent="0">
              <a:buNone/>
              <a:defRPr/>
            </a:pPr>
            <a:r>
              <a:rPr lang="pt-BR" dirty="0" smtClean="0"/>
              <a:t>(Sx,Sy,Sz) = </a:t>
            </a:r>
            <a:br>
              <a:rPr lang="pt-BR" dirty="0" smtClean="0"/>
            </a:br>
            <a:r>
              <a:rPr lang="pt-BR" dirty="0" smtClean="0"/>
              <a:t>(2, 2, 1)</a:t>
            </a:r>
          </a:p>
        </p:txBody>
      </p:sp>
    </p:spTree>
    <p:extLst>
      <p:ext uri="{BB962C8B-B14F-4D97-AF65-F5344CB8AC3E}">
        <p14:creationId xmlns:p14="http://schemas.microsoft.com/office/powerpoint/2010/main" val="13885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6832" y="-747464"/>
            <a:ext cx="12708756" cy="1005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724400" y="620688"/>
            <a:ext cx="4114800" cy="23762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3200">
                <a:solidFill>
                  <a:srgbClr val="BCBCBC"/>
                </a:solidFill>
                <a:latin typeface="Swis721 Blk BT" pitchFamily="34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800">
                <a:solidFill>
                  <a:srgbClr val="BCBCBC"/>
                </a:solidFill>
                <a:latin typeface="Swis721 Blk BT" pitchFamily="34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•"/>
              <a:defRPr sz="2400">
                <a:solidFill>
                  <a:srgbClr val="BCBCBC"/>
                </a:solidFill>
                <a:latin typeface="Swis721 Blk BT" pitchFamily="34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–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100000"/>
              <a:buFont typeface="Times New Roman" pitchFamily="16" charset="0"/>
              <a:buChar char="»"/>
              <a:defRPr sz="2000">
                <a:solidFill>
                  <a:srgbClr val="BCBCBC"/>
                </a:solidFill>
                <a:latin typeface="Swis721 Blk BT" pitchFamily="34" charset="0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pt-BR" dirty="0" smtClean="0"/>
              <a:t>Escalonamento correto:</a:t>
            </a:r>
          </a:p>
          <a:p>
            <a:pPr marL="457200" lvl="1" indent="0">
              <a:buNone/>
              <a:defRPr/>
            </a:pPr>
            <a:r>
              <a:rPr lang="pt-BR" dirty="0" smtClean="0"/>
              <a:t>(Sx,Sy,Sz) = </a:t>
            </a:r>
            <a:br>
              <a:rPr lang="pt-BR" dirty="0" smtClean="0"/>
            </a:br>
            <a:r>
              <a:rPr lang="pt-BR" dirty="0" smtClean="0"/>
              <a:t>(2, 2, 2)</a:t>
            </a:r>
          </a:p>
        </p:txBody>
      </p:sp>
    </p:spTree>
    <p:extLst>
      <p:ext uri="{BB962C8B-B14F-4D97-AF65-F5344CB8AC3E}">
        <p14:creationId xmlns:p14="http://schemas.microsoft.com/office/powerpoint/2010/main" val="3408627634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Custom 1">
      <a:dk1>
        <a:srgbClr val="969696"/>
      </a:dk1>
      <a:lt1>
        <a:srgbClr val="FFFFFF"/>
      </a:lt1>
      <a:dk2>
        <a:srgbClr val="000000"/>
      </a:dk2>
      <a:lt2>
        <a:srgbClr val="FFFFFF"/>
      </a:lt2>
      <a:accent1>
        <a:srgbClr val="CC9900"/>
      </a:accent1>
      <a:accent2>
        <a:srgbClr val="FF5050"/>
      </a:accent2>
      <a:accent3>
        <a:srgbClr val="AAAAAA"/>
      </a:accent3>
      <a:accent4>
        <a:srgbClr val="DADADA"/>
      </a:accent4>
      <a:accent5>
        <a:srgbClr val="E2CAAA"/>
      </a:accent5>
      <a:accent6>
        <a:srgbClr val="E74848"/>
      </a:accent6>
      <a:hlink>
        <a:srgbClr val="FFD147"/>
      </a:hlink>
      <a:folHlink>
        <a:srgbClr val="FFE084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11037</TotalTime>
  <Words>1026</Words>
  <Application>Microsoft Office PowerPoint</Application>
  <PresentationFormat>On-screen Show (4:3)</PresentationFormat>
  <Paragraphs>140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2_Tema do Office</vt:lpstr>
      <vt:lpstr>Computação Gráfica:  Aula 7.2 - Representação 3D  Transformações Geométricas em 3D   Prof. Dr. rer.nat. Aldo von Wangenheim</vt:lpstr>
      <vt:lpstr>PowerPoint Presentation</vt:lpstr>
      <vt:lpstr>PowerPoint Presentation</vt:lpstr>
      <vt:lpstr>Transformações Geométricas em 3D</vt:lpstr>
      <vt:lpstr>Transformações Geométricas em 3D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Rotação:</vt:lpstr>
      <vt:lpstr>Rotação:</vt:lpstr>
      <vt:lpstr>Transformações Geométricas em 3D:  Rotação em Torno de um Eixo Arbitrário</vt:lpstr>
      <vt:lpstr>Transformações Geométricas em 3D:  Rotação em Torno de um Eixo Arbitrário</vt:lpstr>
      <vt:lpstr>Transformações Geométricas em 3D:  Rotação em Torno de um Eixo Arbitrário</vt:lpstr>
      <vt:lpstr>Transformações Geométricas em 3D:  Rotação em Torno de um Eixo Arbitrário</vt:lpstr>
      <vt:lpstr>PowerPoint Presentation</vt:lpstr>
      <vt:lpstr>PowerPoint Presentation</vt:lpstr>
      <vt:lpstr>PowerPoint Presentation</vt:lpstr>
      <vt:lpstr>PowerPoint Presentation</vt:lpstr>
      <vt:lpstr>7.2. Transformações Geométricas em 3D:  Rotação em Torno de um Eixo Arbitrário</vt:lpstr>
      <vt:lpstr>7.2. Transformações Geométricas em 3D:  Rotação em Torno de um Eixo Arbitrário</vt:lpstr>
      <vt:lpstr>7.2. Transformações Geométricas em 3D:  Rotação em Torno de um Eixo Arbitrário</vt:lpstr>
      <vt:lpstr>7.2. Transformações Geométricas em 3D:  Rotação em Torno de um Eixo Arbitrário</vt:lpstr>
      <vt:lpstr>PowerPoint Presentation</vt:lpstr>
      <vt:lpstr>PowerPoint Presentation</vt:lpstr>
      <vt:lpstr>PowerPoint Presentation</vt:lpstr>
      <vt:lpstr>PowerPoint Presentation</vt:lpstr>
      <vt:lpstr>Tarefas para Próxima Entrega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de Gerência e Análise Informatizada de Imagens em Sistemas de Informatização Hospitalar  Prof. Dr. rer.nat. Aldo von Wangenheim</dc:title>
  <dc:creator>Prof. Dr. rer. nat. Aldo v. Wangenheim</dc:creator>
  <cp:lastModifiedBy>awangenh</cp:lastModifiedBy>
  <cp:revision>689</cp:revision>
  <dcterms:created xsi:type="dcterms:W3CDTF">1998-08-26T23:05:24Z</dcterms:created>
  <dcterms:modified xsi:type="dcterms:W3CDTF">2020-09-24T14:44:25Z</dcterms:modified>
</cp:coreProperties>
</file>