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34"/>
  </p:notesMasterIdLst>
  <p:handoutMasterIdLst>
    <p:handoutMasterId r:id="rId35"/>
  </p:handoutMasterIdLst>
  <p:sldIdLst>
    <p:sldId id="743" r:id="rId2"/>
    <p:sldId id="678" r:id="rId3"/>
    <p:sldId id="679" r:id="rId4"/>
    <p:sldId id="773" r:id="rId5"/>
    <p:sldId id="772" r:id="rId6"/>
    <p:sldId id="771" r:id="rId7"/>
    <p:sldId id="774" r:id="rId8"/>
    <p:sldId id="680" r:id="rId9"/>
    <p:sldId id="681" r:id="rId10"/>
    <p:sldId id="703" r:id="rId11"/>
    <p:sldId id="704" r:id="rId12"/>
    <p:sldId id="781" r:id="rId13"/>
    <p:sldId id="682" r:id="rId14"/>
    <p:sldId id="683" r:id="rId15"/>
    <p:sldId id="684" r:id="rId16"/>
    <p:sldId id="701" r:id="rId17"/>
    <p:sldId id="685" r:id="rId18"/>
    <p:sldId id="702" r:id="rId19"/>
    <p:sldId id="697" r:id="rId20"/>
    <p:sldId id="699" r:id="rId21"/>
    <p:sldId id="686" r:id="rId22"/>
    <p:sldId id="687" r:id="rId23"/>
    <p:sldId id="688" r:id="rId24"/>
    <p:sldId id="689" r:id="rId25"/>
    <p:sldId id="690" r:id="rId26"/>
    <p:sldId id="705" r:id="rId27"/>
    <p:sldId id="706" r:id="rId28"/>
    <p:sldId id="790" r:id="rId29"/>
    <p:sldId id="693" r:id="rId30"/>
    <p:sldId id="695" r:id="rId31"/>
    <p:sldId id="740" r:id="rId32"/>
    <p:sldId id="74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395E"/>
    <a:srgbClr val="6666FF"/>
    <a:srgbClr val="FFFF99"/>
    <a:srgbClr val="A4BFF4"/>
    <a:srgbClr val="FF9966"/>
    <a:srgbClr val="000000"/>
    <a:srgbClr val="ACACAC"/>
    <a:srgbClr val="E2B7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4"/>
    </p:cViewPr>
  </p:sorterViewPr>
  <p:notesViewPr>
    <p:cSldViewPr>
      <p:cViewPr varScale="1">
        <p:scale>
          <a:sx n="48" d="100"/>
          <a:sy n="48" d="100"/>
        </p:scale>
        <p:origin x="-12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7FC40EBD-C7A1-45E2-B239-CFA565928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8FEBF4F3-E140-41CC-AB3A-0C89E3C19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1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wis721 Blk BT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Swis721 Blk B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6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5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6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5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3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6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6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52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1113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9" y="687388"/>
            <a:ext cx="863791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557338"/>
            <a:ext cx="8637911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857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BCBCBC"/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rgbClr val="BCBCBC"/>
          </a:solidFill>
          <a:latin typeface="Swis721 Blk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rgbClr val="BCBCBC"/>
          </a:solidFill>
          <a:latin typeface="Swis721 Blk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rgbClr val="BCBCBC"/>
          </a:solidFill>
          <a:latin typeface="Swis721 Blk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rgbClr val="BCBCBC"/>
          </a:solidFill>
          <a:latin typeface="Swis721 Blk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rgbClr val="BCBCBC"/>
          </a:solidFill>
          <a:latin typeface="Swis721 Blk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Departamento</a:t>
            </a: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 de Informática e Estatística - INE/CTC/UFSC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3048000"/>
            <a:ext cx="8001000" cy="1143000"/>
          </a:xfrm>
        </p:spPr>
        <p:txBody>
          <a:bodyPr/>
          <a:lstStyle/>
          <a:p>
            <a:r>
              <a:rPr lang="en-US" altLang="pt-BR" sz="2800" dirty="0" err="1" smtClean="0"/>
              <a:t>Computação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Gráfica</a:t>
            </a:r>
            <a:r>
              <a:rPr lang="en-US" altLang="pt-BR" sz="2800" dirty="0" smtClean="0"/>
              <a:t>:</a:t>
            </a:r>
            <a:br>
              <a:rPr lang="en-US" altLang="pt-BR" sz="2800" dirty="0" smtClean="0"/>
            </a:br>
            <a:r>
              <a:rPr lang="en-US" altLang="pt-BR" sz="2800" dirty="0" smtClean="0"/>
              <a:t/>
            </a:r>
            <a:br>
              <a:rPr lang="en-US" altLang="pt-BR" sz="2800" dirty="0" smtClean="0"/>
            </a:br>
            <a:r>
              <a:rPr lang="en-US" altLang="pt-BR" dirty="0" smtClean="0"/>
              <a:t>Aula 7.3 - </a:t>
            </a:r>
            <a:r>
              <a:rPr lang="en-US" altLang="pt-BR" dirty="0" err="1" smtClean="0"/>
              <a:t>Representação</a:t>
            </a:r>
            <a:r>
              <a:rPr lang="en-US" altLang="pt-BR" dirty="0" smtClean="0"/>
              <a:t> 3D</a:t>
            </a:r>
            <a:br>
              <a:rPr lang="en-US" altLang="pt-BR" dirty="0" smtClean="0"/>
            </a:br>
            <a:r>
              <a:rPr lang="en-US" altLang="pt-BR" dirty="0"/>
              <a:t/>
            </a:r>
            <a:br>
              <a:rPr lang="en-US" altLang="pt-BR" dirty="0"/>
            </a:br>
            <a:r>
              <a:rPr lang="en-US" altLang="pt-BR" sz="4000" dirty="0" err="1" smtClean="0">
                <a:solidFill>
                  <a:srgbClr val="FFFF99"/>
                </a:solidFill>
              </a:rPr>
              <a:t>Projeções</a:t>
            </a:r>
            <a:r>
              <a:rPr lang="en-US" altLang="pt-BR" sz="4000" dirty="0" smtClean="0">
                <a:solidFill>
                  <a:srgbClr val="FFFF99"/>
                </a:solidFill>
              </a:rPr>
              <a:t> </a:t>
            </a:r>
            <a:r>
              <a:rPr lang="en-US" altLang="pt-BR" sz="4000" dirty="0" err="1" smtClean="0">
                <a:solidFill>
                  <a:srgbClr val="FFFF99"/>
                </a:solidFill>
              </a:rPr>
              <a:t>Paralelas</a:t>
            </a:r>
            <a:r>
              <a:rPr lang="en-US" altLang="pt-BR" sz="4000" dirty="0" smtClean="0">
                <a:solidFill>
                  <a:srgbClr val="FFFF99"/>
                </a:solidFill>
              </a:rPr>
              <a:t/>
            </a:r>
            <a:br>
              <a:rPr lang="en-US" altLang="pt-BR" sz="4000" dirty="0" smtClean="0">
                <a:solidFill>
                  <a:srgbClr val="FFFF99"/>
                </a:solidFill>
              </a:rPr>
            </a:br>
            <a:r>
              <a:rPr lang="en-US" altLang="pt-BR" sz="4000" dirty="0" smtClean="0">
                <a:solidFill>
                  <a:srgbClr val="FFFF99"/>
                </a:solidFill>
              </a:rPr>
              <a:t/>
            </a:r>
            <a:br>
              <a:rPr lang="en-US" altLang="pt-BR" sz="4000" dirty="0" smtClean="0">
                <a:solidFill>
                  <a:srgbClr val="FFFF99"/>
                </a:solidFill>
              </a:rPr>
            </a:br>
            <a:r>
              <a:rPr lang="en-US" altLang="pt-BR" dirty="0" smtClean="0"/>
              <a:t/>
            </a:r>
            <a:br>
              <a:rPr lang="en-US" altLang="pt-BR" dirty="0" smtClean="0"/>
            </a:br>
            <a:r>
              <a:rPr lang="en-US" altLang="pt-BR" sz="2800" dirty="0" smtClean="0"/>
              <a:t/>
            </a:r>
            <a:br>
              <a:rPr lang="en-US" altLang="pt-BR" sz="2800" dirty="0" smtClean="0"/>
            </a:br>
            <a:r>
              <a:rPr lang="en-US" altLang="pt-BR" sz="2800" dirty="0" smtClean="0"/>
              <a:t>Prof. Dr. </a:t>
            </a:r>
            <a:r>
              <a:rPr lang="en-US" altLang="pt-BR" sz="2800" dirty="0" err="1" smtClean="0"/>
              <a:t>rer.nat</a:t>
            </a:r>
            <a:r>
              <a:rPr lang="en-US" altLang="pt-BR" sz="2800" dirty="0" smtClean="0"/>
              <a:t>. Aldo von Wangenheim</a:t>
            </a:r>
            <a:endParaRPr lang="en-US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4106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1750492" y="404664"/>
            <a:ext cx="57073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 err="1" smtClean="0">
                <a:effectLst/>
              </a:rPr>
              <a:t>Conceitos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Básicos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em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Projeção</a:t>
            </a:r>
            <a:endParaRPr lang="pt-BR" altLang="pt-BR" sz="2900" dirty="0">
              <a:effectLst/>
            </a:endParaRP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189042" cy="516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1728614" y="476672"/>
            <a:ext cx="57073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 err="1" smtClean="0">
                <a:effectLst/>
              </a:rPr>
              <a:t>Conceitos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Básicos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em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Projeção</a:t>
            </a:r>
            <a:endParaRPr lang="pt-BR" altLang="pt-BR" sz="2900" dirty="0">
              <a:effectLst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36830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1728614" y="476672"/>
            <a:ext cx="57073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 err="1" smtClean="0">
                <a:effectLst/>
              </a:rPr>
              <a:t>Conceitos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Básicos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em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Projeção</a:t>
            </a:r>
            <a:endParaRPr lang="pt-BR" altLang="pt-BR" sz="2900" dirty="0">
              <a:effectLst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6050"/>
            <a:ext cx="8489901" cy="489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000" b="1" dirty="0" smtClean="0">
                <a:solidFill>
                  <a:schemeClr val="accent2"/>
                </a:solidFill>
                <a:effectLst/>
              </a:rPr>
              <a:t>Direção de Projeção DOP </a:t>
            </a:r>
            <a:r>
              <a:rPr lang="pt-BR" sz="2000" b="1" dirty="0" smtClean="0">
                <a:solidFill>
                  <a:srgbClr val="FFFF99"/>
                </a:solidFill>
                <a:effectLst/>
              </a:rPr>
              <a:t>sempre</a:t>
            </a:r>
            <a:r>
              <a:rPr lang="pt-BR" sz="2000" b="1" dirty="0" smtClean="0">
                <a:solidFill>
                  <a:schemeClr val="accent2"/>
                </a:solidFill>
                <a:effectLst/>
              </a:rPr>
              <a:t> Perpendicular ao Plano de Projeção</a:t>
            </a:r>
            <a:br>
              <a:rPr lang="pt-BR" sz="2000" b="1" dirty="0" smtClean="0">
                <a:solidFill>
                  <a:schemeClr val="accent2"/>
                </a:solidFill>
                <a:effectLst/>
              </a:rPr>
            </a:br>
            <a:r>
              <a:rPr lang="pt-BR" sz="2000" dirty="0" smtClean="0">
                <a:solidFill>
                  <a:schemeClr val="accent2"/>
                </a:solidFill>
                <a:effectLst/>
              </a:rPr>
              <a:t>(Paralela ao VPN)</a:t>
            </a:r>
            <a:endParaRPr lang="pt-BR" sz="2400" dirty="0" smtClean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Projeção Paralela Ortogonal</a:t>
            </a:r>
            <a:endParaRPr lang="pt-BR" altLang="pt-BR" sz="2900">
              <a:effectLst/>
            </a:endParaRPr>
          </a:p>
        </p:txBody>
      </p:sp>
      <p:sp>
        <p:nvSpPr>
          <p:cNvPr id="575492" name="AutoShape 4"/>
          <p:cNvSpPr>
            <a:spLocks noChangeArrowheads="1"/>
          </p:cNvSpPr>
          <p:nvPr/>
        </p:nvSpPr>
        <p:spPr bwMode="auto">
          <a:xfrm rot="-16200181">
            <a:off x="3887788" y="1827212"/>
            <a:ext cx="3276600" cy="3736975"/>
          </a:xfrm>
          <a:prstGeom prst="parallelogram">
            <a:avLst>
              <a:gd name="adj" fmla="val 42079"/>
            </a:avLst>
          </a:prstGeom>
          <a:gradFill rotWithShape="0">
            <a:gsLst>
              <a:gs pos="0">
                <a:schemeClr val="tx2"/>
              </a:gs>
              <a:gs pos="100000">
                <a:srgbClr val="393939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5493" name="AutoShape 5"/>
          <p:cNvSpPr>
            <a:spLocks noChangeArrowheads="1"/>
          </p:cNvSpPr>
          <p:nvPr/>
        </p:nvSpPr>
        <p:spPr bwMode="auto">
          <a:xfrm rot="-16200181">
            <a:off x="4343400" y="2438400"/>
            <a:ext cx="2286000" cy="2590800"/>
          </a:xfrm>
          <a:prstGeom prst="parallelogram">
            <a:avLst>
              <a:gd name="adj" fmla="val 42079"/>
            </a:avLst>
          </a:prstGeom>
          <a:solidFill>
            <a:srgbClr val="00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4152900" y="3848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6734175" y="3514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 flipH="1">
            <a:off x="4864100" y="5295900"/>
            <a:ext cx="243840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497" name="Line 9"/>
          <p:cNvSpPr>
            <a:spLocks noChangeShapeType="1"/>
          </p:cNvSpPr>
          <p:nvPr/>
        </p:nvSpPr>
        <p:spPr bwMode="auto">
          <a:xfrm flipH="1">
            <a:off x="5549900" y="5295900"/>
            <a:ext cx="1828800" cy="55245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498" name="Text Box 10"/>
          <p:cNvSpPr txBox="1">
            <a:spLocks noChangeArrowheads="1"/>
          </p:cNvSpPr>
          <p:nvPr/>
        </p:nvSpPr>
        <p:spPr bwMode="auto">
          <a:xfrm>
            <a:off x="4772025" y="60833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5499" name="Text Box 11"/>
          <p:cNvSpPr txBox="1">
            <a:spLocks noChangeArrowheads="1"/>
          </p:cNvSpPr>
          <p:nvPr/>
        </p:nvSpPr>
        <p:spPr bwMode="auto">
          <a:xfrm>
            <a:off x="5854700" y="5848350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VPN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5502" name="Line 14"/>
          <p:cNvSpPr>
            <a:spLocks noChangeShapeType="1"/>
          </p:cNvSpPr>
          <p:nvPr/>
        </p:nvSpPr>
        <p:spPr bwMode="auto">
          <a:xfrm flipH="1">
            <a:off x="2552700" y="3835400"/>
            <a:ext cx="2743200" cy="8572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503" name="Oval 15"/>
          <p:cNvSpPr>
            <a:spLocks noChangeArrowheads="1"/>
          </p:cNvSpPr>
          <p:nvPr/>
        </p:nvSpPr>
        <p:spPr bwMode="auto">
          <a:xfrm>
            <a:off x="2501900" y="4610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504" name="Text Box 16"/>
          <p:cNvSpPr txBox="1">
            <a:spLocks noChangeArrowheads="1"/>
          </p:cNvSpPr>
          <p:nvPr/>
        </p:nvSpPr>
        <p:spPr bwMode="auto">
          <a:xfrm>
            <a:off x="2286000" y="4876800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PRP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5505" name="Text Box 17"/>
          <p:cNvSpPr txBox="1">
            <a:spLocks noChangeArrowheads="1"/>
          </p:cNvSpPr>
          <p:nvPr/>
        </p:nvSpPr>
        <p:spPr bwMode="auto">
          <a:xfrm>
            <a:off x="3352800" y="4572000"/>
            <a:ext cx="738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DOP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5512" name="Line 24"/>
          <p:cNvSpPr>
            <a:spLocks noChangeShapeType="1"/>
          </p:cNvSpPr>
          <p:nvPr/>
        </p:nvSpPr>
        <p:spPr bwMode="auto">
          <a:xfrm rot="21327339" flipH="1">
            <a:off x="5029200" y="3429000"/>
            <a:ext cx="381000" cy="762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513" name="Line 25"/>
          <p:cNvSpPr>
            <a:spLocks noChangeShapeType="1"/>
          </p:cNvSpPr>
          <p:nvPr/>
        </p:nvSpPr>
        <p:spPr bwMode="auto">
          <a:xfrm flipH="1" flipV="1">
            <a:off x="5029200" y="3505200"/>
            <a:ext cx="0" cy="3810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514" name="Line 26"/>
          <p:cNvSpPr>
            <a:spLocks noChangeShapeType="1"/>
          </p:cNvSpPr>
          <p:nvPr/>
        </p:nvSpPr>
        <p:spPr bwMode="auto">
          <a:xfrm flipH="1" flipV="1">
            <a:off x="5410200" y="3429000"/>
            <a:ext cx="0" cy="3810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5500" name="Oval 12"/>
          <p:cNvSpPr>
            <a:spLocks noChangeArrowheads="1"/>
          </p:cNvSpPr>
          <p:nvPr/>
        </p:nvSpPr>
        <p:spPr bwMode="auto">
          <a:xfrm>
            <a:off x="5305425" y="3705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600" dirty="0" smtClean="0"/>
              <a:t>Formas mais antigas de se simular Perspectiva.</a:t>
            </a:r>
          </a:p>
          <a:p>
            <a:pPr marL="381000" indent="-381000">
              <a:buFontTx/>
              <a:buNone/>
              <a:defRPr/>
            </a:pPr>
            <a:r>
              <a:rPr lang="pt-BR" sz="2600" dirty="0" smtClean="0"/>
              <a:t>Usam sistema de coordenadas não-ortogonal</a:t>
            </a:r>
          </a:p>
          <a:p>
            <a:pPr marL="952500" lvl="1" indent="-282575">
              <a:defRPr/>
            </a:pPr>
            <a:r>
              <a:rPr lang="pt-BR" sz="2200" dirty="0" smtClean="0"/>
              <a:t>DOP (geralmente em relação a x) não é perpendicular ao plano de projeção.</a:t>
            </a:r>
          </a:p>
          <a:p>
            <a:pPr marL="381000" indent="-381000">
              <a:buFontTx/>
              <a:buNone/>
              <a:defRPr/>
            </a:pPr>
            <a:r>
              <a:rPr lang="pt-BR" sz="2600" dirty="0" smtClean="0"/>
              <a:t>Principais:</a:t>
            </a:r>
          </a:p>
          <a:p>
            <a:pPr marL="381000" indent="-381000">
              <a:defRPr/>
            </a:pPr>
            <a:r>
              <a:rPr lang="pt-BR" sz="2600" dirty="0" smtClean="0"/>
              <a:t>Cavaleira (30</a:t>
            </a:r>
            <a:r>
              <a:rPr lang="pt-BR" sz="2600" baseline="30000" dirty="0" smtClean="0"/>
              <a:t>o</a:t>
            </a:r>
            <a:r>
              <a:rPr lang="pt-BR" sz="2600" dirty="0" smtClean="0"/>
              <a:t>)</a:t>
            </a:r>
          </a:p>
          <a:p>
            <a:pPr marL="381000" indent="-381000">
              <a:defRPr/>
            </a:pPr>
            <a:r>
              <a:rPr lang="pt-BR" sz="2600" dirty="0" smtClean="0"/>
              <a:t>Cabinet (60</a:t>
            </a:r>
            <a:r>
              <a:rPr lang="pt-BR" sz="2600" baseline="30000" dirty="0" smtClean="0"/>
              <a:t>o</a:t>
            </a:r>
            <a:r>
              <a:rPr lang="pt-BR" sz="2600" dirty="0" smtClean="0"/>
              <a:t>)</a:t>
            </a:r>
          </a:p>
          <a:p>
            <a:pPr marL="381000" indent="-381000">
              <a:buFontTx/>
              <a:buNone/>
              <a:defRPr/>
            </a:pPr>
            <a:r>
              <a:rPr lang="pt-BR" sz="2600" dirty="0" smtClean="0"/>
              <a:t>Não veremos nesta disciplina.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Projeção Paralela Não-Ortogonal</a:t>
            </a:r>
            <a:endParaRPr lang="pt-BR" altLang="pt-BR" sz="29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7.3.2. Projeção Paralela Ortogonal (Isométrica)</a:t>
            </a:r>
            <a:endParaRPr lang="pt-BR" altLang="pt-BR" sz="2900">
              <a:effectLst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 rot="-16200181">
            <a:off x="4000500" y="1714500"/>
            <a:ext cx="4267200" cy="4953000"/>
          </a:xfrm>
          <a:prstGeom prst="parallelogram">
            <a:avLst>
              <a:gd name="adj" fmla="val 42079"/>
            </a:avLst>
          </a:prstGeom>
          <a:gradFill rotWithShape="0">
            <a:gsLst>
              <a:gs pos="0">
                <a:schemeClr val="tx2"/>
              </a:gs>
              <a:gs pos="100000">
                <a:srgbClr val="393939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0373" name="AutoShape 5"/>
          <p:cNvSpPr>
            <a:spLocks noChangeArrowheads="1"/>
          </p:cNvSpPr>
          <p:nvPr/>
        </p:nvSpPr>
        <p:spPr bwMode="auto">
          <a:xfrm rot="-16200181">
            <a:off x="4341813" y="2133600"/>
            <a:ext cx="3429000" cy="4038600"/>
          </a:xfrm>
          <a:prstGeom prst="parallelogram">
            <a:avLst>
              <a:gd name="adj" fmla="val 42079"/>
            </a:avLst>
          </a:prstGeom>
          <a:solidFill>
            <a:srgbClr val="00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667000" y="4572000"/>
            <a:ext cx="1982788" cy="1524000"/>
            <a:chOff x="1296" y="3072"/>
            <a:chExt cx="1249" cy="960"/>
          </a:xfrm>
        </p:grpSpPr>
        <p:sp>
          <p:nvSpPr>
            <p:cNvPr id="570413" name="AutoShape 45"/>
            <p:cNvSpPr>
              <a:spLocks noChangeArrowheads="1"/>
            </p:cNvSpPr>
            <p:nvPr/>
          </p:nvSpPr>
          <p:spPr bwMode="auto">
            <a:xfrm rot="-16200181">
              <a:off x="1321" y="3143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0414" name="AutoShape 46"/>
            <p:cNvSpPr>
              <a:spLocks noChangeArrowheads="1"/>
            </p:cNvSpPr>
            <p:nvPr/>
          </p:nvSpPr>
          <p:spPr bwMode="auto">
            <a:xfrm rot="-16200181">
              <a:off x="1656" y="3047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0416" name="Line 48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17" name="Line 49"/>
            <p:cNvSpPr>
              <a:spLocks noChangeShapeType="1"/>
            </p:cNvSpPr>
            <p:nvPr/>
          </p:nvSpPr>
          <p:spPr bwMode="auto">
            <a:xfrm flipV="1">
              <a:off x="2208" y="343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18" name="Line 50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19" name="Line 51"/>
            <p:cNvSpPr>
              <a:spLocks noChangeShapeType="1"/>
            </p:cNvSpPr>
            <p:nvPr/>
          </p:nvSpPr>
          <p:spPr bwMode="auto">
            <a:xfrm flipV="1">
              <a:off x="2208" y="393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3200400" y="3886200"/>
            <a:ext cx="3735388" cy="2044700"/>
            <a:chOff x="2016" y="2448"/>
            <a:chExt cx="2353" cy="1288"/>
          </a:xfrm>
        </p:grpSpPr>
        <p:sp>
          <p:nvSpPr>
            <p:cNvPr id="570421" name="Line 53"/>
            <p:cNvSpPr>
              <a:spLocks noChangeShapeType="1"/>
            </p:cNvSpPr>
            <p:nvPr/>
          </p:nvSpPr>
          <p:spPr bwMode="auto">
            <a:xfrm flipH="1">
              <a:off x="2016" y="2448"/>
              <a:ext cx="1440" cy="432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23" name="AutoShape 55"/>
            <p:cNvSpPr>
              <a:spLocks noChangeArrowheads="1"/>
            </p:cNvSpPr>
            <p:nvPr/>
          </p:nvSpPr>
          <p:spPr bwMode="auto">
            <a:xfrm rot="-16200181">
              <a:off x="3480" y="2423"/>
              <a:ext cx="864" cy="913"/>
            </a:xfrm>
            <a:prstGeom prst="parallelogram">
              <a:avLst>
                <a:gd name="adj" fmla="val 39352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0429" name="Line 61"/>
            <p:cNvSpPr>
              <a:spLocks noChangeShapeType="1"/>
            </p:cNvSpPr>
            <p:nvPr/>
          </p:nvSpPr>
          <p:spPr bwMode="auto">
            <a:xfrm flipH="1">
              <a:off x="2928" y="2792"/>
              <a:ext cx="1440" cy="432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30" name="Line 62"/>
            <p:cNvSpPr>
              <a:spLocks noChangeShapeType="1"/>
            </p:cNvSpPr>
            <p:nvPr/>
          </p:nvSpPr>
          <p:spPr bwMode="auto">
            <a:xfrm flipH="1">
              <a:off x="2928" y="3304"/>
              <a:ext cx="1440" cy="432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0431" name="Line 63"/>
            <p:cNvSpPr>
              <a:spLocks noChangeShapeType="1"/>
            </p:cNvSpPr>
            <p:nvPr/>
          </p:nvSpPr>
          <p:spPr bwMode="auto">
            <a:xfrm flipH="1">
              <a:off x="2016" y="2976"/>
              <a:ext cx="1440" cy="392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880873" cy="51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7.3.2. Projeção Paralela Oblíqua Cavaleira</a:t>
            </a:r>
            <a:endParaRPr lang="pt-BR" altLang="pt-BR" sz="2900">
              <a:effectLst/>
            </a:endParaRPr>
          </a:p>
        </p:txBody>
      </p:sp>
      <p:sp>
        <p:nvSpPr>
          <p:cNvPr id="577539" name="AutoShape 3"/>
          <p:cNvSpPr>
            <a:spLocks noChangeArrowheads="1"/>
          </p:cNvSpPr>
          <p:nvPr/>
        </p:nvSpPr>
        <p:spPr bwMode="auto">
          <a:xfrm rot="-16200181">
            <a:off x="4000500" y="1714500"/>
            <a:ext cx="4267200" cy="4953000"/>
          </a:xfrm>
          <a:prstGeom prst="parallelogram">
            <a:avLst>
              <a:gd name="adj" fmla="val 42079"/>
            </a:avLst>
          </a:prstGeom>
          <a:gradFill rotWithShape="0">
            <a:gsLst>
              <a:gs pos="0">
                <a:schemeClr val="tx2"/>
              </a:gs>
              <a:gs pos="100000">
                <a:srgbClr val="393939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7540" name="AutoShape 4"/>
          <p:cNvSpPr>
            <a:spLocks noChangeArrowheads="1"/>
          </p:cNvSpPr>
          <p:nvPr/>
        </p:nvSpPr>
        <p:spPr bwMode="auto">
          <a:xfrm rot="-16200181">
            <a:off x="4341813" y="2133600"/>
            <a:ext cx="3429000" cy="4038600"/>
          </a:xfrm>
          <a:prstGeom prst="parallelogram">
            <a:avLst>
              <a:gd name="adj" fmla="val 42079"/>
            </a:avLst>
          </a:prstGeom>
          <a:solidFill>
            <a:srgbClr val="00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3581400"/>
            <a:ext cx="1982788" cy="1524000"/>
            <a:chOff x="1296" y="3072"/>
            <a:chExt cx="1249" cy="960"/>
          </a:xfrm>
        </p:grpSpPr>
        <p:sp>
          <p:nvSpPr>
            <p:cNvPr id="577542" name="AutoShape 6"/>
            <p:cNvSpPr>
              <a:spLocks noChangeArrowheads="1"/>
            </p:cNvSpPr>
            <p:nvPr/>
          </p:nvSpPr>
          <p:spPr bwMode="auto">
            <a:xfrm rot="-16200181">
              <a:off x="1321" y="3143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7543" name="AutoShape 7"/>
            <p:cNvSpPr>
              <a:spLocks noChangeArrowheads="1"/>
            </p:cNvSpPr>
            <p:nvPr/>
          </p:nvSpPr>
          <p:spPr bwMode="auto">
            <a:xfrm rot="-16200181">
              <a:off x="1656" y="3047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7544" name="Line 8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45" name="Line 9"/>
            <p:cNvSpPr>
              <a:spLocks noChangeShapeType="1"/>
            </p:cNvSpPr>
            <p:nvPr/>
          </p:nvSpPr>
          <p:spPr bwMode="auto">
            <a:xfrm flipV="1">
              <a:off x="2208" y="343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46" name="Line 10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47" name="Line 11"/>
            <p:cNvSpPr>
              <a:spLocks noChangeShapeType="1"/>
            </p:cNvSpPr>
            <p:nvPr/>
          </p:nvSpPr>
          <p:spPr bwMode="auto">
            <a:xfrm flipV="1">
              <a:off x="2208" y="393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upo 23"/>
          <p:cNvGrpSpPr>
            <a:grpSpLocks/>
          </p:cNvGrpSpPr>
          <p:nvPr/>
        </p:nvGrpSpPr>
        <p:grpSpPr bwMode="auto">
          <a:xfrm>
            <a:off x="1143000" y="3581400"/>
            <a:ext cx="6554788" cy="1981200"/>
            <a:chOff x="1143000" y="3581400"/>
            <a:chExt cx="6554788" cy="1981200"/>
          </a:xfrm>
        </p:grpSpPr>
        <p:sp>
          <p:nvSpPr>
            <p:cNvPr id="577549" name="Line 13"/>
            <p:cNvSpPr>
              <a:spLocks noChangeShapeType="1"/>
            </p:cNvSpPr>
            <p:nvPr/>
          </p:nvSpPr>
          <p:spPr bwMode="auto">
            <a:xfrm flipH="1" flipV="1">
              <a:off x="1676400" y="3581400"/>
              <a:ext cx="4038600" cy="3810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0" name="AutoShape 14"/>
            <p:cNvSpPr>
              <a:spLocks noChangeArrowheads="1"/>
            </p:cNvSpPr>
            <p:nvPr/>
          </p:nvSpPr>
          <p:spPr bwMode="auto">
            <a:xfrm rot="-16200181">
              <a:off x="6287294" y="4152106"/>
              <a:ext cx="1371600" cy="1449388"/>
            </a:xfrm>
            <a:prstGeom prst="parallelogram">
              <a:avLst>
                <a:gd name="adj" fmla="val 39352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7551" name="Line 15"/>
            <p:cNvSpPr>
              <a:spLocks noChangeShapeType="1"/>
            </p:cNvSpPr>
            <p:nvPr/>
          </p:nvSpPr>
          <p:spPr bwMode="auto">
            <a:xfrm flipH="1" flipV="1">
              <a:off x="3124200" y="4191000"/>
              <a:ext cx="4114800" cy="3810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2" name="Line 16"/>
            <p:cNvSpPr>
              <a:spLocks noChangeShapeType="1"/>
            </p:cNvSpPr>
            <p:nvPr/>
          </p:nvSpPr>
          <p:spPr bwMode="auto">
            <a:xfrm flipH="1" flipV="1">
              <a:off x="3048000" y="4953000"/>
              <a:ext cx="3962400" cy="3810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3" name="Line 17"/>
            <p:cNvSpPr>
              <a:spLocks noChangeShapeType="1"/>
            </p:cNvSpPr>
            <p:nvPr/>
          </p:nvSpPr>
          <p:spPr bwMode="auto">
            <a:xfrm flipH="1" flipV="1">
              <a:off x="1676400" y="4419600"/>
              <a:ext cx="4038600" cy="3810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4" name="AutoShape 18"/>
            <p:cNvSpPr>
              <a:spLocks noChangeArrowheads="1"/>
            </p:cNvSpPr>
            <p:nvPr/>
          </p:nvSpPr>
          <p:spPr bwMode="auto">
            <a:xfrm rot="-16200181">
              <a:off x="5753894" y="3948906"/>
              <a:ext cx="1371600" cy="1449388"/>
            </a:xfrm>
            <a:prstGeom prst="parallelogram">
              <a:avLst>
                <a:gd name="adj" fmla="val 39352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7555" name="Line 19"/>
            <p:cNvSpPr>
              <a:spLocks noChangeShapeType="1"/>
            </p:cNvSpPr>
            <p:nvPr/>
          </p:nvSpPr>
          <p:spPr bwMode="auto">
            <a:xfrm flipH="1" flipV="1">
              <a:off x="2590800" y="5105400"/>
              <a:ext cx="5105400" cy="4572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6" name="Line 20"/>
            <p:cNvSpPr>
              <a:spLocks noChangeShapeType="1"/>
            </p:cNvSpPr>
            <p:nvPr/>
          </p:nvSpPr>
          <p:spPr bwMode="auto">
            <a:xfrm flipH="1" flipV="1">
              <a:off x="2590800" y="4267200"/>
              <a:ext cx="5105400" cy="4572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7" name="Line 21"/>
            <p:cNvSpPr>
              <a:spLocks noChangeShapeType="1"/>
            </p:cNvSpPr>
            <p:nvPr/>
          </p:nvSpPr>
          <p:spPr bwMode="auto">
            <a:xfrm flipH="1" flipV="1">
              <a:off x="1143000" y="4508500"/>
              <a:ext cx="5105400" cy="45720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4191000" y="3048000"/>
            <a:ext cx="1524000" cy="914400"/>
            <a:chOff x="4191000" y="3048000"/>
            <a:chExt cx="1524000" cy="914400"/>
          </a:xfrm>
        </p:grpSpPr>
        <p:sp>
          <p:nvSpPr>
            <p:cNvPr id="577558" name="Line 22"/>
            <p:cNvSpPr>
              <a:spLocks noChangeShapeType="1"/>
            </p:cNvSpPr>
            <p:nvPr/>
          </p:nvSpPr>
          <p:spPr bwMode="auto">
            <a:xfrm flipH="1" flipV="1">
              <a:off x="4419600" y="3505200"/>
              <a:ext cx="1295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7559" name="Freeform 23"/>
            <p:cNvSpPr>
              <a:spLocks/>
            </p:cNvSpPr>
            <p:nvPr/>
          </p:nvSpPr>
          <p:spPr bwMode="auto">
            <a:xfrm>
              <a:off x="4241800" y="3505200"/>
              <a:ext cx="177800" cy="304800"/>
            </a:xfrm>
            <a:custGeom>
              <a:avLst/>
              <a:gdLst/>
              <a:ahLst/>
              <a:cxnLst>
                <a:cxn ang="0">
                  <a:pos x="16" y="192"/>
                </a:cxn>
                <a:cxn ang="0">
                  <a:pos x="16" y="48"/>
                </a:cxn>
                <a:cxn ang="0">
                  <a:pos x="112" y="0"/>
                </a:cxn>
              </a:cxnLst>
              <a:rect l="0" t="0" r="r" b="b"/>
              <a:pathLst>
                <a:path w="112" h="192">
                  <a:moveTo>
                    <a:pt x="16" y="192"/>
                  </a:moveTo>
                  <a:cubicBezTo>
                    <a:pt x="8" y="136"/>
                    <a:pt x="0" y="80"/>
                    <a:pt x="16" y="48"/>
                  </a:cubicBezTo>
                  <a:cubicBezTo>
                    <a:pt x="32" y="16"/>
                    <a:pt x="96" y="8"/>
                    <a:pt x="11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5546" name="Rectangle 24"/>
            <p:cNvSpPr>
              <a:spLocks noChangeArrowheads="1"/>
            </p:cNvSpPr>
            <p:nvPr/>
          </p:nvSpPr>
          <p:spPr bwMode="auto">
            <a:xfrm>
              <a:off x="4191000" y="3048000"/>
              <a:ext cx="688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1pPr>
              <a:lvl2pPr marL="742950" indent="-285750"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2pPr>
              <a:lvl3pPr marL="1143000" indent="-228600"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3pPr>
              <a:lvl4pPr marL="1600200" indent="-228600"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4pPr>
              <a:lvl5pPr marL="2057400" indent="-228600"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chemeClr val="tx1"/>
                </a:buClr>
                <a:defRPr kumimoji="1" sz="4200">
                  <a:solidFill>
                    <a:srgbClr val="FFFF99"/>
                  </a:solidFill>
                  <a:latin typeface="Tahoma" pitchFamily="34" charset="0"/>
                </a:defRPr>
              </a:lvl9pPr>
            </a:lstStyle>
            <a:p>
              <a:r>
                <a:rPr lang="pt-BR" altLang="pt-BR" sz="2000" b="1">
                  <a:effectLst/>
                  <a:latin typeface="Times New Roman" pitchFamily="18" charset="0"/>
                </a:rPr>
                <a:t>(30</a:t>
              </a:r>
              <a:r>
                <a:rPr lang="pt-BR" altLang="pt-BR" sz="2000" b="1" baseline="30000">
                  <a:effectLst/>
                  <a:latin typeface="Times New Roman" pitchFamily="18" charset="0"/>
                </a:rPr>
                <a:t>o</a:t>
              </a:r>
              <a:r>
                <a:rPr lang="pt-BR" altLang="pt-BR" sz="2000" b="1">
                  <a:effectLst/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37910" cy="793750"/>
          </a:xfrm>
        </p:spPr>
        <p:txBody>
          <a:bodyPr/>
          <a:lstStyle/>
          <a:p>
            <a:pPr algn="ctr"/>
            <a:r>
              <a:rPr lang="pt-BR" altLang="pt-BR" dirty="0" smtClean="0"/>
              <a:t>Exemplo de desenhos em projeção oblíqua cavaleira</a:t>
            </a:r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265397" cy="396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>
                <a:effectLst/>
              </a:rPr>
              <a:t>7.3.2. </a:t>
            </a:r>
            <a:r>
              <a:rPr lang="en-US" altLang="pt-BR" sz="2900" dirty="0" err="1">
                <a:effectLst/>
              </a:rPr>
              <a:t>Projeção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Paralela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Oblíqua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Cavaleira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em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smtClean="0">
                <a:effectLst/>
              </a:rPr>
              <a:t>45º</a:t>
            </a:r>
            <a:endParaRPr lang="pt-BR" altLang="pt-BR" sz="2900" dirty="0">
              <a:effectLst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74680" cy="48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:\Uni\cp2060\images\startscreens\fridgeworld.jpg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07504" y="476672"/>
            <a:ext cx="903649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pPr marL="0" indent="0"/>
            <a:r>
              <a:rPr lang="en-US" altLang="pt-BR" sz="2900" dirty="0" err="1" smtClean="0">
                <a:effectLst/>
              </a:rPr>
              <a:t>Projeção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Paralela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Cavaleira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em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smtClean="0">
                <a:effectLst/>
              </a:rPr>
              <a:t>45º: </a:t>
            </a:r>
            <a:r>
              <a:rPr lang="en-US" altLang="pt-BR" sz="2900" dirty="0" err="1">
                <a:effectLst/>
              </a:rPr>
              <a:t>objeto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smtClean="0">
                <a:effectLst/>
              </a:rPr>
              <a:t>e </a:t>
            </a:r>
            <a:r>
              <a:rPr lang="en-US" altLang="pt-BR" sz="2900" dirty="0" err="1">
                <a:effectLst/>
              </a:rPr>
              <a:t>projeção</a:t>
            </a:r>
            <a:endParaRPr lang="pt-BR" altLang="pt-BR" sz="2900" dirty="0">
              <a:effectLst/>
            </a:endParaRP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84784"/>
            <a:ext cx="2736304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1904"/>
            <a:ext cx="5388461" cy="41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07504" y="18864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 smtClean="0">
                <a:effectLst/>
              </a:rPr>
              <a:t>Como </a:t>
            </a:r>
            <a:r>
              <a:rPr lang="en-US" altLang="pt-BR" sz="2900" dirty="0" err="1" smtClean="0">
                <a:effectLst/>
              </a:rPr>
              <a:t>simulamos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 smtClean="0">
                <a:effectLst/>
              </a:rPr>
              <a:t>perspectiva</a:t>
            </a:r>
            <a:r>
              <a:rPr lang="en-US" altLang="pt-BR" sz="2900" dirty="0" smtClean="0">
                <a:effectLst/>
              </a:rPr>
              <a:t>?</a:t>
            </a:r>
          </a:p>
          <a:p>
            <a:r>
              <a:rPr lang="en-US" altLang="pt-BR" sz="2900" dirty="0" err="1" smtClean="0">
                <a:effectLst/>
              </a:rPr>
              <a:t>Projeção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Paralela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Ortogonal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500" dirty="0">
                <a:effectLst/>
              </a:rPr>
              <a:t>(</a:t>
            </a:r>
            <a:r>
              <a:rPr lang="en-US" altLang="pt-BR" sz="2500" dirty="0" err="1">
                <a:effectLst/>
              </a:rPr>
              <a:t>Objeto</a:t>
            </a:r>
            <a:r>
              <a:rPr lang="en-US" altLang="pt-BR" sz="2500" dirty="0">
                <a:effectLst/>
              </a:rPr>
              <a:t> </a:t>
            </a:r>
            <a:r>
              <a:rPr lang="en-US" altLang="pt-BR" sz="2500" dirty="0" err="1">
                <a:effectLst/>
              </a:rPr>
              <a:t>Rotacionado</a:t>
            </a:r>
            <a:r>
              <a:rPr lang="en-US" altLang="pt-BR" sz="2500" dirty="0">
                <a:effectLst/>
              </a:rPr>
              <a:t>)</a:t>
            </a:r>
            <a:endParaRPr lang="pt-BR" altLang="pt-BR" sz="2900" dirty="0">
              <a:effectLst/>
            </a:endParaRPr>
          </a:p>
        </p:txBody>
      </p:sp>
      <p:sp>
        <p:nvSpPr>
          <p:cNvPr id="572419" name="AutoShape 3"/>
          <p:cNvSpPr>
            <a:spLocks noChangeArrowheads="1"/>
          </p:cNvSpPr>
          <p:nvPr/>
        </p:nvSpPr>
        <p:spPr bwMode="auto">
          <a:xfrm rot="-16200181">
            <a:off x="3467100" y="1562100"/>
            <a:ext cx="4267200" cy="4953000"/>
          </a:xfrm>
          <a:prstGeom prst="parallelogram">
            <a:avLst>
              <a:gd name="adj" fmla="val 42079"/>
            </a:avLst>
          </a:prstGeom>
          <a:solidFill>
            <a:schemeClr val="tx2"/>
          </a:soli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6376502">
            <a:off x="1026319" y="4382294"/>
            <a:ext cx="1744663" cy="1362075"/>
            <a:chOff x="1296" y="3072"/>
            <a:chExt cx="1249" cy="960"/>
          </a:xfrm>
        </p:grpSpPr>
        <p:sp>
          <p:nvSpPr>
            <p:cNvPr id="572422" name="AutoShape 6"/>
            <p:cNvSpPr>
              <a:spLocks noChangeArrowheads="1"/>
            </p:cNvSpPr>
            <p:nvPr/>
          </p:nvSpPr>
          <p:spPr bwMode="auto">
            <a:xfrm rot="-16200181">
              <a:off x="1318" y="3148"/>
              <a:ext cx="865" cy="914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2423" name="AutoShape 7"/>
            <p:cNvSpPr>
              <a:spLocks noChangeArrowheads="1"/>
            </p:cNvSpPr>
            <p:nvPr/>
          </p:nvSpPr>
          <p:spPr bwMode="auto">
            <a:xfrm rot="-16200181">
              <a:off x="1655" y="3051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2424" name="Line 8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2425" name="Line 9"/>
            <p:cNvSpPr>
              <a:spLocks noChangeShapeType="1"/>
            </p:cNvSpPr>
            <p:nvPr/>
          </p:nvSpPr>
          <p:spPr bwMode="auto">
            <a:xfrm flipV="1">
              <a:off x="2207" y="3436"/>
              <a:ext cx="334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2426" name="Line 10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2427" name="Line 11"/>
            <p:cNvSpPr>
              <a:spLocks noChangeShapeType="1"/>
            </p:cNvSpPr>
            <p:nvPr/>
          </p:nvSpPr>
          <p:spPr bwMode="auto">
            <a:xfrm flipV="1">
              <a:off x="2207" y="3937"/>
              <a:ext cx="33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41413" y="3352800"/>
            <a:ext cx="4576762" cy="2590800"/>
            <a:chOff x="719" y="2112"/>
            <a:chExt cx="2883" cy="1632"/>
          </a:xfrm>
        </p:grpSpPr>
        <p:grpSp>
          <p:nvGrpSpPr>
            <p:cNvPr id="69639" name="Group 30"/>
            <p:cNvGrpSpPr>
              <a:grpSpLocks/>
            </p:cNvGrpSpPr>
            <p:nvPr/>
          </p:nvGrpSpPr>
          <p:grpSpPr bwMode="auto">
            <a:xfrm>
              <a:off x="719" y="2112"/>
              <a:ext cx="2880" cy="1632"/>
              <a:chOff x="719" y="2112"/>
              <a:chExt cx="2880" cy="1632"/>
            </a:xfrm>
          </p:grpSpPr>
          <p:sp>
            <p:nvSpPr>
              <p:cNvPr id="572428" name="Line 12"/>
              <p:cNvSpPr>
                <a:spLocks noChangeShapeType="1"/>
              </p:cNvSpPr>
              <p:nvPr/>
            </p:nvSpPr>
            <p:spPr bwMode="auto">
              <a:xfrm flipH="1">
                <a:off x="1247" y="2112"/>
                <a:ext cx="1824" cy="528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2430" name="Line 14"/>
              <p:cNvSpPr>
                <a:spLocks noChangeShapeType="1"/>
              </p:cNvSpPr>
              <p:nvPr/>
            </p:nvSpPr>
            <p:spPr bwMode="auto">
              <a:xfrm flipH="1">
                <a:off x="1679" y="2256"/>
                <a:ext cx="1824" cy="528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2431" name="Line 15"/>
              <p:cNvSpPr>
                <a:spLocks noChangeShapeType="1"/>
              </p:cNvSpPr>
              <p:nvPr/>
            </p:nvSpPr>
            <p:spPr bwMode="auto">
              <a:xfrm flipH="1">
                <a:off x="1679" y="2496"/>
                <a:ext cx="1824" cy="576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2432" name="Line 16"/>
              <p:cNvSpPr>
                <a:spLocks noChangeShapeType="1"/>
              </p:cNvSpPr>
              <p:nvPr/>
            </p:nvSpPr>
            <p:spPr bwMode="auto">
              <a:xfrm flipH="1">
                <a:off x="1247" y="2400"/>
                <a:ext cx="1824" cy="536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2434" name="Line 18"/>
              <p:cNvSpPr>
                <a:spLocks noChangeShapeType="1"/>
              </p:cNvSpPr>
              <p:nvPr/>
            </p:nvSpPr>
            <p:spPr bwMode="auto">
              <a:xfrm flipH="1">
                <a:off x="1151" y="2928"/>
                <a:ext cx="2448" cy="816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2435" name="Line 19"/>
              <p:cNvSpPr>
                <a:spLocks noChangeShapeType="1"/>
              </p:cNvSpPr>
              <p:nvPr/>
            </p:nvSpPr>
            <p:spPr bwMode="auto">
              <a:xfrm flipH="1">
                <a:off x="719" y="2832"/>
                <a:ext cx="2448" cy="784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9640" name="Group 33"/>
            <p:cNvGrpSpPr>
              <a:grpSpLocks/>
            </p:cNvGrpSpPr>
            <p:nvPr/>
          </p:nvGrpSpPr>
          <p:grpSpPr bwMode="auto">
            <a:xfrm>
              <a:off x="3071" y="2112"/>
              <a:ext cx="531" cy="816"/>
              <a:chOff x="3071" y="2112"/>
              <a:chExt cx="531" cy="816"/>
            </a:xfrm>
          </p:grpSpPr>
          <p:grpSp>
            <p:nvGrpSpPr>
              <p:cNvPr id="69641" name="Group 31"/>
              <p:cNvGrpSpPr>
                <a:grpSpLocks/>
              </p:cNvGrpSpPr>
              <p:nvPr/>
            </p:nvGrpSpPr>
            <p:grpSpPr bwMode="auto">
              <a:xfrm>
                <a:off x="3072" y="2112"/>
                <a:ext cx="530" cy="816"/>
                <a:chOff x="3068" y="2111"/>
                <a:chExt cx="530" cy="816"/>
              </a:xfrm>
            </p:grpSpPr>
            <p:sp>
              <p:nvSpPr>
                <p:cNvPr id="572429" name="AutoShape 13"/>
                <p:cNvSpPr>
                  <a:spLocks noChangeArrowheads="1"/>
                </p:cNvSpPr>
                <p:nvPr/>
              </p:nvSpPr>
              <p:spPr bwMode="auto">
                <a:xfrm rot="-16200181">
                  <a:off x="3093" y="2086"/>
                  <a:ext cx="384" cy="434"/>
                </a:xfrm>
                <a:prstGeom prst="parallelogram">
                  <a:avLst>
                    <a:gd name="adj" fmla="val 32551"/>
                  </a:avLst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algn="ctr">
                    <a:defRPr/>
                  </a:pPr>
                  <a:endParaRPr lang="pt-BR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572433" name="AutoShape 17"/>
                <p:cNvSpPr>
                  <a:spLocks noChangeArrowheads="1"/>
                </p:cNvSpPr>
                <p:nvPr/>
              </p:nvSpPr>
              <p:spPr bwMode="auto">
                <a:xfrm rot="-16200181">
                  <a:off x="3214" y="2542"/>
                  <a:ext cx="336" cy="433"/>
                </a:xfrm>
                <a:prstGeom prst="parallelogram">
                  <a:avLst>
                    <a:gd name="adj" fmla="val 29463"/>
                  </a:avLst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algn="ctr">
                    <a:defRPr/>
                  </a:pPr>
                  <a:endParaRPr lang="pt-BR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69642" name="Group 32"/>
              <p:cNvGrpSpPr>
                <a:grpSpLocks/>
              </p:cNvGrpSpPr>
              <p:nvPr/>
            </p:nvGrpSpPr>
            <p:grpSpPr bwMode="auto">
              <a:xfrm>
                <a:off x="3071" y="2160"/>
                <a:ext cx="528" cy="768"/>
                <a:chOff x="3071" y="2160"/>
                <a:chExt cx="528" cy="768"/>
              </a:xfrm>
            </p:grpSpPr>
            <p:sp>
              <p:nvSpPr>
                <p:cNvPr id="572437" name="Line 21"/>
                <p:cNvSpPr>
                  <a:spLocks noChangeShapeType="1"/>
                </p:cNvSpPr>
                <p:nvPr/>
              </p:nvSpPr>
              <p:spPr bwMode="auto">
                <a:xfrm>
                  <a:off x="3495" y="2240"/>
                  <a:ext cx="96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572438" name="Line 22"/>
                <p:cNvSpPr>
                  <a:spLocks noChangeShapeType="1"/>
                </p:cNvSpPr>
                <p:nvPr/>
              </p:nvSpPr>
              <p:spPr bwMode="auto">
                <a:xfrm>
                  <a:off x="3071" y="2400"/>
                  <a:ext cx="96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572439" name="Line 23"/>
                <p:cNvSpPr>
                  <a:spLocks noChangeShapeType="1"/>
                </p:cNvSpPr>
                <p:nvPr/>
              </p:nvSpPr>
              <p:spPr bwMode="auto">
                <a:xfrm>
                  <a:off x="3503" y="2496"/>
                  <a:ext cx="96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572440" name="Line 24"/>
                <p:cNvSpPr>
                  <a:spLocks noChangeShapeType="1"/>
                </p:cNvSpPr>
                <p:nvPr/>
              </p:nvSpPr>
              <p:spPr bwMode="auto">
                <a:xfrm>
                  <a:off x="3071" y="2160"/>
                  <a:ext cx="96" cy="432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08720"/>
            <a:ext cx="8839200" cy="5415880"/>
          </a:xfrm>
        </p:spPr>
        <p:txBody>
          <a:bodyPr/>
          <a:lstStyle/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1.	Translade VRP para a origem</a:t>
            </a:r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2.	Determine VPN</a:t>
            </a:r>
          </a:p>
          <a:p>
            <a:pPr marL="952500" lvl="1" indent="-282575">
              <a:spcBef>
                <a:spcPts val="1800"/>
              </a:spcBef>
              <a:tabLst>
                <a:tab pos="381000" algn="l"/>
              </a:tabLst>
              <a:defRPr/>
            </a:pPr>
            <a:r>
              <a:rPr lang="pt-BR" sz="2200" dirty="0" smtClean="0"/>
              <a:t>Decomponha e determine os ângulos de VPN com X e Y</a:t>
            </a:r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3.	</a:t>
            </a:r>
            <a:r>
              <a:rPr lang="pt-BR" sz="2600" dirty="0" err="1" smtClean="0"/>
              <a:t>Rotacione</a:t>
            </a:r>
            <a:r>
              <a:rPr lang="pt-BR" sz="2600" dirty="0" smtClean="0"/>
              <a:t> o mundo em torno de X e Y de forma a alinhar VPN com o eixo Z</a:t>
            </a:r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4.	Ignore todas as coordenadas Z dos objetos.</a:t>
            </a:r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5.	Normalize o resto (coordenadas de </a:t>
            </a:r>
            <a:r>
              <a:rPr lang="pt-BR" sz="2600" dirty="0" err="1" smtClean="0"/>
              <a:t>window</a:t>
            </a:r>
            <a:r>
              <a:rPr lang="pt-BR" sz="2600" dirty="0" smtClean="0"/>
              <a:t>)</a:t>
            </a:r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6.	</a:t>
            </a:r>
            <a:r>
              <a:rPr lang="pt-BR" sz="2600" dirty="0" err="1" smtClean="0"/>
              <a:t>Clippe</a:t>
            </a:r>
            <a:endParaRPr lang="pt-BR" sz="2600" dirty="0" smtClean="0"/>
          </a:p>
          <a:p>
            <a:pPr marL="381000" indent="-381000">
              <a:spcBef>
                <a:spcPts val="1800"/>
              </a:spcBef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7.	Transforme para coordenadas de </a:t>
            </a:r>
            <a:r>
              <a:rPr lang="pt-BR" sz="2600" dirty="0" err="1" smtClean="0"/>
              <a:t>Viewport</a:t>
            </a:r>
            <a:r>
              <a:rPr lang="pt-BR" sz="2600" dirty="0" smtClean="0"/>
              <a:t>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 dirty="0" err="1" smtClean="0">
                <a:effectLst/>
              </a:rPr>
              <a:t>Algoritmo</a:t>
            </a:r>
            <a:r>
              <a:rPr lang="en-US" altLang="pt-BR" sz="2900" dirty="0" smtClean="0">
                <a:effectLst/>
              </a:rPr>
              <a:t> </a:t>
            </a:r>
            <a:r>
              <a:rPr lang="en-US" altLang="pt-BR" sz="2900" dirty="0" err="1">
                <a:effectLst/>
              </a:rPr>
              <a:t>Projeção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Paralela</a:t>
            </a:r>
            <a:r>
              <a:rPr lang="en-US" altLang="pt-BR" sz="2900" dirty="0">
                <a:effectLst/>
              </a:rPr>
              <a:t> </a:t>
            </a:r>
            <a:r>
              <a:rPr lang="en-US" altLang="pt-BR" sz="2900" dirty="0" err="1">
                <a:effectLst/>
              </a:rPr>
              <a:t>Ortogonal</a:t>
            </a:r>
            <a:endParaRPr lang="pt-BR" altLang="pt-BR" sz="29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6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688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2682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0. Plano de Projeção Qualquer.</a:t>
            </a:r>
          </a:p>
        </p:txBody>
      </p:sp>
      <p:grpSp>
        <p:nvGrpSpPr>
          <p:cNvPr id="71689" name="Group 17"/>
          <p:cNvGrpSpPr>
            <a:grpSpLocks/>
          </p:cNvGrpSpPr>
          <p:nvPr/>
        </p:nvGrpSpPr>
        <p:grpSpPr bwMode="auto">
          <a:xfrm>
            <a:off x="1828800" y="1676400"/>
            <a:ext cx="5715000" cy="4776788"/>
            <a:chOff x="1152" y="1056"/>
            <a:chExt cx="3600" cy="3009"/>
          </a:xfrm>
        </p:grpSpPr>
        <p:sp>
          <p:nvSpPr>
            <p:cNvPr id="561166" name="AutoShape 14"/>
            <p:cNvSpPr>
              <a:spLocks noChangeArrowheads="1"/>
            </p:cNvSpPr>
            <p:nvPr/>
          </p:nvSpPr>
          <p:spPr bwMode="auto">
            <a:xfrm rot="-2936223">
              <a:off x="1656" y="2091"/>
              <a:ext cx="3009" cy="940"/>
            </a:xfrm>
            <a:prstGeom prst="parallelogram">
              <a:avLst>
                <a:gd name="adj" fmla="val 94298"/>
              </a:avLst>
            </a:prstGeom>
            <a:gradFill rotWithShape="0">
              <a:gsLst>
                <a:gs pos="0">
                  <a:srgbClr val="ACACAC"/>
                </a:gs>
                <a:gs pos="100000">
                  <a:srgbClr val="ACACA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 flipV="1">
              <a:off x="3216" y="2256"/>
              <a:ext cx="1536" cy="384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3168" y="2583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1167" name="Line 15"/>
            <p:cNvSpPr>
              <a:spLocks noChangeShapeType="1"/>
            </p:cNvSpPr>
            <p:nvPr/>
          </p:nvSpPr>
          <p:spPr bwMode="auto">
            <a:xfrm flipV="1">
              <a:off x="2400" y="2640"/>
              <a:ext cx="816" cy="19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1168" name="Line 16"/>
            <p:cNvSpPr>
              <a:spLocks noChangeShapeType="1"/>
            </p:cNvSpPr>
            <p:nvPr/>
          </p:nvSpPr>
          <p:spPr bwMode="auto">
            <a:xfrm flipV="1">
              <a:off x="1152" y="2832"/>
              <a:ext cx="1248" cy="336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61170" name="Text Box 18"/>
          <p:cNvSpPr txBox="1">
            <a:spLocks noChangeArrowheads="1"/>
          </p:cNvSpPr>
          <p:nvPr/>
        </p:nvSpPr>
        <p:spPr bwMode="auto">
          <a:xfrm>
            <a:off x="4876800" y="43434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chemeClr val="accent2"/>
                </a:solidFill>
                <a:effectLst/>
              </a:rPr>
              <a:t>VRP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620000" y="2895600"/>
            <a:ext cx="842963" cy="1295400"/>
            <a:chOff x="3071" y="2112"/>
            <a:chExt cx="531" cy="816"/>
          </a:xfrm>
        </p:grpSpPr>
        <p:grpSp>
          <p:nvGrpSpPr>
            <p:cNvPr id="71692" name="Group 28"/>
            <p:cNvGrpSpPr>
              <a:grpSpLocks/>
            </p:cNvGrpSpPr>
            <p:nvPr/>
          </p:nvGrpSpPr>
          <p:grpSpPr bwMode="auto">
            <a:xfrm>
              <a:off x="3072" y="2112"/>
              <a:ext cx="530" cy="816"/>
              <a:chOff x="3068" y="2111"/>
              <a:chExt cx="530" cy="816"/>
            </a:xfrm>
          </p:grpSpPr>
          <p:sp>
            <p:nvSpPr>
              <p:cNvPr id="561181" name="AutoShape 29"/>
              <p:cNvSpPr>
                <a:spLocks noChangeArrowheads="1"/>
              </p:cNvSpPr>
              <p:nvPr/>
            </p:nvSpPr>
            <p:spPr bwMode="auto">
              <a:xfrm rot="-16200181">
                <a:off x="3093" y="2086"/>
                <a:ext cx="384" cy="434"/>
              </a:xfrm>
              <a:prstGeom prst="parallelogram">
                <a:avLst>
                  <a:gd name="adj" fmla="val 32551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61182" name="AutoShape 30"/>
              <p:cNvSpPr>
                <a:spLocks noChangeArrowheads="1"/>
              </p:cNvSpPr>
              <p:nvPr/>
            </p:nvSpPr>
            <p:spPr bwMode="auto">
              <a:xfrm rot="-16200181">
                <a:off x="3213" y="2542"/>
                <a:ext cx="336" cy="433"/>
              </a:xfrm>
              <a:prstGeom prst="parallelogram">
                <a:avLst>
                  <a:gd name="adj" fmla="val 29463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71693" name="Group 31"/>
            <p:cNvGrpSpPr>
              <a:grpSpLocks/>
            </p:cNvGrpSpPr>
            <p:nvPr/>
          </p:nvGrpSpPr>
          <p:grpSpPr bwMode="auto">
            <a:xfrm>
              <a:off x="3071" y="2160"/>
              <a:ext cx="528" cy="768"/>
              <a:chOff x="3071" y="2160"/>
              <a:chExt cx="528" cy="768"/>
            </a:xfrm>
          </p:grpSpPr>
          <p:sp>
            <p:nvSpPr>
              <p:cNvPr id="561184" name="Line 32"/>
              <p:cNvSpPr>
                <a:spLocks noChangeShapeType="1"/>
              </p:cNvSpPr>
              <p:nvPr/>
            </p:nvSpPr>
            <p:spPr bwMode="auto">
              <a:xfrm>
                <a:off x="3495" y="224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1185" name="Line 33"/>
              <p:cNvSpPr>
                <a:spLocks noChangeShapeType="1"/>
              </p:cNvSpPr>
              <p:nvPr/>
            </p:nvSpPr>
            <p:spPr bwMode="auto">
              <a:xfrm>
                <a:off x="3071" y="240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1186" name="Line 34"/>
              <p:cNvSpPr>
                <a:spLocks noChangeShapeType="1"/>
              </p:cNvSpPr>
              <p:nvPr/>
            </p:nvSpPr>
            <p:spPr bwMode="auto">
              <a:xfrm>
                <a:off x="3503" y="249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1187" name="Line 35"/>
              <p:cNvSpPr>
                <a:spLocks noChangeShapeType="1"/>
              </p:cNvSpPr>
              <p:nvPr/>
            </p:nvSpPr>
            <p:spPr bwMode="auto">
              <a:xfrm>
                <a:off x="3071" y="216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63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0" name="AutoShape 10"/>
          <p:cNvSpPr>
            <a:spLocks noChangeArrowheads="1"/>
          </p:cNvSpPr>
          <p:nvPr/>
        </p:nvSpPr>
        <p:spPr bwMode="auto">
          <a:xfrm rot="-2936223">
            <a:off x="1862931" y="3242469"/>
            <a:ext cx="4776788" cy="1492250"/>
          </a:xfrm>
          <a:prstGeom prst="parallelogram">
            <a:avLst>
              <a:gd name="adj" fmla="val 94298"/>
            </a:avLst>
          </a:prstGeom>
          <a:gradFill rotWithShape="0">
            <a:gsLst>
              <a:gs pos="0">
                <a:srgbClr val="ACACAC"/>
              </a:gs>
              <a:gs pos="100000">
                <a:srgbClr val="ACACA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1" name="Line 11"/>
          <p:cNvSpPr>
            <a:spLocks noChangeShapeType="1"/>
          </p:cNvSpPr>
          <p:nvPr/>
        </p:nvSpPr>
        <p:spPr bwMode="auto">
          <a:xfrm flipV="1">
            <a:off x="4343400" y="3505200"/>
            <a:ext cx="2438400" cy="6096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3" name="Line 13"/>
          <p:cNvSpPr>
            <a:spLocks noChangeShapeType="1"/>
          </p:cNvSpPr>
          <p:nvPr/>
        </p:nvSpPr>
        <p:spPr bwMode="auto">
          <a:xfrm flipV="1">
            <a:off x="3048000" y="4114800"/>
            <a:ext cx="1295400" cy="304800"/>
          </a:xfrm>
          <a:prstGeom prst="line">
            <a:avLst/>
          </a:prstGeom>
          <a:noFill/>
          <a:ln w="28575">
            <a:solidFill>
              <a:srgbClr val="6666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4" name="Line 14"/>
          <p:cNvSpPr>
            <a:spLocks noChangeShapeType="1"/>
          </p:cNvSpPr>
          <p:nvPr/>
        </p:nvSpPr>
        <p:spPr bwMode="auto">
          <a:xfrm flipV="1">
            <a:off x="1066800" y="4419600"/>
            <a:ext cx="1981200" cy="533400"/>
          </a:xfrm>
          <a:prstGeom prst="line">
            <a:avLst/>
          </a:prstGeom>
          <a:noFill/>
          <a:ln w="2857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64" name="Line 4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2716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26828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1. </a:t>
            </a:r>
            <a:r>
              <a:rPr lang="pt-BR" altLang="pt-BR" sz="2000" b="1">
                <a:solidFill>
                  <a:schemeClr val="tx1"/>
                </a:solidFill>
                <a:effectLst/>
              </a:rPr>
              <a:t>Translade VRP para a origem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pt-BR" altLang="pt-BR" sz="2400">
                <a:solidFill>
                  <a:schemeClr val="tx1"/>
                </a:solidFill>
                <a:effectLst/>
              </a:rPr>
              <a:t>	Translade o mundo com VRP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 flipH="1" flipV="1">
            <a:off x="4343400" y="2743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6" name="Line 16"/>
          <p:cNvSpPr>
            <a:spLocks noChangeShapeType="1"/>
          </p:cNvSpPr>
          <p:nvPr/>
        </p:nvSpPr>
        <p:spPr bwMode="auto">
          <a:xfrm flipH="1">
            <a:off x="3124200" y="4076700"/>
            <a:ext cx="12827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2" name="Oval 12"/>
          <p:cNvSpPr>
            <a:spLocks noChangeArrowheads="1"/>
          </p:cNvSpPr>
          <p:nvPr/>
        </p:nvSpPr>
        <p:spPr bwMode="auto">
          <a:xfrm>
            <a:off x="4267200" y="4024313"/>
            <a:ext cx="152400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8577" name="Text Box 17"/>
          <p:cNvSpPr txBox="1">
            <a:spLocks noChangeArrowheads="1"/>
          </p:cNvSpPr>
          <p:nvPr/>
        </p:nvSpPr>
        <p:spPr bwMode="auto">
          <a:xfrm>
            <a:off x="44958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chemeClr val="accent2"/>
                </a:solidFill>
                <a:effectLst/>
              </a:rPr>
              <a:t>VRP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2721" name="Group 18"/>
          <p:cNvGrpSpPr>
            <a:grpSpLocks/>
          </p:cNvGrpSpPr>
          <p:nvPr/>
        </p:nvGrpSpPr>
        <p:grpSpPr bwMode="auto">
          <a:xfrm>
            <a:off x="6781800" y="2819400"/>
            <a:ext cx="842963" cy="1295400"/>
            <a:chOff x="3071" y="2112"/>
            <a:chExt cx="531" cy="816"/>
          </a:xfrm>
        </p:grpSpPr>
        <p:grpSp>
          <p:nvGrpSpPr>
            <p:cNvPr id="72722" name="Group 19"/>
            <p:cNvGrpSpPr>
              <a:grpSpLocks/>
            </p:cNvGrpSpPr>
            <p:nvPr/>
          </p:nvGrpSpPr>
          <p:grpSpPr bwMode="auto">
            <a:xfrm>
              <a:off x="3072" y="2112"/>
              <a:ext cx="530" cy="816"/>
              <a:chOff x="3068" y="2111"/>
              <a:chExt cx="530" cy="816"/>
            </a:xfrm>
          </p:grpSpPr>
          <p:sp>
            <p:nvSpPr>
              <p:cNvPr id="578580" name="AutoShape 20"/>
              <p:cNvSpPr>
                <a:spLocks noChangeArrowheads="1"/>
              </p:cNvSpPr>
              <p:nvPr/>
            </p:nvSpPr>
            <p:spPr bwMode="auto">
              <a:xfrm rot="-16200181">
                <a:off x="3093" y="2086"/>
                <a:ext cx="384" cy="434"/>
              </a:xfrm>
              <a:prstGeom prst="parallelogram">
                <a:avLst>
                  <a:gd name="adj" fmla="val 32551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8581" name="AutoShape 21"/>
              <p:cNvSpPr>
                <a:spLocks noChangeArrowheads="1"/>
              </p:cNvSpPr>
              <p:nvPr/>
            </p:nvSpPr>
            <p:spPr bwMode="auto">
              <a:xfrm rot="-16200181">
                <a:off x="3213" y="2542"/>
                <a:ext cx="336" cy="433"/>
              </a:xfrm>
              <a:prstGeom prst="parallelogram">
                <a:avLst>
                  <a:gd name="adj" fmla="val 29463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72723" name="Group 22"/>
            <p:cNvGrpSpPr>
              <a:grpSpLocks/>
            </p:cNvGrpSpPr>
            <p:nvPr/>
          </p:nvGrpSpPr>
          <p:grpSpPr bwMode="auto">
            <a:xfrm>
              <a:off x="3071" y="2160"/>
              <a:ext cx="528" cy="768"/>
              <a:chOff x="3071" y="2160"/>
              <a:chExt cx="528" cy="768"/>
            </a:xfrm>
          </p:grpSpPr>
          <p:sp>
            <p:nvSpPr>
              <p:cNvPr id="578583" name="Line 23"/>
              <p:cNvSpPr>
                <a:spLocks noChangeShapeType="1"/>
              </p:cNvSpPr>
              <p:nvPr/>
            </p:nvSpPr>
            <p:spPr bwMode="auto">
              <a:xfrm>
                <a:off x="3495" y="224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8584" name="Line 24"/>
              <p:cNvSpPr>
                <a:spLocks noChangeShapeType="1"/>
              </p:cNvSpPr>
              <p:nvPr/>
            </p:nvSpPr>
            <p:spPr bwMode="auto">
              <a:xfrm>
                <a:off x="3071" y="240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8585" name="Line 25"/>
              <p:cNvSpPr>
                <a:spLocks noChangeShapeType="1"/>
              </p:cNvSpPr>
              <p:nvPr/>
            </p:nvSpPr>
            <p:spPr bwMode="auto">
              <a:xfrm>
                <a:off x="3503" y="249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8586" name="Line 26"/>
              <p:cNvSpPr>
                <a:spLocks noChangeShapeType="1"/>
              </p:cNvSpPr>
              <p:nvPr/>
            </p:nvSpPr>
            <p:spPr bwMode="auto">
              <a:xfrm>
                <a:off x="3071" y="216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066800" y="1600200"/>
            <a:ext cx="5715000" cy="4776788"/>
            <a:chOff x="1152" y="1056"/>
            <a:chExt cx="3600" cy="3009"/>
          </a:xfrm>
        </p:grpSpPr>
        <p:sp>
          <p:nvSpPr>
            <p:cNvPr id="579589" name="AutoShape 5"/>
            <p:cNvSpPr>
              <a:spLocks noChangeArrowheads="1"/>
            </p:cNvSpPr>
            <p:nvPr/>
          </p:nvSpPr>
          <p:spPr bwMode="auto">
            <a:xfrm rot="-2936223">
              <a:off x="1656" y="2091"/>
              <a:ext cx="3009" cy="940"/>
            </a:xfrm>
            <a:prstGeom prst="parallelogram">
              <a:avLst>
                <a:gd name="adj" fmla="val 94298"/>
              </a:avLst>
            </a:prstGeom>
            <a:gradFill rotWithShape="0">
              <a:gsLst>
                <a:gs pos="0">
                  <a:srgbClr val="ACACAC"/>
                </a:gs>
                <a:gs pos="100000">
                  <a:srgbClr val="ACACA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9590" name="Line 6"/>
            <p:cNvSpPr>
              <a:spLocks noChangeShapeType="1"/>
            </p:cNvSpPr>
            <p:nvPr/>
          </p:nvSpPr>
          <p:spPr bwMode="auto">
            <a:xfrm flipV="1">
              <a:off x="3216" y="2256"/>
              <a:ext cx="1536" cy="384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9591" name="Oval 7"/>
            <p:cNvSpPr>
              <a:spLocks noChangeArrowheads="1"/>
            </p:cNvSpPr>
            <p:nvPr/>
          </p:nvSpPr>
          <p:spPr bwMode="auto">
            <a:xfrm>
              <a:off x="3168" y="2583"/>
              <a:ext cx="96" cy="96"/>
            </a:xfrm>
            <a:prstGeom prst="ellipse">
              <a:avLst/>
            </a:prstGeom>
            <a:solidFill>
              <a:srgbClr val="A4BFF4"/>
            </a:solidFill>
            <a:ln w="952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 flipV="1">
              <a:off x="2400" y="2640"/>
              <a:ext cx="816" cy="192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9593" name="Line 9"/>
            <p:cNvSpPr>
              <a:spLocks noChangeShapeType="1"/>
            </p:cNvSpPr>
            <p:nvPr/>
          </p:nvSpPr>
          <p:spPr bwMode="auto">
            <a:xfrm flipV="1">
              <a:off x="1152" y="2832"/>
              <a:ext cx="1248" cy="336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79594" name="Line 10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9596" name="Text Box 12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9597" name="Text Box 13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737" name="Text Box 14"/>
          <p:cNvSpPr txBox="1">
            <a:spLocks noChangeArrowheads="1"/>
          </p:cNvSpPr>
          <p:nvPr/>
        </p:nvSpPr>
        <p:spPr bwMode="auto">
          <a:xfrm>
            <a:off x="152400" y="990600"/>
            <a:ext cx="268287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2. </a:t>
            </a:r>
            <a:r>
              <a:rPr lang="pt-BR" altLang="pt-BR" sz="2000" b="1">
                <a:solidFill>
                  <a:schemeClr val="tx1"/>
                </a:solidFill>
                <a:effectLst/>
              </a:rPr>
              <a:t>Determine VPN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pt-BR" altLang="pt-BR" sz="2400">
                <a:solidFill>
                  <a:schemeClr val="tx1"/>
                </a:solidFill>
                <a:effectLst/>
              </a:rPr>
              <a:t>	Determine 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x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pt-BR" altLang="pt-BR" sz="2400">
                <a:solidFill>
                  <a:schemeClr val="tx1"/>
                </a:solidFill>
                <a:effectLst/>
              </a:rPr>
              <a:t>	Determine </a:t>
            </a:r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</a:rPr>
              <a:t>y</a:t>
            </a:r>
            <a:r>
              <a:rPr lang="pt-BR" altLang="pt-BR" sz="2400">
                <a:solidFill>
                  <a:schemeClr val="tx1"/>
                </a:solidFill>
                <a:effectLst/>
              </a:rPr>
              <a:t> </a:t>
            </a:r>
            <a:endParaRPr lang="pt-BR" altLang="pt-BR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 flipH="1" flipV="1">
            <a:off x="4343400" y="2743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 flipH="1">
            <a:off x="3124200" y="4076700"/>
            <a:ext cx="12827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3740" name="Rectangle 17"/>
          <p:cNvSpPr>
            <a:spLocks noChangeArrowheads="1"/>
          </p:cNvSpPr>
          <p:nvPr/>
        </p:nvSpPr>
        <p:spPr bwMode="auto">
          <a:xfrm>
            <a:off x="5486400" y="4114800"/>
            <a:ext cx="49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x</a:t>
            </a:r>
          </a:p>
        </p:txBody>
      </p:sp>
      <p:sp>
        <p:nvSpPr>
          <p:cNvPr id="73741" name="Rectangle 18"/>
          <p:cNvSpPr>
            <a:spLocks noChangeArrowheads="1"/>
          </p:cNvSpPr>
          <p:nvPr/>
        </p:nvSpPr>
        <p:spPr bwMode="auto">
          <a:xfrm>
            <a:off x="4648200" y="3048000"/>
            <a:ext cx="49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800" b="1">
                <a:effectLst/>
                <a:latin typeface="Symbol" pitchFamily="18" charset="2"/>
              </a:rPr>
              <a:t>q</a:t>
            </a:r>
            <a:r>
              <a:rPr lang="pt-BR" altLang="pt-BR" sz="2800" b="1" baseline="-25000">
                <a:effectLst/>
                <a:latin typeface="Times New Roman" pitchFamily="18" charset="0"/>
              </a:rPr>
              <a:t>y</a:t>
            </a:r>
          </a:p>
        </p:txBody>
      </p:sp>
      <p:grpSp>
        <p:nvGrpSpPr>
          <p:cNvPr id="73742" name="Group 19"/>
          <p:cNvGrpSpPr>
            <a:grpSpLocks/>
          </p:cNvGrpSpPr>
          <p:nvPr/>
        </p:nvGrpSpPr>
        <p:grpSpPr bwMode="auto">
          <a:xfrm>
            <a:off x="6781800" y="2819400"/>
            <a:ext cx="842963" cy="1295400"/>
            <a:chOff x="3071" y="2112"/>
            <a:chExt cx="531" cy="816"/>
          </a:xfrm>
        </p:grpSpPr>
        <p:grpSp>
          <p:nvGrpSpPr>
            <p:cNvPr id="73744" name="Group 20"/>
            <p:cNvGrpSpPr>
              <a:grpSpLocks/>
            </p:cNvGrpSpPr>
            <p:nvPr/>
          </p:nvGrpSpPr>
          <p:grpSpPr bwMode="auto">
            <a:xfrm>
              <a:off x="3072" y="2112"/>
              <a:ext cx="530" cy="816"/>
              <a:chOff x="3068" y="2111"/>
              <a:chExt cx="530" cy="816"/>
            </a:xfrm>
          </p:grpSpPr>
          <p:sp>
            <p:nvSpPr>
              <p:cNvPr id="579605" name="AutoShape 21"/>
              <p:cNvSpPr>
                <a:spLocks noChangeArrowheads="1"/>
              </p:cNvSpPr>
              <p:nvPr/>
            </p:nvSpPr>
            <p:spPr bwMode="auto">
              <a:xfrm rot="-16200181">
                <a:off x="3093" y="2086"/>
                <a:ext cx="384" cy="434"/>
              </a:xfrm>
              <a:prstGeom prst="parallelogram">
                <a:avLst>
                  <a:gd name="adj" fmla="val 32551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9606" name="AutoShape 22"/>
              <p:cNvSpPr>
                <a:spLocks noChangeArrowheads="1"/>
              </p:cNvSpPr>
              <p:nvPr/>
            </p:nvSpPr>
            <p:spPr bwMode="auto">
              <a:xfrm rot="-16200181">
                <a:off x="3213" y="2542"/>
                <a:ext cx="336" cy="433"/>
              </a:xfrm>
              <a:prstGeom prst="parallelogram">
                <a:avLst>
                  <a:gd name="adj" fmla="val 29463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pt-B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73745" name="Group 23"/>
            <p:cNvGrpSpPr>
              <a:grpSpLocks/>
            </p:cNvGrpSpPr>
            <p:nvPr/>
          </p:nvGrpSpPr>
          <p:grpSpPr bwMode="auto">
            <a:xfrm>
              <a:off x="3071" y="2160"/>
              <a:ext cx="528" cy="768"/>
              <a:chOff x="3071" y="2160"/>
              <a:chExt cx="528" cy="768"/>
            </a:xfrm>
          </p:grpSpPr>
          <p:sp>
            <p:nvSpPr>
              <p:cNvPr id="579608" name="Line 24"/>
              <p:cNvSpPr>
                <a:spLocks noChangeShapeType="1"/>
              </p:cNvSpPr>
              <p:nvPr/>
            </p:nvSpPr>
            <p:spPr bwMode="auto">
              <a:xfrm>
                <a:off x="3495" y="224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9609" name="Line 25"/>
              <p:cNvSpPr>
                <a:spLocks noChangeShapeType="1"/>
              </p:cNvSpPr>
              <p:nvPr/>
            </p:nvSpPr>
            <p:spPr bwMode="auto">
              <a:xfrm>
                <a:off x="3071" y="240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9610" name="Line 26"/>
              <p:cNvSpPr>
                <a:spLocks noChangeShapeType="1"/>
              </p:cNvSpPr>
              <p:nvPr/>
            </p:nvSpPr>
            <p:spPr bwMode="auto">
              <a:xfrm>
                <a:off x="3503" y="249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9611" name="Line 27"/>
              <p:cNvSpPr>
                <a:spLocks noChangeShapeType="1"/>
              </p:cNvSpPr>
              <p:nvPr/>
            </p:nvSpPr>
            <p:spPr bwMode="auto">
              <a:xfrm>
                <a:off x="3071" y="216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73743" name="Rectangle 28"/>
          <p:cNvSpPr>
            <a:spLocks noChangeArrowheads="1"/>
          </p:cNvSpPr>
          <p:nvPr/>
        </p:nvSpPr>
        <p:spPr bwMode="auto">
          <a:xfrm>
            <a:off x="914400" y="4343400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000" b="1">
                <a:effectLst/>
              </a:rPr>
              <a:t>VPN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35" name="AutoShape 27"/>
          <p:cNvSpPr>
            <a:spLocks noChangeArrowheads="1"/>
          </p:cNvSpPr>
          <p:nvPr/>
        </p:nvSpPr>
        <p:spPr bwMode="auto">
          <a:xfrm rot="1802336" flipV="1">
            <a:off x="2895600" y="2514600"/>
            <a:ext cx="2667000" cy="2743200"/>
          </a:xfrm>
          <a:prstGeom prst="parallelogram">
            <a:avLst>
              <a:gd name="adj" fmla="val 59255"/>
            </a:avLst>
          </a:prstGeom>
          <a:solidFill>
            <a:srgbClr val="ACAC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0" name="Line 2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1" name="Line 3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5" name="Oval 7"/>
          <p:cNvSpPr>
            <a:spLocks noChangeArrowheads="1"/>
          </p:cNvSpPr>
          <p:nvPr/>
        </p:nvSpPr>
        <p:spPr bwMode="auto">
          <a:xfrm>
            <a:off x="4267200" y="4024313"/>
            <a:ext cx="152400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 flipH="1">
            <a:off x="4000500" y="3886200"/>
            <a:ext cx="708025" cy="427038"/>
          </a:xfrm>
          <a:prstGeom prst="line">
            <a:avLst/>
          </a:prstGeom>
          <a:noFill/>
          <a:ln w="38100">
            <a:solidFill>
              <a:srgbClr val="6666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 flipH="1">
            <a:off x="4708525" y="3136900"/>
            <a:ext cx="1082675" cy="749300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8" name="Line 10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9" name="Text Box 11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80620" name="Text Box 12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y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764" name="Text Box 14"/>
          <p:cNvSpPr txBox="1">
            <a:spLocks noChangeArrowheads="1"/>
          </p:cNvSpPr>
          <p:nvPr/>
        </p:nvSpPr>
        <p:spPr bwMode="auto">
          <a:xfrm>
            <a:off x="152400" y="990600"/>
            <a:ext cx="26828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3. </a:t>
            </a:r>
            <a:r>
              <a:rPr lang="pt-BR" altLang="pt-BR" sz="2400" b="1">
                <a:solidFill>
                  <a:schemeClr val="tx1"/>
                </a:solidFill>
                <a:effectLst/>
              </a:rPr>
              <a:t>Rotacione o mundo em torno de X e Y de forma a alinhar VPN com o eixo Z</a:t>
            </a:r>
            <a:r>
              <a:rPr lang="pt-BR" altLang="pt-BR" sz="2800" b="1">
                <a:solidFill>
                  <a:schemeClr val="tx1"/>
                </a:solidFill>
                <a:effectLst/>
              </a:rPr>
              <a:t> </a:t>
            </a:r>
            <a:endParaRPr lang="pt-BR" altLang="pt-BR" sz="2400">
              <a:solidFill>
                <a:schemeClr val="tx1"/>
              </a:solidFill>
              <a:effectLst/>
            </a:endParaRPr>
          </a:p>
        </p:txBody>
      </p:sp>
      <p:sp>
        <p:nvSpPr>
          <p:cNvPr id="580623" name="Line 15"/>
          <p:cNvSpPr>
            <a:spLocks noChangeShapeType="1"/>
          </p:cNvSpPr>
          <p:nvPr/>
        </p:nvSpPr>
        <p:spPr bwMode="auto">
          <a:xfrm flipH="1" flipV="1">
            <a:off x="4343400" y="2743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24" name="Line 16"/>
          <p:cNvSpPr>
            <a:spLocks noChangeShapeType="1"/>
          </p:cNvSpPr>
          <p:nvPr/>
        </p:nvSpPr>
        <p:spPr bwMode="auto">
          <a:xfrm flipH="1">
            <a:off x="3124200" y="4076700"/>
            <a:ext cx="12827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0614" name="Line 6"/>
          <p:cNvSpPr>
            <a:spLocks noChangeShapeType="1"/>
          </p:cNvSpPr>
          <p:nvPr/>
        </p:nvSpPr>
        <p:spPr bwMode="auto">
          <a:xfrm flipH="1">
            <a:off x="2667000" y="4114800"/>
            <a:ext cx="1676400" cy="1046163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1272438">
            <a:off x="733425" y="4889500"/>
            <a:ext cx="1744663" cy="1363663"/>
            <a:chOff x="1295" y="3072"/>
            <a:chExt cx="1250" cy="961"/>
          </a:xfrm>
        </p:grpSpPr>
        <p:sp>
          <p:nvSpPr>
            <p:cNvPr id="580629" name="AutoShape 21"/>
            <p:cNvSpPr>
              <a:spLocks noChangeArrowheads="1"/>
            </p:cNvSpPr>
            <p:nvPr/>
          </p:nvSpPr>
          <p:spPr bwMode="auto">
            <a:xfrm rot="-16200181">
              <a:off x="1319" y="3144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80630" name="AutoShape 22"/>
            <p:cNvSpPr>
              <a:spLocks noChangeArrowheads="1"/>
            </p:cNvSpPr>
            <p:nvPr/>
          </p:nvSpPr>
          <p:spPr bwMode="auto">
            <a:xfrm rot="5399819">
              <a:off x="1656" y="3048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80632" name="Line 24"/>
            <p:cNvSpPr>
              <a:spLocks noChangeShapeType="1"/>
            </p:cNvSpPr>
            <p:nvPr/>
          </p:nvSpPr>
          <p:spPr bwMode="auto">
            <a:xfrm flipV="1">
              <a:off x="2207" y="3433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80633" name="Line 25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80634" name="Line 26"/>
            <p:cNvSpPr>
              <a:spLocks noChangeShapeType="1"/>
            </p:cNvSpPr>
            <p:nvPr/>
          </p:nvSpPr>
          <p:spPr bwMode="auto">
            <a:xfrm flipV="1">
              <a:off x="2206" y="3935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 rot="1802336" flipV="1">
            <a:off x="2895600" y="2514600"/>
            <a:ext cx="2667000" cy="2743200"/>
          </a:xfrm>
          <a:prstGeom prst="parallelogram">
            <a:avLst>
              <a:gd name="adj" fmla="val 59255"/>
            </a:avLst>
          </a:prstGeom>
          <a:solidFill>
            <a:srgbClr val="ACAC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1272438">
            <a:off x="3259138" y="3341688"/>
            <a:ext cx="1746250" cy="1363662"/>
            <a:chOff x="1295" y="3072"/>
            <a:chExt cx="1250" cy="961"/>
          </a:xfrm>
        </p:grpSpPr>
        <p:sp>
          <p:nvSpPr>
            <p:cNvPr id="49" name="AutoShape 21"/>
            <p:cNvSpPr>
              <a:spLocks noChangeArrowheads="1"/>
            </p:cNvSpPr>
            <p:nvPr/>
          </p:nvSpPr>
          <p:spPr bwMode="auto">
            <a:xfrm rot="-16200181">
              <a:off x="1319" y="3145"/>
              <a:ext cx="864" cy="912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0" name="AutoShape 22"/>
            <p:cNvSpPr>
              <a:spLocks noChangeArrowheads="1"/>
            </p:cNvSpPr>
            <p:nvPr/>
          </p:nvSpPr>
          <p:spPr bwMode="auto">
            <a:xfrm rot="5399819">
              <a:off x="1656" y="3048"/>
              <a:ext cx="864" cy="912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V="1">
              <a:off x="2206" y="3434"/>
              <a:ext cx="335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2207" y="3935"/>
              <a:ext cx="335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82659" name="Line 3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0" name="Line 4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1" name="Oval 5"/>
          <p:cNvSpPr>
            <a:spLocks noChangeArrowheads="1"/>
          </p:cNvSpPr>
          <p:nvPr/>
        </p:nvSpPr>
        <p:spPr bwMode="auto">
          <a:xfrm>
            <a:off x="4267200" y="4024313"/>
            <a:ext cx="152400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2" name="Line 6"/>
          <p:cNvSpPr>
            <a:spLocks noChangeShapeType="1"/>
          </p:cNvSpPr>
          <p:nvPr/>
        </p:nvSpPr>
        <p:spPr bwMode="auto">
          <a:xfrm flipH="1">
            <a:off x="4000500" y="3886200"/>
            <a:ext cx="708025" cy="427038"/>
          </a:xfrm>
          <a:prstGeom prst="line">
            <a:avLst/>
          </a:prstGeom>
          <a:noFill/>
          <a:ln w="38100">
            <a:solidFill>
              <a:srgbClr val="6666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52400" y="990600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>
                <a:solidFill>
                  <a:schemeClr val="tx1"/>
                </a:solidFill>
                <a:effectLst/>
              </a:rPr>
              <a:t>4..... </a:t>
            </a:r>
            <a:r>
              <a:rPr lang="pt-BR" altLang="pt-BR" sz="2400" b="1">
                <a:solidFill>
                  <a:schemeClr val="tx1"/>
                </a:solidFill>
                <a:effectLst/>
              </a:rPr>
              <a:t>o resto é fácil.....</a:t>
            </a:r>
            <a:r>
              <a:rPr lang="pt-BR" altLang="pt-BR" sz="2800" b="1">
                <a:solidFill>
                  <a:schemeClr val="tx1"/>
                </a:solidFill>
                <a:effectLst/>
              </a:rPr>
              <a:t> </a:t>
            </a:r>
            <a:endParaRPr lang="pt-BR" altLang="pt-BR" sz="2400">
              <a:solidFill>
                <a:schemeClr val="tx1"/>
              </a:solidFill>
              <a:effectLst/>
            </a:endParaRPr>
          </a:p>
        </p:txBody>
      </p:sp>
      <p:sp>
        <p:nvSpPr>
          <p:cNvPr id="582669" name="Line 13"/>
          <p:cNvSpPr>
            <a:spLocks noChangeShapeType="1"/>
          </p:cNvSpPr>
          <p:nvPr/>
        </p:nvSpPr>
        <p:spPr bwMode="auto">
          <a:xfrm flipH="1" flipV="1">
            <a:off x="4343400" y="2743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 flipH="1">
            <a:off x="3124200" y="4076700"/>
            <a:ext cx="12827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71" name="Line 15"/>
          <p:cNvSpPr>
            <a:spLocks noChangeShapeType="1"/>
          </p:cNvSpPr>
          <p:nvPr/>
        </p:nvSpPr>
        <p:spPr bwMode="auto">
          <a:xfrm flipH="1">
            <a:off x="2667000" y="4114800"/>
            <a:ext cx="1676400" cy="1046163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4" name="Line 8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3" name="Line 7"/>
          <p:cNvSpPr>
            <a:spLocks noChangeShapeType="1"/>
          </p:cNvSpPr>
          <p:nvPr/>
        </p:nvSpPr>
        <p:spPr bwMode="auto">
          <a:xfrm flipH="1">
            <a:off x="4708525" y="3136900"/>
            <a:ext cx="1082675" cy="749300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7" name="Text Box 11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 dirty="0">
                <a:effectLst/>
              </a:rPr>
              <a:t>y</a:t>
            </a:r>
            <a:endParaRPr lang="pt-BR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5795" name="Group 20"/>
          <p:cNvGrpSpPr>
            <a:grpSpLocks/>
          </p:cNvGrpSpPr>
          <p:nvPr/>
        </p:nvGrpSpPr>
        <p:grpSpPr bwMode="auto">
          <a:xfrm rot="1272438">
            <a:off x="733425" y="4889500"/>
            <a:ext cx="1744663" cy="1363663"/>
            <a:chOff x="1295" y="3072"/>
            <a:chExt cx="1250" cy="961"/>
          </a:xfrm>
        </p:grpSpPr>
        <p:sp>
          <p:nvSpPr>
            <p:cNvPr id="42" name="AutoShape 21"/>
            <p:cNvSpPr>
              <a:spLocks noChangeArrowheads="1"/>
            </p:cNvSpPr>
            <p:nvPr/>
          </p:nvSpPr>
          <p:spPr bwMode="auto">
            <a:xfrm rot="5399819">
              <a:off x="1319" y="3144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 rot="5399819">
              <a:off x="1656" y="3048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2207" y="3433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2206" y="3935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" name="Grupo 57"/>
          <p:cNvGrpSpPr>
            <a:grpSpLocks/>
          </p:cNvGrpSpPr>
          <p:nvPr/>
        </p:nvGrpSpPr>
        <p:grpSpPr bwMode="auto">
          <a:xfrm>
            <a:off x="714375" y="3214688"/>
            <a:ext cx="4286250" cy="3143250"/>
            <a:chOff x="714375" y="3214688"/>
            <a:chExt cx="4286250" cy="3143254"/>
          </a:xfrm>
        </p:grpSpPr>
        <p:grpSp>
          <p:nvGrpSpPr>
            <p:cNvPr id="75797" name="Group 24"/>
            <p:cNvGrpSpPr>
              <a:grpSpLocks/>
            </p:cNvGrpSpPr>
            <p:nvPr/>
          </p:nvGrpSpPr>
          <p:grpSpPr bwMode="auto">
            <a:xfrm>
              <a:off x="714375" y="3214688"/>
              <a:ext cx="4286250" cy="2500313"/>
              <a:chOff x="1025" y="1785"/>
              <a:chExt cx="2700" cy="1575"/>
            </a:xfrm>
          </p:grpSpPr>
          <p:sp>
            <p:nvSpPr>
              <p:cNvPr id="582681" name="Line 25"/>
              <p:cNvSpPr>
                <a:spLocks noChangeShapeType="1"/>
              </p:cNvSpPr>
              <p:nvPr/>
            </p:nvSpPr>
            <p:spPr bwMode="auto">
              <a:xfrm flipH="1">
                <a:off x="1205" y="1785"/>
                <a:ext cx="1575" cy="945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2" name="Line 26"/>
              <p:cNvSpPr>
                <a:spLocks noChangeShapeType="1"/>
              </p:cNvSpPr>
              <p:nvPr/>
            </p:nvSpPr>
            <p:spPr bwMode="auto">
              <a:xfrm flipH="1">
                <a:off x="1520" y="1830"/>
                <a:ext cx="1530" cy="945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3" name="Line 27"/>
              <p:cNvSpPr>
                <a:spLocks noChangeShapeType="1"/>
              </p:cNvSpPr>
              <p:nvPr/>
            </p:nvSpPr>
            <p:spPr bwMode="auto">
              <a:xfrm flipH="1">
                <a:off x="1340" y="219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4" name="Line 28"/>
              <p:cNvSpPr>
                <a:spLocks noChangeShapeType="1"/>
              </p:cNvSpPr>
              <p:nvPr/>
            </p:nvSpPr>
            <p:spPr bwMode="auto">
              <a:xfrm flipH="1">
                <a:off x="1025" y="219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5" name="Line 29"/>
              <p:cNvSpPr>
                <a:spLocks noChangeShapeType="1"/>
              </p:cNvSpPr>
              <p:nvPr/>
            </p:nvSpPr>
            <p:spPr bwMode="auto">
              <a:xfrm flipH="1">
                <a:off x="2150" y="2370"/>
                <a:ext cx="1575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6" name="Line 30"/>
              <p:cNvSpPr>
                <a:spLocks noChangeShapeType="1"/>
              </p:cNvSpPr>
              <p:nvPr/>
            </p:nvSpPr>
            <p:spPr bwMode="auto">
              <a:xfrm flipH="1">
                <a:off x="1790" y="237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2214563" y="4786315"/>
              <a:ext cx="2500312" cy="1571627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 flipH="1">
              <a:off x="1714500" y="4786315"/>
              <a:ext cx="2500313" cy="1571627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 rot="1802336" flipV="1">
            <a:off x="2895600" y="2514600"/>
            <a:ext cx="2667000" cy="2743200"/>
          </a:xfrm>
          <a:prstGeom prst="parallelogram">
            <a:avLst>
              <a:gd name="adj" fmla="val 59255"/>
            </a:avLst>
          </a:prstGeom>
          <a:solidFill>
            <a:srgbClr val="ACAC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1272438">
            <a:off x="3259138" y="3341688"/>
            <a:ext cx="1746250" cy="1363662"/>
            <a:chOff x="1295" y="3072"/>
            <a:chExt cx="1250" cy="961"/>
          </a:xfrm>
        </p:grpSpPr>
        <p:sp>
          <p:nvSpPr>
            <p:cNvPr id="49" name="AutoShape 21"/>
            <p:cNvSpPr>
              <a:spLocks noChangeArrowheads="1"/>
            </p:cNvSpPr>
            <p:nvPr/>
          </p:nvSpPr>
          <p:spPr bwMode="auto">
            <a:xfrm rot="-16200181">
              <a:off x="1319" y="3145"/>
              <a:ext cx="864" cy="912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0" name="AutoShape 22"/>
            <p:cNvSpPr>
              <a:spLocks noChangeArrowheads="1"/>
            </p:cNvSpPr>
            <p:nvPr/>
          </p:nvSpPr>
          <p:spPr bwMode="auto">
            <a:xfrm rot="5399819">
              <a:off x="1656" y="3048"/>
              <a:ext cx="864" cy="912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V="1">
              <a:off x="2206" y="3434"/>
              <a:ext cx="335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2207" y="3935"/>
              <a:ext cx="335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7" name="Rectangle 40"/>
          <p:cNvSpPr>
            <a:spLocks noChangeArrowheads="1"/>
          </p:cNvSpPr>
          <p:nvPr/>
        </p:nvSpPr>
        <p:spPr bwMode="auto">
          <a:xfrm>
            <a:off x="3214688" y="1357313"/>
            <a:ext cx="528637" cy="4957762"/>
          </a:xfrm>
          <a:prstGeom prst="rect">
            <a:avLst/>
          </a:prstGeom>
          <a:solidFill>
            <a:srgbClr val="3139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59" name="Line 3"/>
          <p:cNvSpPr>
            <a:spLocks noChangeShapeType="1"/>
          </p:cNvSpPr>
          <p:nvPr/>
        </p:nvSpPr>
        <p:spPr bwMode="auto">
          <a:xfrm flipH="1">
            <a:off x="1295400" y="4114800"/>
            <a:ext cx="30480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0" name="Line 4"/>
          <p:cNvSpPr>
            <a:spLocks noChangeShapeType="1"/>
          </p:cNvSpPr>
          <p:nvPr/>
        </p:nvSpPr>
        <p:spPr bwMode="auto">
          <a:xfrm flipH="1" flipV="1">
            <a:off x="4343400" y="1219200"/>
            <a:ext cx="0" cy="2895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1" name="Oval 5"/>
          <p:cNvSpPr>
            <a:spLocks noChangeArrowheads="1"/>
          </p:cNvSpPr>
          <p:nvPr/>
        </p:nvSpPr>
        <p:spPr bwMode="auto">
          <a:xfrm>
            <a:off x="4267200" y="4024313"/>
            <a:ext cx="152400" cy="152400"/>
          </a:xfrm>
          <a:prstGeom prst="ellipse">
            <a:avLst/>
          </a:prstGeom>
          <a:solidFill>
            <a:srgbClr val="A4BFF4"/>
          </a:solidFill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2" name="Line 6"/>
          <p:cNvSpPr>
            <a:spLocks noChangeShapeType="1"/>
          </p:cNvSpPr>
          <p:nvPr/>
        </p:nvSpPr>
        <p:spPr bwMode="auto">
          <a:xfrm flipH="1">
            <a:off x="4000500" y="3886200"/>
            <a:ext cx="708025" cy="427038"/>
          </a:xfrm>
          <a:prstGeom prst="line">
            <a:avLst/>
          </a:prstGeom>
          <a:noFill/>
          <a:ln w="38100">
            <a:solidFill>
              <a:srgbClr val="6666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auto">
          <a:xfrm>
            <a:off x="7451725" y="5314950"/>
            <a:ext cx="352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x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331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>
                <a:effectLst/>
              </a:rPr>
              <a:t>z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52400" y="990600"/>
            <a:ext cx="268287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400" dirty="0">
                <a:solidFill>
                  <a:schemeClr val="tx1"/>
                </a:solidFill>
                <a:effectLst/>
              </a:rPr>
              <a:t>5</a:t>
            </a:r>
            <a:r>
              <a:rPr lang="pt-BR" altLang="pt-BR" sz="2400" dirty="0" smtClean="0">
                <a:solidFill>
                  <a:schemeClr val="tx1"/>
                </a:solidFill>
                <a:effectLst/>
              </a:rPr>
              <a:t>..... </a:t>
            </a:r>
            <a:r>
              <a:rPr lang="pt-BR" altLang="pt-BR" sz="2400" b="1" dirty="0" smtClean="0">
                <a:solidFill>
                  <a:schemeClr val="tx1"/>
                </a:solidFill>
                <a:effectLst/>
              </a:rPr>
              <a:t>agora é só clipar em 2D.....</a:t>
            </a:r>
            <a:r>
              <a:rPr lang="pt-BR" altLang="pt-BR" sz="2800" b="1" dirty="0" smtClean="0">
                <a:solidFill>
                  <a:schemeClr val="tx1"/>
                </a:solidFill>
                <a:effectLst/>
              </a:rPr>
              <a:t> </a:t>
            </a:r>
            <a:endParaRPr lang="pt-BR" altLang="pt-BR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82669" name="Line 13"/>
          <p:cNvSpPr>
            <a:spLocks noChangeShapeType="1"/>
          </p:cNvSpPr>
          <p:nvPr/>
        </p:nvSpPr>
        <p:spPr bwMode="auto">
          <a:xfrm flipH="1" flipV="1">
            <a:off x="4343400" y="2743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 flipH="1">
            <a:off x="3124200" y="4076700"/>
            <a:ext cx="1282700" cy="8001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71" name="Line 15"/>
          <p:cNvSpPr>
            <a:spLocks noChangeShapeType="1"/>
          </p:cNvSpPr>
          <p:nvPr/>
        </p:nvSpPr>
        <p:spPr bwMode="auto">
          <a:xfrm flipH="1">
            <a:off x="2667000" y="4114800"/>
            <a:ext cx="1676400" cy="1046163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96" name="Rectangle 40"/>
          <p:cNvSpPr>
            <a:spLocks noChangeArrowheads="1"/>
          </p:cNvSpPr>
          <p:nvPr/>
        </p:nvSpPr>
        <p:spPr bwMode="auto">
          <a:xfrm>
            <a:off x="4714875" y="1285875"/>
            <a:ext cx="457200" cy="4957763"/>
          </a:xfrm>
          <a:prstGeom prst="rect">
            <a:avLst/>
          </a:prstGeom>
          <a:solidFill>
            <a:srgbClr val="3139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4" name="Line 8"/>
          <p:cNvSpPr>
            <a:spLocks noChangeShapeType="1"/>
          </p:cNvSpPr>
          <p:nvPr/>
        </p:nvSpPr>
        <p:spPr bwMode="auto">
          <a:xfrm>
            <a:off x="4343400" y="4114800"/>
            <a:ext cx="31242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3" name="Line 7"/>
          <p:cNvSpPr>
            <a:spLocks noChangeShapeType="1"/>
          </p:cNvSpPr>
          <p:nvPr/>
        </p:nvSpPr>
        <p:spPr bwMode="auto">
          <a:xfrm flipH="1">
            <a:off x="4708525" y="3136900"/>
            <a:ext cx="1082675" cy="749300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82667" name="Text Box 11"/>
          <p:cNvSpPr txBox="1">
            <a:spLocks noChangeArrowheads="1"/>
          </p:cNvSpPr>
          <p:nvPr/>
        </p:nvSpPr>
        <p:spPr bwMode="auto">
          <a:xfrm>
            <a:off x="4572000" y="1295400"/>
            <a:ext cx="344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b="1" dirty="0">
                <a:effectLst/>
              </a:rPr>
              <a:t>y</a:t>
            </a:r>
            <a:endParaRPr lang="pt-BR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5795" name="Group 20"/>
          <p:cNvGrpSpPr>
            <a:grpSpLocks/>
          </p:cNvGrpSpPr>
          <p:nvPr/>
        </p:nvGrpSpPr>
        <p:grpSpPr bwMode="auto">
          <a:xfrm rot="1272438">
            <a:off x="733425" y="4889500"/>
            <a:ext cx="1744663" cy="1363663"/>
            <a:chOff x="1295" y="3072"/>
            <a:chExt cx="1250" cy="961"/>
          </a:xfrm>
        </p:grpSpPr>
        <p:sp>
          <p:nvSpPr>
            <p:cNvPr id="42" name="AutoShape 21"/>
            <p:cNvSpPr>
              <a:spLocks noChangeArrowheads="1"/>
            </p:cNvSpPr>
            <p:nvPr/>
          </p:nvSpPr>
          <p:spPr bwMode="auto">
            <a:xfrm rot="5399819">
              <a:off x="1319" y="3144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 rot="5399819">
              <a:off x="1656" y="3048"/>
              <a:ext cx="864" cy="913"/>
            </a:xfrm>
            <a:prstGeom prst="parallelogram">
              <a:avLst>
                <a:gd name="adj" fmla="val 42079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1296" y="3072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2207" y="3433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296" y="3576"/>
              <a:ext cx="336" cy="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2206" y="3935"/>
              <a:ext cx="33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" name="Grupo 57"/>
          <p:cNvGrpSpPr>
            <a:grpSpLocks/>
          </p:cNvGrpSpPr>
          <p:nvPr/>
        </p:nvGrpSpPr>
        <p:grpSpPr bwMode="auto">
          <a:xfrm>
            <a:off x="714375" y="3214688"/>
            <a:ext cx="4286250" cy="3143250"/>
            <a:chOff x="714375" y="3214688"/>
            <a:chExt cx="4286250" cy="3143254"/>
          </a:xfrm>
        </p:grpSpPr>
        <p:grpSp>
          <p:nvGrpSpPr>
            <p:cNvPr id="75797" name="Group 24"/>
            <p:cNvGrpSpPr>
              <a:grpSpLocks/>
            </p:cNvGrpSpPr>
            <p:nvPr/>
          </p:nvGrpSpPr>
          <p:grpSpPr bwMode="auto">
            <a:xfrm>
              <a:off x="714375" y="3214688"/>
              <a:ext cx="4286250" cy="2500313"/>
              <a:chOff x="1025" y="1785"/>
              <a:chExt cx="2700" cy="1575"/>
            </a:xfrm>
          </p:grpSpPr>
          <p:sp>
            <p:nvSpPr>
              <p:cNvPr id="582681" name="Line 25"/>
              <p:cNvSpPr>
                <a:spLocks noChangeShapeType="1"/>
              </p:cNvSpPr>
              <p:nvPr/>
            </p:nvSpPr>
            <p:spPr bwMode="auto">
              <a:xfrm flipH="1">
                <a:off x="1205" y="1785"/>
                <a:ext cx="1575" cy="945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2" name="Line 26"/>
              <p:cNvSpPr>
                <a:spLocks noChangeShapeType="1"/>
              </p:cNvSpPr>
              <p:nvPr/>
            </p:nvSpPr>
            <p:spPr bwMode="auto">
              <a:xfrm flipH="1">
                <a:off x="1520" y="1830"/>
                <a:ext cx="1530" cy="945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3" name="Line 27"/>
              <p:cNvSpPr>
                <a:spLocks noChangeShapeType="1"/>
              </p:cNvSpPr>
              <p:nvPr/>
            </p:nvSpPr>
            <p:spPr bwMode="auto">
              <a:xfrm flipH="1">
                <a:off x="1340" y="219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4" name="Line 28"/>
              <p:cNvSpPr>
                <a:spLocks noChangeShapeType="1"/>
              </p:cNvSpPr>
              <p:nvPr/>
            </p:nvSpPr>
            <p:spPr bwMode="auto">
              <a:xfrm flipH="1">
                <a:off x="1025" y="219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5" name="Line 29"/>
              <p:cNvSpPr>
                <a:spLocks noChangeShapeType="1"/>
              </p:cNvSpPr>
              <p:nvPr/>
            </p:nvSpPr>
            <p:spPr bwMode="auto">
              <a:xfrm flipH="1">
                <a:off x="2150" y="2370"/>
                <a:ext cx="1575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2686" name="Line 30"/>
              <p:cNvSpPr>
                <a:spLocks noChangeShapeType="1"/>
              </p:cNvSpPr>
              <p:nvPr/>
            </p:nvSpPr>
            <p:spPr bwMode="auto">
              <a:xfrm flipH="1">
                <a:off x="1790" y="2370"/>
                <a:ext cx="1620" cy="990"/>
              </a:xfrm>
              <a:prstGeom prst="line">
                <a:avLst/>
              </a:prstGeom>
              <a:noFill/>
              <a:ln w="12700">
                <a:solidFill>
                  <a:srgbClr val="FFFF99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2214563" y="4786315"/>
              <a:ext cx="2500312" cy="1571627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 flipH="1">
              <a:off x="1714500" y="4786315"/>
              <a:ext cx="2500313" cy="1571627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259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82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26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1.	Clipping 3D e Volume Canônico</a:t>
            </a:r>
          </a:p>
          <a:p>
            <a:pPr marL="381000" indent="-381000">
              <a:lnSpc>
                <a:spcPct val="90000"/>
              </a:lnSpc>
              <a:buFontTx/>
              <a:buNone/>
              <a:tabLst>
                <a:tab pos="381000" algn="l"/>
              </a:tabLst>
              <a:defRPr/>
            </a:pPr>
            <a:r>
              <a:rPr lang="pt-BR" sz="2600" dirty="0" smtClean="0"/>
              <a:t>2.	Perspectiva com um Ponto de Fuga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Próxima Aula: </a:t>
            </a:r>
            <a:endParaRPr lang="pt-BR" altLang="pt-BR" sz="29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dirty="0" smtClean="0"/>
              <a:t>Para representar objetos de um mundo 3D em uma tela inerentemente 2D utilizamos uma técnica denominada </a:t>
            </a:r>
            <a:r>
              <a:rPr lang="pt-BR" sz="2400" b="1" dirty="0" smtClean="0">
                <a:solidFill>
                  <a:srgbClr val="FFFF99"/>
                </a:solidFill>
                <a:effectLst/>
              </a:rPr>
              <a:t>projeção</a:t>
            </a:r>
            <a:r>
              <a:rPr lang="pt-BR" sz="24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Existem 2 tipos possíveis de projeção:</a:t>
            </a:r>
            <a:endParaRPr lang="pt-BR" dirty="0" smtClean="0"/>
          </a:p>
          <a:p>
            <a:pPr marL="952500" lvl="1" indent="-282575">
              <a:defRPr/>
            </a:pPr>
            <a:r>
              <a:rPr lang="pt-BR" dirty="0" smtClean="0">
                <a:solidFill>
                  <a:schemeClr val="accent2"/>
                </a:solidFill>
                <a:effectLst/>
              </a:rPr>
              <a:t>Paralela</a:t>
            </a:r>
            <a:endParaRPr lang="pt-BR" dirty="0" smtClean="0"/>
          </a:p>
          <a:p>
            <a:pPr marL="1565275" lvl="2">
              <a:defRPr/>
            </a:pPr>
            <a:r>
              <a:rPr lang="pt-BR" dirty="0" smtClean="0"/>
              <a:t>Distância do plano de projeção não importa.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Conceitos Básicos em Projeção</a:t>
            </a:r>
            <a:endParaRPr lang="pt-BR" altLang="pt-BR" sz="29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Tarefa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1800"/>
              </a:spcBef>
              <a:tabLst>
                <a:tab pos="381000" algn="l"/>
              </a:tabLst>
              <a:defRPr/>
            </a:pPr>
            <a:r>
              <a:rPr lang="pt-BR" sz="3200" dirty="0" smtClean="0"/>
              <a:t>Implemente o que foi visto hoje sobre Projeção Paralela Ortogonal.</a:t>
            </a:r>
          </a:p>
          <a:p>
            <a:pPr marL="781050" lvl="1" indent="-381000">
              <a:spcBef>
                <a:spcPts val="1800"/>
              </a:spcBef>
              <a:tabLst>
                <a:tab pos="381000" algn="l"/>
              </a:tabLst>
              <a:defRPr/>
            </a:pPr>
            <a:r>
              <a:rPr lang="pt-BR" sz="2800" dirty="0" smtClean="0"/>
              <a:t>Defina um VPN qualquer fornecendo dois pontos sobre uma reta.</a:t>
            </a:r>
          </a:p>
          <a:p>
            <a:pPr marL="781050" lvl="1" indent="-381000">
              <a:spcBef>
                <a:spcPts val="1800"/>
              </a:spcBef>
              <a:tabLst>
                <a:tab pos="381000" algn="l"/>
              </a:tabLst>
              <a:defRPr/>
            </a:pPr>
            <a:r>
              <a:rPr lang="pt-BR" sz="2800" dirty="0" smtClean="0"/>
              <a:t>O primeiro ponto pode ser o VRP.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88"/>
            <a:ext cx="7499350" cy="50799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>
                <a:solidFill>
                  <a:srgbClr val="000000"/>
                </a:solidFill>
                <a:effectLst/>
                <a:latin typeface="Arial" charset="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67" y="1052736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20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-171412"/>
            <a:ext cx="11231391" cy="864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37910" cy="793750"/>
          </a:xfrm>
        </p:spPr>
        <p:txBody>
          <a:bodyPr/>
          <a:lstStyle/>
          <a:p>
            <a:r>
              <a:rPr lang="pt-BR" dirty="0" smtClean="0"/>
              <a:t>Projeção Paralela ou Ortográfica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dirty="0" smtClean="0"/>
              <a:t>Para representar objetos de um mundo 3D em uma tela inerentemente 2D utilizamos uma técnica denominada </a:t>
            </a:r>
            <a:r>
              <a:rPr lang="pt-BR" sz="2400" b="1" dirty="0" smtClean="0">
                <a:solidFill>
                  <a:srgbClr val="FFFF99"/>
                </a:solidFill>
                <a:effectLst/>
              </a:rPr>
              <a:t>projeção</a:t>
            </a:r>
            <a:r>
              <a:rPr lang="pt-BR" sz="24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Existem 2 tipos possíveis de projeção:</a:t>
            </a:r>
            <a:endParaRPr lang="pt-BR" dirty="0" smtClean="0"/>
          </a:p>
          <a:p>
            <a:pPr marL="952500" lvl="1" indent="-282575">
              <a:defRPr/>
            </a:pPr>
            <a:r>
              <a:rPr lang="pt-BR" dirty="0" smtClean="0">
                <a:solidFill>
                  <a:schemeClr val="accent2"/>
                </a:solidFill>
                <a:effectLst/>
              </a:rPr>
              <a:t>Paralela</a:t>
            </a:r>
            <a:endParaRPr lang="pt-BR" dirty="0" smtClean="0"/>
          </a:p>
          <a:p>
            <a:pPr marL="1565275" lvl="2">
              <a:defRPr/>
            </a:pPr>
            <a:r>
              <a:rPr lang="pt-BR" dirty="0" smtClean="0"/>
              <a:t>Distância do plano de projeção não importa.</a:t>
            </a:r>
          </a:p>
          <a:p>
            <a:pPr marL="952500" lvl="1" indent="-282575">
              <a:defRPr/>
            </a:pPr>
            <a:r>
              <a:rPr lang="pt-BR" dirty="0" smtClean="0">
                <a:solidFill>
                  <a:schemeClr val="accent2"/>
                </a:solidFill>
                <a:effectLst/>
              </a:rPr>
              <a:t>Perspectiva</a:t>
            </a:r>
            <a:endParaRPr lang="pt-BR" dirty="0" smtClean="0"/>
          </a:p>
          <a:p>
            <a:pPr marL="1565275" lvl="2">
              <a:defRPr/>
            </a:pPr>
            <a:r>
              <a:rPr lang="pt-BR" dirty="0" smtClean="0"/>
              <a:t>Reproduz realisticamente efeitos causados pela distância.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Conceitos Básicos em Projeção</a:t>
            </a:r>
            <a:endParaRPr lang="pt-BR" altLang="pt-BR" sz="29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0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962" y="-387424"/>
            <a:ext cx="9417482" cy="724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37910" cy="793750"/>
          </a:xfrm>
        </p:spPr>
        <p:txBody>
          <a:bodyPr/>
          <a:lstStyle/>
          <a:p>
            <a:r>
              <a:rPr lang="pt-BR" dirty="0" smtClean="0"/>
              <a:t>Perspectiva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2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sz="2600" dirty="0" smtClean="0"/>
          </a:p>
          <a:p>
            <a:pPr marL="0" indent="0">
              <a:buFontTx/>
              <a:buNone/>
              <a:defRPr/>
            </a:pPr>
            <a:endParaRPr lang="pt-BR" sz="2600" dirty="0"/>
          </a:p>
          <a:p>
            <a:pPr marL="0" indent="0">
              <a:buFontTx/>
              <a:buNone/>
              <a:defRPr/>
            </a:pPr>
            <a:endParaRPr lang="pt-BR" sz="2600" dirty="0" smtClean="0"/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Veremos inicialmente a projeção paralela.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Conceitos Básicos em Projeção</a:t>
            </a:r>
            <a:endParaRPr lang="pt-BR" altLang="pt-BR" sz="29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52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b="1" smtClean="0">
                <a:solidFill>
                  <a:schemeClr val="accent2"/>
                </a:solidFill>
                <a:effectLst/>
              </a:rPr>
              <a:t>VRC - 3D Viewing Reference Coordinates</a:t>
            </a:r>
            <a:endParaRPr lang="pt-BR" sz="2600" smtClean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Conceitos Básicos em Projeção</a:t>
            </a:r>
            <a:endParaRPr lang="pt-BR" altLang="pt-BR" sz="2900">
              <a:effectLst/>
            </a:endParaRPr>
          </a:p>
        </p:txBody>
      </p:sp>
      <p:sp>
        <p:nvSpPr>
          <p:cNvPr id="569351" name="AutoShape 7"/>
          <p:cNvSpPr>
            <a:spLocks noChangeArrowheads="1"/>
          </p:cNvSpPr>
          <p:nvPr/>
        </p:nvSpPr>
        <p:spPr bwMode="auto">
          <a:xfrm rot="-16200181">
            <a:off x="3278188" y="2436812"/>
            <a:ext cx="3276600" cy="3736975"/>
          </a:xfrm>
          <a:prstGeom prst="parallelogram">
            <a:avLst>
              <a:gd name="adj" fmla="val 42079"/>
            </a:avLst>
          </a:prstGeom>
          <a:solidFill>
            <a:schemeClr val="folHlink"/>
          </a:soli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9352" name="AutoShape 8"/>
          <p:cNvSpPr>
            <a:spLocks noChangeArrowheads="1"/>
          </p:cNvSpPr>
          <p:nvPr/>
        </p:nvSpPr>
        <p:spPr bwMode="auto">
          <a:xfrm rot="-16200181">
            <a:off x="3733800" y="3048000"/>
            <a:ext cx="2286000" cy="2590800"/>
          </a:xfrm>
          <a:prstGeom prst="parallelogram">
            <a:avLst>
              <a:gd name="adj" fmla="val 42079"/>
            </a:avLst>
          </a:prstGeom>
          <a:solidFill>
            <a:srgbClr val="00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54" name="Oval 10"/>
          <p:cNvSpPr>
            <a:spLocks noChangeArrowheads="1"/>
          </p:cNvSpPr>
          <p:nvPr/>
        </p:nvSpPr>
        <p:spPr bwMode="auto">
          <a:xfrm>
            <a:off x="3543300" y="4457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55" name="Oval 11"/>
          <p:cNvSpPr>
            <a:spLocks noChangeArrowheads="1"/>
          </p:cNvSpPr>
          <p:nvPr/>
        </p:nvSpPr>
        <p:spPr bwMode="auto">
          <a:xfrm>
            <a:off x="6124575" y="4124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56" name="Line 12"/>
          <p:cNvSpPr>
            <a:spLocks noChangeShapeType="1"/>
          </p:cNvSpPr>
          <p:nvPr/>
        </p:nvSpPr>
        <p:spPr bwMode="auto">
          <a:xfrm flipH="1">
            <a:off x="1371600" y="4419600"/>
            <a:ext cx="3352800" cy="1066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57" name="Line 13"/>
          <p:cNvSpPr>
            <a:spLocks noChangeShapeType="1"/>
          </p:cNvSpPr>
          <p:nvPr/>
        </p:nvSpPr>
        <p:spPr bwMode="auto">
          <a:xfrm flipH="1">
            <a:off x="2057400" y="4400550"/>
            <a:ext cx="2743200" cy="83820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58" name="Text Box 14"/>
          <p:cNvSpPr txBox="1">
            <a:spLocks noChangeArrowheads="1"/>
          </p:cNvSpPr>
          <p:nvPr/>
        </p:nvSpPr>
        <p:spPr bwMode="auto">
          <a:xfrm>
            <a:off x="1279525" y="549275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59" name="Text Box 15"/>
          <p:cNvSpPr txBox="1">
            <a:spLocks noChangeArrowheads="1"/>
          </p:cNvSpPr>
          <p:nvPr/>
        </p:nvSpPr>
        <p:spPr bwMode="auto">
          <a:xfrm>
            <a:off x="2362200" y="5257800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VPN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0" name="Line 16"/>
          <p:cNvSpPr>
            <a:spLocks noChangeShapeType="1"/>
          </p:cNvSpPr>
          <p:nvPr/>
        </p:nvSpPr>
        <p:spPr bwMode="auto">
          <a:xfrm flipH="1" flipV="1">
            <a:off x="4772025" y="2133600"/>
            <a:ext cx="0" cy="2209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61" name="Text Box 17"/>
          <p:cNvSpPr txBox="1">
            <a:spLocks noChangeArrowheads="1"/>
          </p:cNvSpPr>
          <p:nvPr/>
        </p:nvSpPr>
        <p:spPr bwMode="auto">
          <a:xfrm>
            <a:off x="7239000" y="54102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u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2" name="Text Box 18"/>
          <p:cNvSpPr txBox="1">
            <a:spLocks noChangeArrowheads="1"/>
          </p:cNvSpPr>
          <p:nvPr/>
        </p:nvSpPr>
        <p:spPr bwMode="auto">
          <a:xfrm>
            <a:off x="4876800" y="21336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v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3" name="Line 19"/>
          <p:cNvSpPr>
            <a:spLocks noChangeShapeType="1"/>
          </p:cNvSpPr>
          <p:nvPr/>
        </p:nvSpPr>
        <p:spPr bwMode="auto">
          <a:xfrm>
            <a:off x="4800600" y="4419600"/>
            <a:ext cx="2895600" cy="1066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53" name="Oval 9"/>
          <p:cNvSpPr>
            <a:spLocks noChangeArrowheads="1"/>
          </p:cNvSpPr>
          <p:nvPr/>
        </p:nvSpPr>
        <p:spPr bwMode="auto">
          <a:xfrm>
            <a:off x="4695825" y="43148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64" name="Text Box 20"/>
          <p:cNvSpPr txBox="1">
            <a:spLocks noChangeArrowheads="1"/>
          </p:cNvSpPr>
          <p:nvPr/>
        </p:nvSpPr>
        <p:spPr bwMode="auto">
          <a:xfrm>
            <a:off x="6781800" y="3657600"/>
            <a:ext cx="1560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(U</a:t>
            </a:r>
            <a:r>
              <a:rPr lang="pt-BR" sz="2000" b="1" baseline="-25000">
                <a:effectLst/>
              </a:rPr>
              <a:t>max</a:t>
            </a:r>
            <a:r>
              <a:rPr lang="pt-BR" sz="2000" b="1">
                <a:effectLst/>
              </a:rPr>
              <a:t> V</a:t>
            </a:r>
            <a:r>
              <a:rPr lang="pt-BR" sz="2000" b="1" baseline="-25000">
                <a:effectLst/>
              </a:rPr>
              <a:t>max</a:t>
            </a:r>
            <a:r>
              <a:rPr lang="pt-BR" sz="2000" b="1">
                <a:effectLst/>
              </a:rPr>
              <a:t>)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5" name="Text Box 21"/>
          <p:cNvSpPr txBox="1">
            <a:spLocks noChangeArrowheads="1"/>
          </p:cNvSpPr>
          <p:nvPr/>
        </p:nvSpPr>
        <p:spPr bwMode="auto">
          <a:xfrm>
            <a:off x="1371600" y="41910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(U</a:t>
            </a:r>
            <a:r>
              <a:rPr lang="pt-BR" sz="2000" b="1" baseline="-25000">
                <a:effectLst/>
              </a:rPr>
              <a:t>min</a:t>
            </a:r>
            <a:r>
              <a:rPr lang="pt-BR" sz="2000" b="1">
                <a:effectLst/>
              </a:rPr>
              <a:t> V</a:t>
            </a:r>
            <a:r>
              <a:rPr lang="pt-BR" sz="2000" b="1" baseline="-25000">
                <a:effectLst/>
              </a:rPr>
              <a:t>min</a:t>
            </a:r>
            <a:r>
              <a:rPr lang="pt-BR" sz="2000" b="1">
                <a:effectLst/>
              </a:rPr>
              <a:t>)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6" name="Text Box 22"/>
          <p:cNvSpPr txBox="1">
            <a:spLocks noChangeArrowheads="1"/>
          </p:cNvSpPr>
          <p:nvPr/>
        </p:nvSpPr>
        <p:spPr bwMode="auto">
          <a:xfrm>
            <a:off x="41148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CW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67" name="Line 23"/>
          <p:cNvSpPr>
            <a:spLocks noChangeShapeType="1"/>
          </p:cNvSpPr>
          <p:nvPr/>
        </p:nvSpPr>
        <p:spPr bwMode="auto">
          <a:xfrm>
            <a:off x="2819400" y="4495800"/>
            <a:ext cx="6096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68" name="Line 24"/>
          <p:cNvSpPr>
            <a:spLocks noChangeShapeType="1"/>
          </p:cNvSpPr>
          <p:nvPr/>
        </p:nvSpPr>
        <p:spPr bwMode="auto">
          <a:xfrm flipH="1">
            <a:off x="6248400" y="3886200"/>
            <a:ext cx="533400" cy="228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69" name="Text Box 25"/>
          <p:cNvSpPr txBox="1">
            <a:spLocks noChangeArrowheads="1"/>
          </p:cNvSpPr>
          <p:nvPr/>
        </p:nvSpPr>
        <p:spPr bwMode="auto">
          <a:xfrm>
            <a:off x="4724400" y="5791200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Window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70" name="Line 26"/>
          <p:cNvSpPr>
            <a:spLocks noChangeShapeType="1"/>
          </p:cNvSpPr>
          <p:nvPr/>
        </p:nvSpPr>
        <p:spPr bwMode="auto">
          <a:xfrm flipH="1" flipV="1">
            <a:off x="5029200" y="5105400"/>
            <a:ext cx="7620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9371" name="Text Box 27"/>
          <p:cNvSpPr txBox="1">
            <a:spLocks noChangeArrowheads="1"/>
          </p:cNvSpPr>
          <p:nvPr/>
        </p:nvSpPr>
        <p:spPr bwMode="auto">
          <a:xfrm>
            <a:off x="1219200" y="2971800"/>
            <a:ext cx="159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View Plane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9372" name="Line 28"/>
          <p:cNvSpPr>
            <a:spLocks noChangeShapeType="1"/>
          </p:cNvSpPr>
          <p:nvPr/>
        </p:nvSpPr>
        <p:spPr bwMode="auto">
          <a:xfrm>
            <a:off x="2819400" y="3200400"/>
            <a:ext cx="1524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819400" y="3402013"/>
            <a:ext cx="4238625" cy="1398587"/>
            <a:chOff x="1776" y="2143"/>
            <a:chExt cx="2670" cy="881"/>
          </a:xfrm>
        </p:grpSpPr>
        <p:sp>
          <p:nvSpPr>
            <p:cNvPr id="569374" name="Text Box 30"/>
            <p:cNvSpPr txBox="1">
              <a:spLocks noChangeArrowheads="1"/>
            </p:cNvSpPr>
            <p:nvPr/>
          </p:nvSpPr>
          <p:spPr bwMode="auto">
            <a:xfrm>
              <a:off x="1776" y="2143"/>
              <a:ext cx="2670" cy="30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>
              <a:spAutoFit/>
              <a:flatTx/>
            </a:bodyPr>
            <a:lstStyle/>
            <a:p>
              <a:pPr>
                <a:defRPr/>
              </a:pPr>
              <a:r>
                <a:rPr lang="pt-BR" sz="2600" b="1">
                  <a:effectLst/>
                </a:rPr>
                <a:t>VPN: View Plane Normal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9378" name="Line 34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28600" y="2335213"/>
            <a:ext cx="4683125" cy="1703387"/>
            <a:chOff x="144" y="1471"/>
            <a:chExt cx="2950" cy="1073"/>
          </a:xfrm>
        </p:grpSpPr>
        <p:sp>
          <p:nvSpPr>
            <p:cNvPr id="569373" name="Text Box 29"/>
            <p:cNvSpPr txBox="1">
              <a:spLocks noChangeArrowheads="1"/>
            </p:cNvSpPr>
            <p:nvPr/>
          </p:nvSpPr>
          <p:spPr bwMode="auto">
            <a:xfrm>
              <a:off x="144" y="1471"/>
              <a:ext cx="2950" cy="56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>
              <a:spAutoFit/>
              <a:flatTx/>
            </a:bodyPr>
            <a:lstStyle/>
            <a:p>
              <a:pPr>
                <a:defRPr/>
              </a:pPr>
              <a:r>
                <a:rPr lang="pt-BR" sz="2600" b="1" dirty="0">
                  <a:effectLst/>
                </a:rPr>
                <a:t>CW: Center </a:t>
              </a:r>
              <a:r>
                <a:rPr lang="pt-BR" sz="2600" b="1" dirty="0" err="1">
                  <a:effectLst/>
                </a:rPr>
                <a:t>of</a:t>
              </a:r>
              <a:r>
                <a:rPr lang="pt-BR" sz="2600" b="1" dirty="0">
                  <a:effectLst/>
                </a:rPr>
                <a:t> </a:t>
              </a:r>
              <a:r>
                <a:rPr lang="pt-BR" sz="2600" b="1" dirty="0" err="1">
                  <a:effectLst/>
                </a:rPr>
                <a:t>Window</a:t>
              </a:r>
              <a:r>
                <a:rPr lang="pt-BR" sz="2600" b="1" dirty="0">
                  <a:effectLst/>
                </a:rPr>
                <a:t/>
              </a:r>
              <a:br>
                <a:rPr lang="pt-BR" sz="2600" b="1" dirty="0">
                  <a:effectLst/>
                </a:rPr>
              </a:br>
              <a:r>
                <a:rPr lang="pt-BR" sz="2600" b="1" dirty="0">
                  <a:effectLst/>
                </a:rPr>
                <a:t>VRP: </a:t>
              </a:r>
              <a:r>
                <a:rPr lang="pt-BR" sz="2600" b="1" dirty="0" err="1">
                  <a:effectLst/>
                </a:rPr>
                <a:t>View</a:t>
              </a:r>
              <a:r>
                <a:rPr lang="pt-BR" sz="2600" b="1" dirty="0">
                  <a:effectLst/>
                </a:rPr>
                <a:t> </a:t>
              </a:r>
              <a:r>
                <a:rPr lang="pt-BR" sz="2600" b="1" dirty="0" err="1">
                  <a:effectLst/>
                </a:rPr>
                <a:t>Reference</a:t>
              </a:r>
              <a:r>
                <a:rPr lang="pt-BR" sz="2600" b="1" dirty="0">
                  <a:effectLst/>
                </a:rPr>
                <a:t> </a:t>
              </a:r>
              <a:r>
                <a:rPr lang="pt-BR" sz="2600" b="1" dirty="0" err="1">
                  <a:effectLst/>
                </a:rPr>
                <a:t>Point</a:t>
              </a:r>
              <a:endParaRPr lang="pt-BR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9380" name="Line 36"/>
            <p:cNvSpPr>
              <a:spLocks noChangeShapeType="1"/>
            </p:cNvSpPr>
            <p:nvPr/>
          </p:nvSpPr>
          <p:spPr bwMode="auto">
            <a:xfrm>
              <a:off x="1200" y="1872"/>
              <a:ext cx="1344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69383" name="Text Box 39"/>
          <p:cNvSpPr txBox="1">
            <a:spLocks noChangeArrowheads="1"/>
          </p:cNvSpPr>
          <p:nvPr/>
        </p:nvSpPr>
        <p:spPr bwMode="auto">
          <a:xfrm>
            <a:off x="4876800" y="40386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chemeClr val="accent2"/>
                </a:solidFill>
                <a:effectLst/>
              </a:rPr>
              <a:t>VRP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73" name="Text Box 40"/>
          <p:cNvSpPr txBox="1">
            <a:spLocks noChangeArrowheads="1"/>
          </p:cNvSpPr>
          <p:nvPr/>
        </p:nvSpPr>
        <p:spPr bwMode="auto">
          <a:xfrm>
            <a:off x="5791200" y="2667000"/>
            <a:ext cx="3238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pt-BR" altLang="pt-BR" sz="2200" b="1">
                <a:effectLst/>
              </a:rPr>
              <a:t>uv: Plano de Projeção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 b="1" smtClean="0">
                <a:solidFill>
                  <a:schemeClr val="accent2"/>
                </a:solidFill>
                <a:effectLst/>
              </a:rPr>
              <a:t>Projeção Paralela: Paralelepípedo Infinito de Projeção</a:t>
            </a:r>
            <a:endParaRPr lang="pt-BR" sz="2600" smtClean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r>
              <a:rPr lang="en-US" altLang="pt-BR" sz="2900">
                <a:effectLst/>
              </a:rPr>
              <a:t>7.3.1. Conceitos Básicos em Projeção</a:t>
            </a:r>
            <a:endParaRPr lang="pt-BR" altLang="pt-BR" sz="2900">
              <a:effectLst/>
            </a:endParaRPr>
          </a:p>
        </p:txBody>
      </p:sp>
      <p:sp>
        <p:nvSpPr>
          <p:cNvPr id="571396" name="AutoShape 4"/>
          <p:cNvSpPr>
            <a:spLocks noChangeArrowheads="1"/>
          </p:cNvSpPr>
          <p:nvPr/>
        </p:nvSpPr>
        <p:spPr bwMode="auto">
          <a:xfrm rot="-16200181">
            <a:off x="3887788" y="1827212"/>
            <a:ext cx="3276600" cy="3736975"/>
          </a:xfrm>
          <a:prstGeom prst="parallelogram">
            <a:avLst>
              <a:gd name="adj" fmla="val 42079"/>
            </a:avLst>
          </a:prstGeom>
          <a:gradFill rotWithShape="0">
            <a:gsLst>
              <a:gs pos="0">
                <a:schemeClr val="tx2"/>
              </a:gs>
              <a:gs pos="100000">
                <a:srgbClr val="393939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ACACAC"/>
            </a:solidFill>
            <a:prstDash val="dash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1397" name="AutoShape 5"/>
          <p:cNvSpPr>
            <a:spLocks noChangeArrowheads="1"/>
          </p:cNvSpPr>
          <p:nvPr/>
        </p:nvSpPr>
        <p:spPr bwMode="auto">
          <a:xfrm rot="-16200181">
            <a:off x="4343400" y="2438400"/>
            <a:ext cx="2286000" cy="2590800"/>
          </a:xfrm>
          <a:prstGeom prst="parallelogram">
            <a:avLst>
              <a:gd name="adj" fmla="val 42079"/>
            </a:avLst>
          </a:prstGeom>
          <a:solidFill>
            <a:srgbClr val="0000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4152900" y="3848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399" name="Oval 7"/>
          <p:cNvSpPr>
            <a:spLocks noChangeArrowheads="1"/>
          </p:cNvSpPr>
          <p:nvPr/>
        </p:nvSpPr>
        <p:spPr bwMode="auto">
          <a:xfrm>
            <a:off x="6734175" y="3514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0" name="Line 8"/>
          <p:cNvSpPr>
            <a:spLocks noChangeShapeType="1"/>
          </p:cNvSpPr>
          <p:nvPr/>
        </p:nvSpPr>
        <p:spPr bwMode="auto">
          <a:xfrm flipH="1">
            <a:off x="4864100" y="5295900"/>
            <a:ext cx="243840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1" name="Line 9"/>
          <p:cNvSpPr>
            <a:spLocks noChangeShapeType="1"/>
          </p:cNvSpPr>
          <p:nvPr/>
        </p:nvSpPr>
        <p:spPr bwMode="auto">
          <a:xfrm flipH="1">
            <a:off x="5549900" y="5295900"/>
            <a:ext cx="1828800" cy="55245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2" name="Text Box 10"/>
          <p:cNvSpPr txBox="1">
            <a:spLocks noChangeArrowheads="1"/>
          </p:cNvSpPr>
          <p:nvPr/>
        </p:nvSpPr>
        <p:spPr bwMode="auto">
          <a:xfrm>
            <a:off x="4772025" y="60833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03" name="Text Box 11"/>
          <p:cNvSpPr txBox="1">
            <a:spLocks noChangeArrowheads="1"/>
          </p:cNvSpPr>
          <p:nvPr/>
        </p:nvSpPr>
        <p:spPr bwMode="auto">
          <a:xfrm>
            <a:off x="5854700" y="5848350"/>
            <a:ext cx="71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VPN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04" name="Oval 12"/>
          <p:cNvSpPr>
            <a:spLocks noChangeArrowheads="1"/>
          </p:cNvSpPr>
          <p:nvPr/>
        </p:nvSpPr>
        <p:spPr bwMode="auto">
          <a:xfrm>
            <a:off x="5305425" y="3705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5" name="Text Box 13"/>
          <p:cNvSpPr txBox="1">
            <a:spLocks noChangeArrowheads="1"/>
          </p:cNvSpPr>
          <p:nvPr/>
        </p:nvSpPr>
        <p:spPr bwMode="auto">
          <a:xfrm>
            <a:off x="4724400" y="33528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CW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06" name="Line 14"/>
          <p:cNvSpPr>
            <a:spLocks noChangeShapeType="1"/>
          </p:cNvSpPr>
          <p:nvPr/>
        </p:nvSpPr>
        <p:spPr bwMode="auto">
          <a:xfrm flipH="1">
            <a:off x="2552700" y="3835400"/>
            <a:ext cx="2743200" cy="85725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7" name="Oval 15"/>
          <p:cNvSpPr>
            <a:spLocks noChangeArrowheads="1"/>
          </p:cNvSpPr>
          <p:nvPr/>
        </p:nvSpPr>
        <p:spPr bwMode="auto">
          <a:xfrm>
            <a:off x="2501900" y="4610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08" name="Text Box 16"/>
          <p:cNvSpPr txBox="1">
            <a:spLocks noChangeArrowheads="1"/>
          </p:cNvSpPr>
          <p:nvPr/>
        </p:nvSpPr>
        <p:spPr bwMode="auto">
          <a:xfrm>
            <a:off x="2286000" y="4876800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PRP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09" name="Text Box 17"/>
          <p:cNvSpPr txBox="1">
            <a:spLocks noChangeArrowheads="1"/>
          </p:cNvSpPr>
          <p:nvPr/>
        </p:nvSpPr>
        <p:spPr bwMode="auto">
          <a:xfrm>
            <a:off x="3352800" y="4572000"/>
            <a:ext cx="738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effectLst/>
              </a:rPr>
              <a:t>DOP</a:t>
            </a: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10" name="Line 18"/>
          <p:cNvSpPr>
            <a:spLocks noChangeShapeType="1"/>
          </p:cNvSpPr>
          <p:nvPr/>
        </p:nvSpPr>
        <p:spPr bwMode="auto">
          <a:xfrm flipH="1">
            <a:off x="381000" y="2895600"/>
            <a:ext cx="7315200" cy="2133600"/>
          </a:xfrm>
          <a:prstGeom prst="line">
            <a:avLst/>
          </a:prstGeom>
          <a:noFill/>
          <a:ln w="12700">
            <a:solidFill>
              <a:srgbClr val="ACACA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11" name="Line 19"/>
          <p:cNvSpPr>
            <a:spLocks noChangeShapeType="1"/>
          </p:cNvSpPr>
          <p:nvPr/>
        </p:nvSpPr>
        <p:spPr bwMode="auto">
          <a:xfrm flipH="1">
            <a:off x="381000" y="1524000"/>
            <a:ext cx="7315200" cy="2209800"/>
          </a:xfrm>
          <a:prstGeom prst="line">
            <a:avLst/>
          </a:prstGeom>
          <a:noFill/>
          <a:ln w="12700">
            <a:solidFill>
              <a:srgbClr val="ACACA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12" name="Line 20"/>
          <p:cNvSpPr>
            <a:spLocks noChangeShapeType="1"/>
          </p:cNvSpPr>
          <p:nvPr/>
        </p:nvSpPr>
        <p:spPr bwMode="auto">
          <a:xfrm flipH="1">
            <a:off x="2971800" y="2819400"/>
            <a:ext cx="6172200" cy="1905000"/>
          </a:xfrm>
          <a:prstGeom prst="line">
            <a:avLst/>
          </a:prstGeom>
          <a:noFill/>
          <a:ln w="12700">
            <a:solidFill>
              <a:srgbClr val="ACACA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13" name="Line 21"/>
          <p:cNvSpPr>
            <a:spLocks noChangeShapeType="1"/>
          </p:cNvSpPr>
          <p:nvPr/>
        </p:nvSpPr>
        <p:spPr bwMode="auto">
          <a:xfrm flipH="1">
            <a:off x="2971800" y="4191000"/>
            <a:ext cx="6172200" cy="1828800"/>
          </a:xfrm>
          <a:prstGeom prst="line">
            <a:avLst/>
          </a:prstGeom>
          <a:noFill/>
          <a:ln w="12700">
            <a:solidFill>
              <a:srgbClr val="ACACA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1414" name="AutoShape 22"/>
          <p:cNvSpPr>
            <a:spLocks noChangeArrowheads="1"/>
          </p:cNvSpPr>
          <p:nvPr/>
        </p:nvSpPr>
        <p:spPr bwMode="auto">
          <a:xfrm rot="-16200181">
            <a:off x="533400" y="3581400"/>
            <a:ext cx="2286000" cy="2590800"/>
          </a:xfrm>
          <a:prstGeom prst="parallelogram">
            <a:avLst>
              <a:gd name="adj" fmla="val 42079"/>
            </a:avLst>
          </a:prstGeom>
          <a:noFill/>
          <a:ln w="19050" cap="rnd">
            <a:solidFill>
              <a:srgbClr val="ACACAC"/>
            </a:solidFill>
            <a:prstDash val="sysDot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1415" name="AutoShape 23"/>
          <p:cNvSpPr>
            <a:spLocks noChangeArrowheads="1"/>
          </p:cNvSpPr>
          <p:nvPr/>
        </p:nvSpPr>
        <p:spPr bwMode="auto">
          <a:xfrm rot="-16200181">
            <a:off x="7848600" y="1371600"/>
            <a:ext cx="2286000" cy="2590800"/>
          </a:xfrm>
          <a:prstGeom prst="parallelogram">
            <a:avLst>
              <a:gd name="adj" fmla="val 42079"/>
            </a:avLst>
          </a:prstGeom>
          <a:noFill/>
          <a:ln w="19050" cap="rnd">
            <a:solidFill>
              <a:srgbClr val="ACACAC"/>
            </a:solidFill>
            <a:prstDash val="sysDot"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11036</TotalTime>
  <Words>560</Words>
  <Application>Microsoft Office PowerPoint</Application>
  <PresentationFormat>On-screen Show (4:3)</PresentationFormat>
  <Paragraphs>133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2_Tema do Office</vt:lpstr>
      <vt:lpstr>Computação Gráfica:  Aula 7.3 - Representação 3D  Projeções Paralelas    Prof. Dr. rer.nat. Aldo von Wangenheim</vt:lpstr>
      <vt:lpstr>PowerPoint Presentation</vt:lpstr>
      <vt:lpstr>PowerPoint Presentation</vt:lpstr>
      <vt:lpstr>Projeção Paralela ou Ortográfica</vt:lpstr>
      <vt:lpstr>PowerPoint Presentation</vt:lpstr>
      <vt:lpstr>Perspectiva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de desenhos em projeção oblíqua cavaleira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Tarefa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689</cp:revision>
  <dcterms:created xsi:type="dcterms:W3CDTF">1998-08-26T23:05:24Z</dcterms:created>
  <dcterms:modified xsi:type="dcterms:W3CDTF">2020-09-24T14:45:36Z</dcterms:modified>
</cp:coreProperties>
</file>