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49"/>
  </p:notesMasterIdLst>
  <p:handoutMasterIdLst>
    <p:handoutMasterId r:id="rId50"/>
  </p:handoutMasterIdLst>
  <p:sldIdLst>
    <p:sldId id="256" r:id="rId2"/>
    <p:sldId id="651" r:id="rId3"/>
    <p:sldId id="653" r:id="rId4"/>
    <p:sldId id="654" r:id="rId5"/>
    <p:sldId id="655" r:id="rId6"/>
    <p:sldId id="656" r:id="rId7"/>
    <p:sldId id="609" r:id="rId8"/>
    <p:sldId id="610" r:id="rId9"/>
    <p:sldId id="611" r:id="rId10"/>
    <p:sldId id="641" r:id="rId11"/>
    <p:sldId id="612" r:id="rId12"/>
    <p:sldId id="613" r:id="rId13"/>
    <p:sldId id="646" r:id="rId14"/>
    <p:sldId id="614" r:id="rId15"/>
    <p:sldId id="647" r:id="rId16"/>
    <p:sldId id="615" r:id="rId17"/>
    <p:sldId id="616" r:id="rId18"/>
    <p:sldId id="617" r:id="rId19"/>
    <p:sldId id="618" r:id="rId20"/>
    <p:sldId id="620" r:id="rId21"/>
    <p:sldId id="619" r:id="rId22"/>
    <p:sldId id="623" r:id="rId23"/>
    <p:sldId id="621" r:id="rId24"/>
    <p:sldId id="648" r:id="rId25"/>
    <p:sldId id="622" r:id="rId26"/>
    <p:sldId id="649" r:id="rId27"/>
    <p:sldId id="624" r:id="rId28"/>
    <p:sldId id="625" r:id="rId29"/>
    <p:sldId id="626" r:id="rId30"/>
    <p:sldId id="628" r:id="rId31"/>
    <p:sldId id="627" r:id="rId32"/>
    <p:sldId id="629" r:id="rId33"/>
    <p:sldId id="630" r:id="rId34"/>
    <p:sldId id="631" r:id="rId35"/>
    <p:sldId id="632" r:id="rId36"/>
    <p:sldId id="633" r:id="rId37"/>
    <p:sldId id="644" r:id="rId38"/>
    <p:sldId id="645" r:id="rId39"/>
    <p:sldId id="635" r:id="rId40"/>
    <p:sldId id="650" r:id="rId41"/>
    <p:sldId id="636" r:id="rId42"/>
    <p:sldId id="637" r:id="rId43"/>
    <p:sldId id="638" r:id="rId44"/>
    <p:sldId id="639" r:id="rId45"/>
    <p:sldId id="640" r:id="rId46"/>
    <p:sldId id="642" r:id="rId47"/>
    <p:sldId id="643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3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3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3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3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3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3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3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3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3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A4BFF4"/>
    <a:srgbClr val="6666FF"/>
    <a:srgbClr val="FF9966"/>
    <a:srgbClr val="000000"/>
    <a:srgbClr val="ACACAC"/>
    <a:srgbClr val="39393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04"/>
    </p:cViewPr>
  </p:sorterViewPr>
  <p:notesViewPr>
    <p:cSldViewPr>
      <p:cViewPr varScale="1">
        <p:scale>
          <a:sx n="55" d="100"/>
          <a:sy n="55" d="100"/>
        </p:scale>
        <p:origin x="-17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 smtClean="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r>
              <a:rPr lang="en-US"/>
              <a:t>Bob Cuspe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 smtClean="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5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 smtClean="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r>
              <a:rPr lang="en-US"/>
              <a:t>Title goes here</a:t>
            </a:r>
          </a:p>
        </p:txBody>
      </p:sp>
      <p:sp>
        <p:nvSpPr>
          <p:cNvPr id="375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 smtClean="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fld id="{D9C84C37-A638-47CC-B1F6-B9E26F481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57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06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 smtClean="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15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6608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6609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 smtClean="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6610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 smtClean="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6611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 smtClean="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fld id="{85407329-ED03-4692-8EC5-7CD2CCDF7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79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wis721 Blk BT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Swis721 Blk BT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7832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09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0875" y="687388"/>
            <a:ext cx="1960563" cy="55753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16013" y="687388"/>
            <a:ext cx="5732462" cy="55753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00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90600"/>
            <a:ext cx="8382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969696"/>
              </a:buClr>
            </a:pPr>
            <a:fld id="{D63EB70E-8293-4093-AB93-B673384D19F8}" type="slidenum">
              <a:rPr lang="en-US" sz="4200"/>
              <a:pPr>
                <a:buClr>
                  <a:srgbClr val="969696"/>
                </a:buClr>
              </a:pPr>
              <a:t>‹#›</a:t>
            </a:fld>
            <a:endParaRPr lang="en-US" sz="4200"/>
          </a:p>
        </p:txBody>
      </p:sp>
    </p:spTree>
    <p:extLst>
      <p:ext uri="{BB962C8B-B14F-4D97-AF65-F5344CB8AC3E}">
        <p14:creationId xmlns:p14="http://schemas.microsoft.com/office/powerpoint/2010/main" val="28793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14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123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16013" y="1557338"/>
            <a:ext cx="3846512" cy="4705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557338"/>
            <a:ext cx="3846513" cy="4705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40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80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0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47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3867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0412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9" y="687388"/>
            <a:ext cx="863791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557338"/>
            <a:ext cx="8637911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81792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BCBCBC"/>
          </a:solidFill>
          <a:latin typeface="Swis721 Blk BT" pitchFamily="34" charset="0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•"/>
        <a:defRPr sz="3200">
          <a:solidFill>
            <a:srgbClr val="BCBCBC"/>
          </a:solidFill>
          <a:latin typeface="Swis721 Blk BT" pitchFamily="34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–"/>
        <a:defRPr sz="2800">
          <a:solidFill>
            <a:srgbClr val="BCBCBC"/>
          </a:solidFill>
          <a:latin typeface="Swis721 Blk BT" pitchFamily="34" charset="0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•"/>
        <a:defRPr sz="2400">
          <a:solidFill>
            <a:srgbClr val="BCBCBC"/>
          </a:solidFill>
          <a:latin typeface="Swis721 Blk BT" pitchFamily="34" charset="0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–"/>
        <a:defRPr sz="2000">
          <a:solidFill>
            <a:srgbClr val="BCBCBC"/>
          </a:solidFill>
          <a:latin typeface="Swis721 Blk BT" pitchFamily="34" charset="0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»"/>
        <a:defRPr sz="2000">
          <a:solidFill>
            <a:srgbClr val="BCBCBC"/>
          </a:solidFill>
          <a:latin typeface="Swis721 Blk BT" pitchFamily="34" charset="0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5" name="Picture 7" descr="C:\Users\awangenh\Desktop\aulas cg\PPTs 2020\pexels-mitchell-luo-36852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033" y="-27384"/>
            <a:ext cx="10330658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09600" y="6535738"/>
            <a:ext cx="807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defRPr/>
            </a:pPr>
            <a:r>
              <a:rPr lang="en-US" sz="1400" dirty="0" err="1">
                <a:effectLst/>
              </a:rPr>
              <a:t>Departamento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Informática</a:t>
            </a:r>
            <a:r>
              <a:rPr lang="en-US" sz="1400" dirty="0">
                <a:effectLst/>
              </a:rPr>
              <a:t> e </a:t>
            </a:r>
            <a:r>
              <a:rPr lang="en-US" sz="1400" dirty="0" err="1">
                <a:effectLst/>
              </a:rPr>
              <a:t>Estatística</a:t>
            </a:r>
            <a:r>
              <a:rPr lang="en-US" sz="1400" dirty="0">
                <a:effectLst/>
              </a:rPr>
              <a:t> - INE/CTC/UFSC</a:t>
            </a:r>
            <a:endParaRPr lang="en-US" sz="2000" dirty="0">
              <a:effectLst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71600" y="3438128"/>
            <a:ext cx="8001000" cy="1143000"/>
          </a:xfrm>
        </p:spPr>
        <p:txBody>
          <a:bodyPr/>
          <a:lstStyle/>
          <a:p>
            <a:pPr algn="ctr">
              <a:lnSpc>
                <a:spcPct val="95000"/>
              </a:lnSpc>
              <a:defRPr/>
            </a:pPr>
            <a:r>
              <a:rPr lang="en-US" sz="4000" dirty="0" err="1" smtClean="0">
                <a:solidFill>
                  <a:srgbClr val="FFFF99"/>
                </a:solidFill>
              </a:rPr>
              <a:t>Computação</a:t>
            </a:r>
            <a:r>
              <a:rPr lang="en-US" sz="4000" dirty="0" smtClean="0">
                <a:solidFill>
                  <a:srgbClr val="FFFF99"/>
                </a:solidFill>
              </a:rPr>
              <a:t> </a:t>
            </a:r>
            <a:r>
              <a:rPr lang="en-US" sz="4000" dirty="0" err="1" smtClean="0">
                <a:solidFill>
                  <a:srgbClr val="FFFF99"/>
                </a:solidFill>
              </a:rPr>
              <a:t>Gráfica</a:t>
            </a:r>
            <a:r>
              <a:rPr lang="en-US" sz="4000" dirty="0" smtClean="0">
                <a:solidFill>
                  <a:srgbClr val="FFFF99"/>
                </a:solidFill>
              </a:rPr>
              <a:t>:</a:t>
            </a:r>
            <a:br>
              <a:rPr lang="en-US" sz="4000" dirty="0" smtClean="0">
                <a:solidFill>
                  <a:srgbClr val="FFFF99"/>
                </a:solidFill>
              </a:rPr>
            </a:br>
            <a:r>
              <a:rPr lang="en-US" sz="4000" dirty="0" smtClean="0">
                <a:solidFill>
                  <a:srgbClr val="FFFF99"/>
                </a:solidFill>
              </a:rPr>
              <a:t/>
            </a:r>
            <a:br>
              <a:rPr lang="en-US" sz="4000" dirty="0" smtClean="0">
                <a:solidFill>
                  <a:srgbClr val="FFFF99"/>
                </a:solidFill>
              </a:rPr>
            </a:br>
            <a:r>
              <a:rPr lang="en-US" dirty="0" smtClean="0">
                <a:solidFill>
                  <a:srgbClr val="FFFF99"/>
                </a:solidFill>
              </a:rPr>
              <a:t>Aula 9.1: </a:t>
            </a:r>
            <a:r>
              <a:rPr lang="en-US" sz="4000" dirty="0" smtClean="0">
                <a:solidFill>
                  <a:srgbClr val="FFFF99"/>
                </a:solidFill>
              </a:rPr>
              <a:t/>
            </a:r>
            <a:br>
              <a:rPr lang="en-US" sz="4000" dirty="0" smtClean="0">
                <a:solidFill>
                  <a:srgbClr val="FFFF99"/>
                </a:solidFill>
              </a:rPr>
            </a:br>
            <a:r>
              <a:rPr lang="en-US" sz="4000" dirty="0" err="1" smtClean="0">
                <a:solidFill>
                  <a:srgbClr val="FFFF99"/>
                </a:solidFill>
              </a:rPr>
              <a:t>Superfícies</a:t>
            </a:r>
            <a:r>
              <a:rPr lang="en-US" sz="4000" dirty="0" smtClean="0">
                <a:solidFill>
                  <a:srgbClr val="FFFF99"/>
                </a:solidFill>
              </a:rPr>
              <a:t> </a:t>
            </a:r>
            <a:r>
              <a:rPr lang="en-US" sz="4000" dirty="0" err="1" smtClean="0">
                <a:solidFill>
                  <a:srgbClr val="FFFF99"/>
                </a:solidFill>
              </a:rPr>
              <a:t>Curvas</a:t>
            </a:r>
            <a:r>
              <a:rPr lang="en-US" sz="4000" dirty="0" smtClean="0">
                <a:solidFill>
                  <a:srgbClr val="FFFF99"/>
                </a:solidFill>
              </a:rPr>
              <a:t> </a:t>
            </a:r>
            <a:r>
              <a:rPr lang="en-US" sz="4000" dirty="0" err="1" smtClean="0">
                <a:solidFill>
                  <a:srgbClr val="FFFF99"/>
                </a:solidFill>
              </a:rPr>
              <a:t>Bicúbicas</a:t>
            </a:r>
            <a:r>
              <a:rPr lang="en-US" sz="3600" dirty="0" smtClean="0">
                <a:solidFill>
                  <a:srgbClr val="FFFF99"/>
                </a:solidFill>
              </a:rPr>
              <a:t> </a:t>
            </a:r>
            <a:r>
              <a:rPr lang="en-US" dirty="0" smtClean="0">
                <a:solidFill>
                  <a:srgbClr val="FFFF99"/>
                </a:solidFill>
              </a:rPr>
              <a:t/>
            </a:r>
            <a:br>
              <a:rPr lang="en-US" dirty="0" smtClean="0">
                <a:solidFill>
                  <a:srgbClr val="FFFF99"/>
                </a:solidFill>
              </a:rPr>
            </a:br>
            <a:r>
              <a:rPr lang="en-US" sz="4000" dirty="0" smtClean="0">
                <a:solidFill>
                  <a:srgbClr val="FFFF99"/>
                </a:solidFill>
              </a:rPr>
              <a:t/>
            </a:r>
            <a:br>
              <a:rPr lang="en-US" sz="4000" dirty="0" smtClean="0">
                <a:solidFill>
                  <a:srgbClr val="FFFF99"/>
                </a:solidFill>
              </a:rPr>
            </a:br>
            <a:r>
              <a:rPr lang="en-US" sz="2400" dirty="0" smtClean="0">
                <a:solidFill>
                  <a:srgbClr val="FFFF99"/>
                </a:solidFill>
              </a:rPr>
              <a:t>Prof. Dr. </a:t>
            </a:r>
            <a:r>
              <a:rPr lang="en-US" sz="2400" dirty="0" err="1" smtClean="0">
                <a:solidFill>
                  <a:srgbClr val="FFFF99"/>
                </a:solidFill>
              </a:rPr>
              <a:t>rer.nat</a:t>
            </a:r>
            <a:r>
              <a:rPr lang="en-US" sz="2400" dirty="0" smtClean="0">
                <a:solidFill>
                  <a:srgbClr val="FFFF99"/>
                </a:solidFill>
              </a:rPr>
              <a:t>. Aldo von </a:t>
            </a:r>
            <a:r>
              <a:rPr lang="en-US" sz="2400" dirty="0" err="1" smtClean="0">
                <a:solidFill>
                  <a:srgbClr val="FFFF99"/>
                </a:solidFill>
              </a:rPr>
              <a:t>Wangenheim</a:t>
            </a:r>
            <a:endParaRPr lang="en-US" dirty="0" smtClean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900">
                <a:effectLst/>
              </a:rPr>
              <a:t>7.1. Conceitos Básicos Superfícies Bicúbicas</a:t>
            </a:r>
            <a:endParaRPr lang="pt-BR" sz="2900">
              <a:effectLst/>
            </a:endParaRPr>
          </a:p>
        </p:txBody>
      </p:sp>
      <p:sp>
        <p:nvSpPr>
          <p:cNvPr id="7" name="Elipse 6"/>
          <p:cNvSpPr/>
          <p:nvPr/>
        </p:nvSpPr>
        <p:spPr bwMode="auto">
          <a:xfrm>
            <a:off x="5018088" y="3429000"/>
            <a:ext cx="142875" cy="14287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lipse 7"/>
          <p:cNvSpPr/>
          <p:nvPr/>
        </p:nvSpPr>
        <p:spPr bwMode="auto">
          <a:xfrm>
            <a:off x="5589588" y="4000500"/>
            <a:ext cx="142875" cy="14287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cxnSp>
        <p:nvCxnSpPr>
          <p:cNvPr id="20485" name="Conector de seta reta 12"/>
          <p:cNvCxnSpPr>
            <a:cxnSpLocks noChangeShapeType="1"/>
          </p:cNvCxnSpPr>
          <p:nvPr/>
        </p:nvCxnSpPr>
        <p:spPr bwMode="auto">
          <a:xfrm rot="5400000" flipH="1" flipV="1">
            <a:off x="965200" y="4392613"/>
            <a:ext cx="3786187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6" name="Conector de seta reta 14"/>
          <p:cNvCxnSpPr>
            <a:cxnSpLocks noChangeShapeType="1"/>
          </p:cNvCxnSpPr>
          <p:nvPr/>
        </p:nvCxnSpPr>
        <p:spPr bwMode="auto">
          <a:xfrm rot="10800000" flipV="1">
            <a:off x="833438" y="3446463"/>
            <a:ext cx="3786187" cy="20542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Conector de seta reta 17"/>
          <p:cNvCxnSpPr>
            <a:cxnSpLocks noChangeShapeType="1"/>
          </p:cNvCxnSpPr>
          <p:nvPr/>
        </p:nvCxnSpPr>
        <p:spPr bwMode="auto">
          <a:xfrm>
            <a:off x="976313" y="3500438"/>
            <a:ext cx="3756025" cy="178593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Forma livre 10"/>
          <p:cNvSpPr/>
          <p:nvPr/>
        </p:nvSpPr>
        <p:spPr bwMode="auto">
          <a:xfrm>
            <a:off x="3643313" y="3352800"/>
            <a:ext cx="2298700" cy="2006600"/>
          </a:xfrm>
          <a:custGeom>
            <a:avLst/>
            <a:gdLst>
              <a:gd name="connsiteX0" fmla="*/ 0 w 2298700"/>
              <a:gd name="connsiteY0" fmla="*/ 0 h 2006600"/>
              <a:gd name="connsiteX1" fmla="*/ 1270000 w 2298700"/>
              <a:gd name="connsiteY1" fmla="*/ 292100 h 2006600"/>
              <a:gd name="connsiteX2" fmla="*/ 1828800 w 2298700"/>
              <a:gd name="connsiteY2" fmla="*/ 825500 h 2006600"/>
              <a:gd name="connsiteX3" fmla="*/ 2298700 w 2298700"/>
              <a:gd name="connsiteY3" fmla="*/ 200660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8700" h="2006600">
                <a:moveTo>
                  <a:pt x="0" y="0"/>
                </a:moveTo>
                <a:cubicBezTo>
                  <a:pt x="482600" y="77258"/>
                  <a:pt x="965200" y="154517"/>
                  <a:pt x="1270000" y="292100"/>
                </a:cubicBezTo>
                <a:cubicBezTo>
                  <a:pt x="1574800" y="429683"/>
                  <a:pt x="1657350" y="539750"/>
                  <a:pt x="1828800" y="825500"/>
                </a:cubicBezTo>
                <a:cubicBezTo>
                  <a:pt x="2000250" y="1111250"/>
                  <a:pt x="2149475" y="1558925"/>
                  <a:pt x="2298700" y="2006600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lipse 5"/>
          <p:cNvSpPr/>
          <p:nvPr/>
        </p:nvSpPr>
        <p:spPr bwMode="auto">
          <a:xfrm>
            <a:off x="3589338" y="3286125"/>
            <a:ext cx="142875" cy="14287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lipse 8"/>
          <p:cNvSpPr/>
          <p:nvPr/>
        </p:nvSpPr>
        <p:spPr bwMode="auto">
          <a:xfrm>
            <a:off x="5875338" y="5286375"/>
            <a:ext cx="142875" cy="14287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1" name="Retângulo 20"/>
          <p:cNvSpPr/>
          <p:nvPr/>
        </p:nvSpPr>
        <p:spPr bwMode="auto">
          <a:xfrm>
            <a:off x="3517900" y="3214688"/>
            <a:ext cx="285750" cy="285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2" name="Retângulo 21"/>
          <p:cNvSpPr/>
          <p:nvPr/>
        </p:nvSpPr>
        <p:spPr bwMode="auto">
          <a:xfrm>
            <a:off x="4946650" y="3357563"/>
            <a:ext cx="285750" cy="285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3" name="Retângulo 22"/>
          <p:cNvSpPr/>
          <p:nvPr/>
        </p:nvSpPr>
        <p:spPr bwMode="auto">
          <a:xfrm>
            <a:off x="5518150" y="3929063"/>
            <a:ext cx="285750" cy="285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4" name="Retângulo 23"/>
          <p:cNvSpPr/>
          <p:nvPr/>
        </p:nvSpPr>
        <p:spPr bwMode="auto">
          <a:xfrm>
            <a:off x="5803900" y="5214938"/>
            <a:ext cx="285750" cy="285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grpSp>
        <p:nvGrpSpPr>
          <p:cNvPr id="2" name="Grupo 26"/>
          <p:cNvGrpSpPr>
            <a:grpSpLocks/>
          </p:cNvGrpSpPr>
          <p:nvPr/>
        </p:nvGrpSpPr>
        <p:grpSpPr bwMode="auto">
          <a:xfrm>
            <a:off x="6064250" y="5559425"/>
            <a:ext cx="1554163" cy="400050"/>
            <a:chOff x="5618170" y="5559440"/>
            <a:chExt cx="1554080" cy="400110"/>
          </a:xfrm>
        </p:grpSpPr>
        <p:sp>
          <p:nvSpPr>
            <p:cNvPr id="25" name="CaixaDeTexto 24"/>
            <p:cNvSpPr txBox="1"/>
            <p:nvPr/>
          </p:nvSpPr>
          <p:spPr>
            <a:xfrm>
              <a:off x="5618170" y="5559440"/>
              <a:ext cx="155408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000" dirty="0">
                  <a:solidFill>
                    <a:schemeClr val="tx1"/>
                  </a:solidFill>
                </a:rPr>
                <a:t>G(t), para t</a:t>
              </a:r>
              <a:r>
                <a:rPr lang="pt-BR" sz="2000" baseline="-25000" dirty="0">
                  <a:solidFill>
                    <a:schemeClr val="tx1"/>
                  </a:solidFill>
                </a:rPr>
                <a:t>1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 bwMode="auto">
            <a:xfrm>
              <a:off x="5643569" y="5572142"/>
              <a:ext cx="1500108" cy="35724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29" name="Elipse 28"/>
          <p:cNvSpPr/>
          <p:nvPr/>
        </p:nvSpPr>
        <p:spPr bwMode="auto">
          <a:xfrm>
            <a:off x="5446713" y="3143250"/>
            <a:ext cx="142875" cy="14287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0" name="Elipse 29"/>
          <p:cNvSpPr/>
          <p:nvPr/>
        </p:nvSpPr>
        <p:spPr bwMode="auto">
          <a:xfrm>
            <a:off x="5946775" y="3786188"/>
            <a:ext cx="142875" cy="14287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2" name="Forma livre 31"/>
          <p:cNvSpPr/>
          <p:nvPr/>
        </p:nvSpPr>
        <p:spPr bwMode="auto">
          <a:xfrm>
            <a:off x="4014788" y="3149600"/>
            <a:ext cx="2222500" cy="1968500"/>
          </a:xfrm>
          <a:custGeom>
            <a:avLst/>
            <a:gdLst>
              <a:gd name="connsiteX0" fmla="*/ 0 w 2222500"/>
              <a:gd name="connsiteY0" fmla="*/ 0 h 1968500"/>
              <a:gd name="connsiteX1" fmla="*/ 1295400 w 2222500"/>
              <a:gd name="connsiteY1" fmla="*/ 203200 h 1968500"/>
              <a:gd name="connsiteX2" fmla="*/ 1841500 w 2222500"/>
              <a:gd name="connsiteY2" fmla="*/ 914400 h 1968500"/>
              <a:gd name="connsiteX3" fmla="*/ 2222500 w 2222500"/>
              <a:gd name="connsiteY3" fmla="*/ 1968500 h 196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0" h="1968500">
                <a:moveTo>
                  <a:pt x="0" y="0"/>
                </a:moveTo>
                <a:cubicBezTo>
                  <a:pt x="494241" y="25400"/>
                  <a:pt x="988483" y="50800"/>
                  <a:pt x="1295400" y="203200"/>
                </a:cubicBezTo>
                <a:cubicBezTo>
                  <a:pt x="1602317" y="355600"/>
                  <a:pt x="1686983" y="620183"/>
                  <a:pt x="1841500" y="914400"/>
                </a:cubicBezTo>
                <a:cubicBezTo>
                  <a:pt x="1996017" y="1208617"/>
                  <a:pt x="2109258" y="1588558"/>
                  <a:pt x="2222500" y="1968500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8" name="Elipse 27"/>
          <p:cNvSpPr/>
          <p:nvPr/>
        </p:nvSpPr>
        <p:spPr bwMode="auto">
          <a:xfrm>
            <a:off x="3946525" y="3071813"/>
            <a:ext cx="142875" cy="14287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1" name="Elipse 30"/>
          <p:cNvSpPr/>
          <p:nvPr/>
        </p:nvSpPr>
        <p:spPr bwMode="auto">
          <a:xfrm>
            <a:off x="6161088" y="5072063"/>
            <a:ext cx="142875" cy="14287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3" name="Retângulo 32"/>
          <p:cNvSpPr/>
          <p:nvPr/>
        </p:nvSpPr>
        <p:spPr bwMode="auto">
          <a:xfrm>
            <a:off x="3875088" y="3000375"/>
            <a:ext cx="285750" cy="2857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4" name="Retângulo 33"/>
          <p:cNvSpPr/>
          <p:nvPr/>
        </p:nvSpPr>
        <p:spPr bwMode="auto">
          <a:xfrm>
            <a:off x="5375275" y="3071813"/>
            <a:ext cx="285750" cy="2857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5" name="Retângulo 34"/>
          <p:cNvSpPr/>
          <p:nvPr/>
        </p:nvSpPr>
        <p:spPr bwMode="auto">
          <a:xfrm>
            <a:off x="5875338" y="3714750"/>
            <a:ext cx="285750" cy="2857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6" name="Retângulo 35"/>
          <p:cNvSpPr/>
          <p:nvPr/>
        </p:nvSpPr>
        <p:spPr bwMode="auto">
          <a:xfrm>
            <a:off x="6089650" y="5000625"/>
            <a:ext cx="285750" cy="2857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grpSp>
        <p:nvGrpSpPr>
          <p:cNvPr id="3" name="Grupo 36"/>
          <p:cNvGrpSpPr>
            <a:grpSpLocks/>
          </p:cNvGrpSpPr>
          <p:nvPr/>
        </p:nvGrpSpPr>
        <p:grpSpPr bwMode="auto">
          <a:xfrm>
            <a:off x="6518275" y="5072063"/>
            <a:ext cx="1554163" cy="400050"/>
            <a:chOff x="5618170" y="5559440"/>
            <a:chExt cx="1554080" cy="400110"/>
          </a:xfrm>
        </p:grpSpPr>
        <p:sp>
          <p:nvSpPr>
            <p:cNvPr id="38" name="CaixaDeTexto 37"/>
            <p:cNvSpPr txBox="1"/>
            <p:nvPr/>
          </p:nvSpPr>
          <p:spPr>
            <a:xfrm>
              <a:off x="5618170" y="5559440"/>
              <a:ext cx="155408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000" dirty="0">
                  <a:solidFill>
                    <a:srgbClr val="FFFF00"/>
                  </a:solidFill>
                </a:rPr>
                <a:t>G(t), para t</a:t>
              </a:r>
              <a:r>
                <a:rPr lang="pt-BR" sz="2000" baseline="-25000" dirty="0">
                  <a:solidFill>
                    <a:srgbClr val="FFFF00"/>
                  </a:solidFill>
                </a:rPr>
                <a:t>2</a:t>
              </a:r>
              <a:endParaRPr lang="pt-BR" sz="2000" dirty="0">
                <a:solidFill>
                  <a:srgbClr val="FFFF00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5643569" y="5572142"/>
              <a:ext cx="1474709" cy="357241"/>
            </a:xfrm>
            <a:prstGeom prst="rect">
              <a:avLst/>
            </a:prstGeom>
            <a:noFill/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6" grpId="0" animBg="1"/>
      <p:bldP spid="9" grpId="0" animBg="1"/>
      <p:bldP spid="21" grpId="0" animBg="1"/>
      <p:bldP spid="22" grpId="0" animBg="1"/>
      <p:bldP spid="23" grpId="0" animBg="1"/>
      <p:bldP spid="24" grpId="0" animBg="1"/>
      <p:bldP spid="29" grpId="0" animBg="1"/>
      <p:bldP spid="30" grpId="0" animBg="1"/>
      <p:bldP spid="32" grpId="0" animBg="1"/>
      <p:bldP spid="28" grpId="0" animBg="1"/>
      <p:bldP spid="31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idx="1"/>
          </p:nvPr>
        </p:nvSpPr>
        <p:spPr>
          <a:xfrm>
            <a:off x="183704" y="726232"/>
            <a:ext cx="8686800" cy="4724400"/>
          </a:xfrm>
        </p:spPr>
        <p:txBody>
          <a:bodyPr/>
          <a:lstStyle/>
          <a:p>
            <a:pPr marL="292100" indent="-292100" algn="just">
              <a:lnSpc>
                <a:spcPct val="110000"/>
              </a:lnSpc>
              <a:spcBef>
                <a:spcPts val="1000"/>
              </a:spcBef>
              <a:defRPr/>
            </a:pPr>
            <a:r>
              <a:rPr kumimoji="0" lang="pt-BR" sz="2600" dirty="0" smtClean="0">
                <a:effectLst/>
              </a:rPr>
              <a:t>Se repetirmos este processo para valores de </a:t>
            </a:r>
            <a:r>
              <a:rPr kumimoji="0" lang="pt-BR" sz="2600" b="1" dirty="0" smtClean="0">
                <a:effectLst/>
              </a:rPr>
              <a:t>t</a:t>
            </a:r>
            <a:r>
              <a:rPr kumimoji="0" lang="pt-BR" sz="2600" dirty="0" smtClean="0">
                <a:effectLst/>
              </a:rPr>
              <a:t> entre 0 e 1, estaremos definindo uma completa </a:t>
            </a:r>
            <a:r>
              <a:rPr kumimoji="0" lang="pt-BR" sz="2600" dirty="0" smtClean="0">
                <a:solidFill>
                  <a:srgbClr val="FFFF99"/>
                </a:solidFill>
                <a:effectLst/>
              </a:rPr>
              <a:t>família de curvas</a:t>
            </a:r>
            <a:r>
              <a:rPr kumimoji="0" lang="pt-BR" sz="2600" dirty="0" smtClean="0">
                <a:effectLst/>
              </a:rPr>
              <a:t>, </a:t>
            </a:r>
          </a:p>
          <a:p>
            <a:pPr marL="692150" lvl="1" indent="-292100" algn="just">
              <a:lnSpc>
                <a:spcPct val="110000"/>
              </a:lnSpc>
              <a:spcBef>
                <a:spcPts val="1000"/>
              </a:spcBef>
              <a:defRPr/>
            </a:pPr>
            <a:r>
              <a:rPr kumimoji="0" lang="pt-BR" sz="2200" dirty="0" smtClean="0">
                <a:effectLst/>
              </a:rPr>
              <a:t>cada uma delas arbitrariamente próxima da anterior, dependendo de quanto </a:t>
            </a:r>
            <a:r>
              <a:rPr kumimoji="0" lang="pt-BR" sz="2200" b="1" dirty="0" smtClean="0">
                <a:effectLst/>
              </a:rPr>
              <a:t>t</a:t>
            </a:r>
            <a:r>
              <a:rPr kumimoji="0" lang="pt-BR" sz="2200" dirty="0" smtClean="0">
                <a:effectLst/>
              </a:rPr>
              <a:t> variou. </a:t>
            </a:r>
          </a:p>
          <a:p>
            <a:pPr marL="292100" indent="-292100" algn="just">
              <a:lnSpc>
                <a:spcPct val="110000"/>
              </a:lnSpc>
              <a:spcBef>
                <a:spcPts val="1000"/>
              </a:spcBef>
              <a:defRPr/>
            </a:pPr>
            <a:r>
              <a:rPr kumimoji="0" lang="pt-BR" sz="2600" dirty="0" smtClean="0">
                <a:effectLst/>
              </a:rPr>
              <a:t>O conjunto destas curvas define uma </a:t>
            </a:r>
            <a:r>
              <a:rPr kumimoji="0" lang="pt-BR" sz="2600" b="1" dirty="0" smtClean="0">
                <a:solidFill>
                  <a:srgbClr val="FFFF99"/>
                </a:solidFill>
                <a:effectLst/>
              </a:rPr>
              <a:t>superfície curva</a:t>
            </a:r>
            <a:r>
              <a:rPr kumimoji="0" lang="pt-BR" sz="2600" dirty="0" smtClean="0">
                <a:effectLst/>
              </a:rPr>
              <a:t>. </a:t>
            </a:r>
          </a:p>
          <a:p>
            <a:pPr marL="292100" indent="-292100" algn="just">
              <a:lnSpc>
                <a:spcPct val="110000"/>
              </a:lnSpc>
              <a:spcBef>
                <a:spcPts val="1000"/>
              </a:spcBef>
              <a:defRPr/>
            </a:pPr>
            <a:r>
              <a:rPr kumimoji="0" lang="pt-BR" sz="2600" dirty="0" smtClean="0">
                <a:effectLst/>
              </a:rPr>
              <a:t>Se as matrizes </a:t>
            </a:r>
            <a:r>
              <a:rPr kumimoji="0" lang="pt-BR" sz="2600" b="1" dirty="0" smtClean="0">
                <a:solidFill>
                  <a:srgbClr val="FFFF99"/>
                </a:solidFill>
                <a:effectLst/>
              </a:rPr>
              <a:t>G</a:t>
            </a:r>
            <a:r>
              <a:rPr kumimoji="0" lang="pt-BR" sz="2600" b="1" baseline="-25000" dirty="0" smtClean="0">
                <a:solidFill>
                  <a:srgbClr val="FFFF99"/>
                </a:solidFill>
                <a:effectLst/>
              </a:rPr>
              <a:t>i</a:t>
            </a:r>
            <a:r>
              <a:rPr kumimoji="0" lang="pt-BR" sz="2600" b="1" dirty="0" smtClean="0">
                <a:solidFill>
                  <a:srgbClr val="FFFF99"/>
                </a:solidFill>
                <a:effectLst/>
              </a:rPr>
              <a:t>(t)</a:t>
            </a:r>
            <a:r>
              <a:rPr kumimoji="0" lang="pt-BR" sz="2600" dirty="0" smtClean="0">
                <a:effectLst/>
              </a:rPr>
              <a:t> definirem também curvas cúbicas, estaremos descrevendo uma </a:t>
            </a:r>
            <a:r>
              <a:rPr kumimoji="0" lang="pt-BR" sz="2600" b="1" dirty="0" smtClean="0">
                <a:solidFill>
                  <a:srgbClr val="FFFF99"/>
                </a:solidFill>
                <a:effectLst/>
              </a:rPr>
              <a:t>superfície paramétrica bicúbica</a:t>
            </a:r>
            <a:r>
              <a:rPr kumimoji="0" lang="pt-BR" sz="2600" dirty="0" smtClean="0">
                <a:effectLst/>
              </a:rPr>
              <a:t>, </a:t>
            </a:r>
          </a:p>
          <a:p>
            <a:pPr marL="692150" lvl="1" indent="-292100" algn="just">
              <a:lnSpc>
                <a:spcPct val="110000"/>
              </a:lnSpc>
              <a:spcBef>
                <a:spcPts val="1000"/>
              </a:spcBef>
              <a:defRPr/>
            </a:pPr>
            <a:r>
              <a:rPr kumimoji="0" lang="pt-BR" sz="2200" dirty="0" smtClean="0">
                <a:effectLst/>
              </a:rPr>
              <a:t>que se comporta como uma família de curvas de Hermite, Bézier ou Spline (dependendo de G(t)) tanto no sentido de s como no de t. </a:t>
            </a:r>
            <a:endParaRPr lang="pt-BR" sz="1800" dirty="0" smtClean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07504" y="116632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900" dirty="0" err="1" smtClean="0">
                <a:effectLst/>
              </a:rPr>
              <a:t>Conceitos</a:t>
            </a:r>
            <a:r>
              <a:rPr lang="en-US" sz="2900" dirty="0" smtClean="0">
                <a:effectLst/>
              </a:rPr>
              <a:t> </a:t>
            </a:r>
            <a:r>
              <a:rPr lang="en-US" sz="2900" dirty="0" err="1">
                <a:effectLst/>
              </a:rPr>
              <a:t>Básicos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Superfícies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Bicúbicas</a:t>
            </a:r>
            <a:endParaRPr lang="pt-BR" sz="29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6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6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6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6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6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6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6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6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idx="1"/>
          </p:nvPr>
        </p:nvSpPr>
        <p:spPr>
          <a:xfrm>
            <a:off x="138808" y="1196752"/>
            <a:ext cx="8807896" cy="4724400"/>
          </a:xfrm>
        </p:spPr>
        <p:txBody>
          <a:bodyPr/>
          <a:lstStyle/>
          <a:p>
            <a:pPr marL="292100" indent="-292100">
              <a:spcBef>
                <a:spcPts val="1800"/>
              </a:spcBef>
              <a:defRPr/>
            </a:pPr>
            <a:r>
              <a:rPr kumimoji="0" lang="pt-BR" dirty="0" smtClean="0">
                <a:effectLst/>
              </a:rPr>
              <a:t>Se assumimos que as </a:t>
            </a:r>
            <a:r>
              <a:rPr kumimoji="0" lang="pt-BR" dirty="0" err="1" smtClean="0">
                <a:effectLst/>
              </a:rPr>
              <a:t>G</a:t>
            </a:r>
            <a:r>
              <a:rPr kumimoji="0" lang="pt-BR" baseline="-25000" dirty="0" err="1" smtClean="0">
                <a:effectLst/>
              </a:rPr>
              <a:t>i</a:t>
            </a:r>
            <a:r>
              <a:rPr kumimoji="0" lang="pt-BR" dirty="0" smtClean="0">
                <a:effectLst/>
              </a:rPr>
              <a:t>(t)</a:t>
            </a:r>
            <a:r>
              <a:rPr kumimoji="0" lang="pt-BR" b="1" dirty="0" smtClean="0">
                <a:effectLst/>
              </a:rPr>
              <a:t> </a:t>
            </a:r>
            <a:r>
              <a:rPr kumimoji="0" lang="pt-BR" dirty="0" smtClean="0">
                <a:effectLst/>
              </a:rPr>
              <a:t>são cúbicas, cada uma delas representada por sua vez através de </a:t>
            </a:r>
            <a:br>
              <a:rPr kumimoji="0" lang="pt-BR" dirty="0" smtClean="0">
                <a:effectLst/>
              </a:rPr>
            </a:br>
            <a:r>
              <a:rPr kumimoji="0" lang="pt-BR" sz="2600" b="1" dirty="0" smtClean="0">
                <a:solidFill>
                  <a:srgbClr val="FFFF99"/>
                </a:solidFill>
                <a:effectLst/>
              </a:rPr>
              <a:t> </a:t>
            </a:r>
            <a:r>
              <a:rPr kumimoji="0" lang="pt-BR" sz="2600" b="1" dirty="0" err="1" smtClean="0">
                <a:solidFill>
                  <a:srgbClr val="FFFF99"/>
                </a:solidFill>
                <a:effectLst/>
              </a:rPr>
              <a:t>G</a:t>
            </a:r>
            <a:r>
              <a:rPr kumimoji="0" lang="pt-BR" sz="2600" b="1" baseline="-25000" dirty="0" err="1" smtClean="0">
                <a:solidFill>
                  <a:srgbClr val="FFFF99"/>
                </a:solidFill>
                <a:effectLst/>
              </a:rPr>
              <a:t>i</a:t>
            </a:r>
            <a:r>
              <a:rPr kumimoji="0" lang="pt-BR" sz="2600" b="1" dirty="0" smtClean="0">
                <a:solidFill>
                  <a:srgbClr val="FFFF99"/>
                </a:solidFill>
                <a:effectLst/>
              </a:rPr>
              <a:t>(t) = T . M . </a:t>
            </a:r>
            <a:r>
              <a:rPr kumimoji="0" lang="pt-BR" sz="2600" b="1" dirty="0" err="1" smtClean="0">
                <a:solidFill>
                  <a:srgbClr val="FFFF99"/>
                </a:solidFill>
                <a:effectLst/>
              </a:rPr>
              <a:t>G</a:t>
            </a:r>
            <a:r>
              <a:rPr kumimoji="0" lang="pt-BR" sz="2600" b="1" baseline="-25000" dirty="0" err="1" smtClean="0">
                <a:solidFill>
                  <a:srgbClr val="FFFF99"/>
                </a:solidFill>
                <a:effectLst/>
              </a:rPr>
              <a:t>i</a:t>
            </a:r>
            <a:r>
              <a:rPr kumimoji="0" lang="pt-BR" sz="2600" b="1" baseline="-25000" dirty="0" smtClean="0">
                <a:solidFill>
                  <a:srgbClr val="FFFF99"/>
                </a:solidFill>
                <a:effectLst/>
              </a:rPr>
              <a:t> </a:t>
            </a:r>
            <a:r>
              <a:rPr kumimoji="0" lang="pt-BR" dirty="0" smtClean="0">
                <a:effectLst/>
              </a:rPr>
              <a:t>, onde </a:t>
            </a:r>
            <a:r>
              <a:rPr kumimoji="0" lang="pt-BR" b="1" dirty="0" err="1" smtClean="0">
                <a:solidFill>
                  <a:srgbClr val="FFFF99"/>
                </a:solidFill>
                <a:effectLst/>
              </a:rPr>
              <a:t>G</a:t>
            </a:r>
            <a:r>
              <a:rPr kumimoji="0" lang="pt-BR" sz="2600" b="1" baseline="-25000" dirty="0" err="1" smtClean="0">
                <a:solidFill>
                  <a:srgbClr val="FFFF99"/>
                </a:solidFill>
                <a:effectLst/>
              </a:rPr>
              <a:t>i</a:t>
            </a:r>
            <a:r>
              <a:rPr kumimoji="0" lang="pt-BR" sz="2600" b="1" baseline="-25000" dirty="0" smtClean="0">
                <a:solidFill>
                  <a:srgbClr val="FFFF99"/>
                </a:solidFill>
                <a:effectLst/>
              </a:rPr>
              <a:t> </a:t>
            </a:r>
            <a:r>
              <a:rPr kumimoji="0" lang="pt-BR" sz="2600" b="1" dirty="0" smtClean="0">
                <a:solidFill>
                  <a:srgbClr val="FFFF99"/>
                </a:solidFill>
                <a:effectLst/>
              </a:rPr>
              <a:t>= [g</a:t>
            </a:r>
            <a:r>
              <a:rPr kumimoji="0" lang="pt-BR" sz="2600" b="1" baseline="-25000" dirty="0" smtClean="0">
                <a:solidFill>
                  <a:srgbClr val="FFFF99"/>
                </a:solidFill>
                <a:effectLst/>
              </a:rPr>
              <a:t>i1</a:t>
            </a:r>
            <a:r>
              <a:rPr kumimoji="0" lang="pt-BR" sz="2600" b="1" dirty="0" smtClean="0">
                <a:solidFill>
                  <a:srgbClr val="FFFF99"/>
                </a:solidFill>
                <a:effectLst/>
              </a:rPr>
              <a:t>, g</a:t>
            </a:r>
            <a:r>
              <a:rPr kumimoji="0" lang="pt-BR" sz="2600" b="1" baseline="-25000" dirty="0" smtClean="0">
                <a:solidFill>
                  <a:srgbClr val="FFFF99"/>
                </a:solidFill>
                <a:effectLst/>
              </a:rPr>
              <a:t>i2</a:t>
            </a:r>
            <a:r>
              <a:rPr kumimoji="0" lang="pt-BR" sz="2600" b="1" dirty="0" smtClean="0">
                <a:solidFill>
                  <a:srgbClr val="FFFF99"/>
                </a:solidFill>
                <a:effectLst/>
              </a:rPr>
              <a:t>, g</a:t>
            </a:r>
            <a:r>
              <a:rPr kumimoji="0" lang="pt-BR" sz="2600" b="1" baseline="-25000" dirty="0" smtClean="0">
                <a:solidFill>
                  <a:srgbClr val="FFFF99"/>
                </a:solidFill>
                <a:effectLst/>
              </a:rPr>
              <a:t>i3</a:t>
            </a:r>
            <a:r>
              <a:rPr kumimoji="0" lang="pt-BR" sz="2600" b="1" dirty="0" smtClean="0">
                <a:solidFill>
                  <a:srgbClr val="FFFF99"/>
                </a:solidFill>
                <a:effectLst/>
              </a:rPr>
              <a:t>, g</a:t>
            </a:r>
            <a:r>
              <a:rPr kumimoji="0" lang="pt-BR" sz="2600" b="1" baseline="-25000" dirty="0" smtClean="0">
                <a:solidFill>
                  <a:srgbClr val="FFFF99"/>
                </a:solidFill>
                <a:effectLst/>
              </a:rPr>
              <a:t>i4</a:t>
            </a:r>
            <a:r>
              <a:rPr kumimoji="0" lang="pt-BR" sz="2600" b="1" dirty="0" smtClean="0">
                <a:solidFill>
                  <a:srgbClr val="FFFF99"/>
                </a:solidFill>
                <a:effectLst/>
              </a:rPr>
              <a:t> ]</a:t>
            </a:r>
            <a:r>
              <a:rPr kumimoji="0" lang="pt-BR" sz="2600" b="1" baseline="30000" dirty="0" smtClean="0">
                <a:solidFill>
                  <a:srgbClr val="FFFF99"/>
                </a:solidFill>
                <a:effectLst/>
              </a:rPr>
              <a:t>T</a:t>
            </a:r>
            <a:endParaRPr kumimoji="0" lang="pt-BR" dirty="0" smtClean="0">
              <a:effectLst/>
            </a:endParaRPr>
          </a:p>
          <a:p>
            <a:pPr marL="292100" indent="-292100" algn="just">
              <a:spcBef>
                <a:spcPts val="1800"/>
              </a:spcBef>
              <a:defRPr/>
            </a:pPr>
            <a:r>
              <a:rPr kumimoji="0" lang="pt-BR" dirty="0" smtClean="0">
                <a:effectLst/>
              </a:rPr>
              <a:t>Aqui, </a:t>
            </a:r>
            <a:r>
              <a:rPr kumimoji="0" lang="pt-BR" b="1" dirty="0" smtClean="0">
                <a:solidFill>
                  <a:srgbClr val="FFFF99"/>
                </a:solidFill>
                <a:effectLst/>
              </a:rPr>
              <a:t>g</a:t>
            </a:r>
            <a:r>
              <a:rPr kumimoji="0" lang="pt-BR" baseline="-25000" dirty="0" smtClean="0">
                <a:solidFill>
                  <a:srgbClr val="FFFF99"/>
                </a:solidFill>
                <a:effectLst/>
              </a:rPr>
              <a:t>i1</a:t>
            </a:r>
            <a:r>
              <a:rPr kumimoji="0" lang="pt-BR" dirty="0" smtClean="0">
                <a:effectLst/>
              </a:rPr>
              <a:t> é o primeiro elemento do vetor de geometria no sentido </a:t>
            </a:r>
            <a:r>
              <a:rPr kumimoji="0" lang="pt-BR" b="1" dirty="0" smtClean="0">
                <a:solidFill>
                  <a:srgbClr val="FFFF99"/>
                </a:solidFill>
                <a:effectLst/>
              </a:rPr>
              <a:t>t</a:t>
            </a:r>
            <a:r>
              <a:rPr kumimoji="0" lang="pt-BR" dirty="0" smtClean="0">
                <a:effectLst/>
              </a:rPr>
              <a:t> da curva (</a:t>
            </a:r>
            <a:r>
              <a:rPr kumimoji="0" lang="pt-BR" dirty="0" err="1" smtClean="0">
                <a:effectLst/>
              </a:rPr>
              <a:t>Hermite</a:t>
            </a:r>
            <a:r>
              <a:rPr kumimoji="0" lang="pt-BR" dirty="0" smtClean="0">
                <a:effectLst/>
              </a:rPr>
              <a:t>, </a:t>
            </a:r>
            <a:r>
              <a:rPr kumimoji="0" lang="pt-BR" dirty="0" err="1" smtClean="0">
                <a:effectLst/>
              </a:rPr>
              <a:t>Bézier</a:t>
            </a:r>
            <a:r>
              <a:rPr kumimoji="0" lang="pt-BR" dirty="0" smtClean="0">
                <a:effectLst/>
              </a:rPr>
              <a:t> ou </a:t>
            </a:r>
            <a:r>
              <a:rPr kumimoji="0" lang="pt-BR" dirty="0" err="1" smtClean="0">
                <a:effectLst/>
              </a:rPr>
              <a:t>Spline</a:t>
            </a:r>
            <a:r>
              <a:rPr kumimoji="0" lang="pt-BR" dirty="0" smtClean="0">
                <a:effectLst/>
              </a:rPr>
              <a:t>) </a:t>
            </a:r>
            <a:r>
              <a:rPr kumimoji="0" lang="pt-BR" dirty="0" err="1" smtClean="0">
                <a:solidFill>
                  <a:srgbClr val="FFFF99"/>
                </a:solidFill>
                <a:effectLst/>
              </a:rPr>
              <a:t>G</a:t>
            </a:r>
            <a:r>
              <a:rPr kumimoji="0" lang="pt-BR" baseline="-25000" dirty="0" err="1" smtClean="0">
                <a:solidFill>
                  <a:srgbClr val="FFFF99"/>
                </a:solidFill>
                <a:effectLst/>
              </a:rPr>
              <a:t>i</a:t>
            </a:r>
            <a:r>
              <a:rPr kumimoji="0" lang="pt-BR" dirty="0" smtClean="0">
                <a:solidFill>
                  <a:srgbClr val="FFFF99"/>
                </a:solidFill>
                <a:effectLst/>
              </a:rPr>
              <a:t>(t)</a:t>
            </a:r>
            <a:r>
              <a:rPr kumimoji="0" lang="pt-BR" dirty="0" smtClean="0">
                <a:effectLst/>
              </a:rPr>
              <a:t> e assim por diante.</a:t>
            </a:r>
          </a:p>
          <a:p>
            <a:pPr marL="292100" indent="-292100">
              <a:spcBef>
                <a:spcPts val="1800"/>
              </a:spcBef>
              <a:defRPr/>
            </a:pPr>
            <a:endParaRPr lang="pt-BR" sz="2600" dirty="0" smtClean="0"/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107504" y="260648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900" dirty="0" err="1" smtClean="0">
                <a:effectLst/>
              </a:rPr>
              <a:t>Conceitos</a:t>
            </a:r>
            <a:r>
              <a:rPr lang="en-US" sz="2900" dirty="0" smtClean="0">
                <a:effectLst/>
              </a:rPr>
              <a:t> </a:t>
            </a:r>
            <a:r>
              <a:rPr lang="en-US" sz="2900" dirty="0" err="1">
                <a:effectLst/>
              </a:rPr>
              <a:t>Básicos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Superfícies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Bicúbicas</a:t>
            </a:r>
            <a:endParaRPr lang="pt-BR" sz="29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7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7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16832"/>
            <a:ext cx="909142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accent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504" y="260648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900" dirty="0" err="1" smtClean="0">
                <a:effectLst/>
              </a:rPr>
              <a:t>Conceitos</a:t>
            </a:r>
            <a:r>
              <a:rPr lang="en-US" sz="2900" dirty="0" smtClean="0">
                <a:effectLst/>
              </a:rPr>
              <a:t> </a:t>
            </a:r>
            <a:r>
              <a:rPr lang="en-US" sz="2900" dirty="0" err="1">
                <a:effectLst/>
              </a:rPr>
              <a:t>Básicos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Superfícies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Bicúbicas</a:t>
            </a:r>
            <a:endParaRPr lang="pt-BR" sz="2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679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915400" cy="4724400"/>
          </a:xfrm>
        </p:spPr>
        <p:txBody>
          <a:bodyPr/>
          <a:lstStyle/>
          <a:p>
            <a:pPr marL="292100" indent="-292100" algn="just">
              <a:spcBef>
                <a:spcPts val="1000"/>
              </a:spcBef>
              <a:defRPr/>
            </a:pPr>
            <a:r>
              <a:rPr kumimoji="0" lang="pt-BR" smtClean="0">
                <a:effectLst/>
              </a:rPr>
              <a:t>Se substituirmos este resultado para todos os quatro pontos (de controle), teremos:</a:t>
            </a:r>
          </a:p>
          <a:p>
            <a:pPr marL="292100" indent="-292100">
              <a:defRPr/>
            </a:pPr>
            <a:endParaRPr lang="pt-BR" sz="260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504" y="260648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900" dirty="0" err="1" smtClean="0">
                <a:effectLst/>
              </a:rPr>
              <a:t>Conceitos</a:t>
            </a:r>
            <a:r>
              <a:rPr lang="en-US" sz="2900" dirty="0" smtClean="0">
                <a:effectLst/>
              </a:rPr>
              <a:t> </a:t>
            </a:r>
            <a:r>
              <a:rPr lang="en-US" sz="2900" dirty="0" err="1">
                <a:effectLst/>
              </a:rPr>
              <a:t>Básicos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Superfícies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Bicúbicas</a:t>
            </a:r>
            <a:endParaRPr lang="pt-BR" sz="29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3999" cy="525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accent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504" y="260648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900" dirty="0" err="1" smtClean="0">
                <a:effectLst/>
              </a:rPr>
              <a:t>Conceitos</a:t>
            </a:r>
            <a:r>
              <a:rPr lang="en-US" sz="2900" dirty="0" smtClean="0">
                <a:effectLst/>
              </a:rPr>
              <a:t> </a:t>
            </a:r>
            <a:r>
              <a:rPr lang="en-US" sz="2900" dirty="0" err="1">
                <a:effectLst/>
              </a:rPr>
              <a:t>Básicos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Superfícies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Bicúbicas</a:t>
            </a:r>
            <a:endParaRPr lang="pt-BR" sz="2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89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70248"/>
            <a:ext cx="8915400" cy="4724400"/>
          </a:xfrm>
        </p:spPr>
        <p:txBody>
          <a:bodyPr/>
          <a:lstStyle/>
          <a:p>
            <a:pPr marL="292100" indent="-292100">
              <a:spcBef>
                <a:spcPts val="1000"/>
              </a:spcBef>
              <a:defRPr/>
            </a:pPr>
            <a:r>
              <a:rPr kumimoji="0" lang="pt-BR" dirty="0" smtClean="0">
                <a:effectLst/>
              </a:rPr>
              <a:t>Se reescrevermos a eq. anterior de forma separada para cada coordenada x,y e z, teremos a </a:t>
            </a:r>
            <a:r>
              <a:rPr kumimoji="0" lang="pt-BR" b="1" dirty="0" smtClean="0">
                <a:solidFill>
                  <a:srgbClr val="FFFF99"/>
                </a:solidFill>
                <a:effectLst/>
              </a:rPr>
              <a:t>forma geral</a:t>
            </a:r>
            <a:r>
              <a:rPr kumimoji="0" lang="pt-BR" dirty="0" smtClean="0">
                <a:effectLst/>
              </a:rPr>
              <a:t> de uma superfície bicúbica:</a:t>
            </a:r>
          </a:p>
          <a:p>
            <a:pPr marL="292100" indent="-292100">
              <a:defRPr/>
            </a:pPr>
            <a:endParaRPr lang="pt-BR" sz="26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504" y="260648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900" dirty="0" err="1" smtClean="0">
                <a:effectLst/>
              </a:rPr>
              <a:t>Conceitos</a:t>
            </a:r>
            <a:r>
              <a:rPr lang="en-US" sz="2900" dirty="0" smtClean="0">
                <a:effectLst/>
              </a:rPr>
              <a:t> </a:t>
            </a:r>
            <a:r>
              <a:rPr lang="en-US" sz="2900" dirty="0" err="1">
                <a:effectLst/>
              </a:rPr>
              <a:t>Básicos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Superfícies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Bicúbicas</a:t>
            </a:r>
            <a:endParaRPr lang="pt-BR" sz="2900" dirty="0">
              <a:effectLst/>
            </a:endParaRPr>
          </a:p>
        </p:txBody>
      </p:sp>
      <p:pic>
        <p:nvPicPr>
          <p:cNvPr id="4118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12976"/>
            <a:ext cx="891990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accent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idx="1"/>
          </p:nvPr>
        </p:nvSpPr>
        <p:spPr>
          <a:xfrm>
            <a:off x="107504" y="692696"/>
            <a:ext cx="8915400" cy="4724400"/>
          </a:xfrm>
        </p:spPr>
        <p:txBody>
          <a:bodyPr/>
          <a:lstStyle/>
          <a:p>
            <a:pPr marL="292100" indent="-292100" algn="just">
              <a:spcBef>
                <a:spcPts val="1000"/>
              </a:spcBef>
              <a:defRPr/>
            </a:pPr>
            <a:r>
              <a:rPr kumimoji="0" lang="pt-BR" dirty="0" smtClean="0">
                <a:effectLst/>
              </a:rPr>
              <a:t>Superfícies de </a:t>
            </a:r>
            <a:r>
              <a:rPr kumimoji="0" lang="pt-BR" dirty="0" err="1" smtClean="0">
                <a:effectLst/>
              </a:rPr>
              <a:t>Hermite</a:t>
            </a:r>
            <a:r>
              <a:rPr kumimoji="0" lang="pt-BR" dirty="0" smtClean="0">
                <a:effectLst/>
              </a:rPr>
              <a:t> podem ser definidas por uma matriz de geometria 4x4 </a:t>
            </a:r>
            <a:r>
              <a:rPr kumimoji="0" lang="pt-BR" b="1" dirty="0" smtClean="0">
                <a:solidFill>
                  <a:srgbClr val="FFFF99"/>
                </a:solidFill>
                <a:effectLst/>
              </a:rPr>
              <a:t>G</a:t>
            </a:r>
            <a:r>
              <a:rPr kumimoji="0" lang="pt-BR" b="1" baseline="-25000" dirty="0" smtClean="0">
                <a:solidFill>
                  <a:srgbClr val="FFFF99"/>
                </a:solidFill>
                <a:effectLst/>
              </a:rPr>
              <a:t>H</a:t>
            </a:r>
            <a:r>
              <a:rPr kumimoji="0" lang="pt-BR" dirty="0" smtClean="0">
                <a:effectLst/>
              </a:rPr>
              <a:t>. </a:t>
            </a:r>
          </a:p>
          <a:p>
            <a:pPr marL="292100" indent="-292100" algn="just">
              <a:spcBef>
                <a:spcPts val="1000"/>
              </a:spcBef>
              <a:defRPr/>
            </a:pPr>
            <a:r>
              <a:rPr kumimoji="0" lang="pt-BR" dirty="0" smtClean="0">
                <a:effectLst/>
              </a:rPr>
              <a:t>Relembrando a definição das Curvas de </a:t>
            </a:r>
            <a:r>
              <a:rPr kumimoji="0" lang="pt-BR" dirty="0" err="1" smtClean="0">
                <a:effectLst/>
              </a:rPr>
              <a:t>Hermite</a:t>
            </a:r>
            <a:r>
              <a:rPr kumimoji="0" lang="pt-BR" dirty="0" smtClean="0">
                <a:effectLst/>
              </a:rPr>
              <a:t> em 3D:</a:t>
            </a:r>
            <a:endParaRPr lang="pt-BR" sz="2600" dirty="0" smtClean="0"/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107504" y="116632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3000" dirty="0" smtClean="0">
                <a:effectLst/>
              </a:rPr>
              <a:t>Superfícies </a:t>
            </a:r>
            <a:r>
              <a:rPr lang="pt-BR" sz="3000" dirty="0">
                <a:effectLst/>
              </a:rPr>
              <a:t>Bicúbicas de Hermite</a:t>
            </a:r>
            <a:endParaRPr lang="pt-BR" sz="3000" dirty="0">
              <a:solidFill>
                <a:schemeClr val="tx1"/>
              </a:solidFill>
              <a:effectLst>
                <a:outerShdw blurRad="38100" dist="38100" dir="2700000" algn="tl">
                  <a:srgbClr val="969696"/>
                </a:outerShdw>
              </a:effectLst>
            </a:endParaRPr>
          </a:p>
        </p:txBody>
      </p:sp>
      <p:pic>
        <p:nvPicPr>
          <p:cNvPr id="5143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01008"/>
            <a:ext cx="5284406" cy="337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accent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179512" y="726232"/>
            <a:ext cx="4495800" cy="4724400"/>
          </a:xfrm>
        </p:spPr>
        <p:txBody>
          <a:bodyPr/>
          <a:lstStyle/>
          <a:p>
            <a:pPr marL="292100" indent="-292100">
              <a:lnSpc>
                <a:spcPct val="114000"/>
              </a:lnSpc>
              <a:spcBef>
                <a:spcPts val="1000"/>
              </a:spcBef>
            </a:pPr>
            <a:r>
              <a:rPr kumimoji="0" lang="pt-BR" sz="2800" dirty="0" smtClean="0">
                <a:effectLst/>
              </a:rPr>
              <a:t>Onde a Matriz dos Parâmetros (da curva cúbica) é dada por: </a:t>
            </a:r>
            <a:br>
              <a:rPr kumimoji="0" lang="pt-BR" sz="2800" dirty="0" smtClean="0">
                <a:effectLst/>
              </a:rPr>
            </a:br>
            <a:r>
              <a:rPr kumimoji="0" lang="pt-BR" sz="2800" b="1" dirty="0" smtClean="0">
                <a:solidFill>
                  <a:srgbClr val="FFFF99"/>
                </a:solidFill>
                <a:effectLst/>
              </a:rPr>
              <a:t>T </a:t>
            </a:r>
            <a:r>
              <a:rPr kumimoji="0" lang="pt-BR" sz="2800" dirty="0" smtClean="0">
                <a:solidFill>
                  <a:srgbClr val="FFFF99"/>
                </a:solidFill>
                <a:effectLst/>
              </a:rPr>
              <a:t>= [ t</a:t>
            </a:r>
            <a:r>
              <a:rPr kumimoji="0" lang="pt-BR" sz="2800" baseline="30000" dirty="0" smtClean="0">
                <a:solidFill>
                  <a:srgbClr val="FFFF99"/>
                </a:solidFill>
                <a:effectLst/>
              </a:rPr>
              <a:t>3</a:t>
            </a:r>
            <a:r>
              <a:rPr kumimoji="0" lang="pt-BR" sz="2800" dirty="0" smtClean="0">
                <a:solidFill>
                  <a:srgbClr val="FFFF99"/>
                </a:solidFill>
                <a:effectLst/>
              </a:rPr>
              <a:t> t</a:t>
            </a:r>
            <a:r>
              <a:rPr kumimoji="0" lang="pt-BR" sz="2800" baseline="30000" dirty="0" smtClean="0">
                <a:solidFill>
                  <a:srgbClr val="FFFF99"/>
                </a:solidFill>
                <a:effectLst/>
              </a:rPr>
              <a:t>2</a:t>
            </a:r>
            <a:r>
              <a:rPr kumimoji="0" lang="pt-BR" sz="2800" dirty="0" smtClean="0">
                <a:solidFill>
                  <a:srgbClr val="FFFF99"/>
                </a:solidFill>
                <a:effectLst/>
              </a:rPr>
              <a:t> t 1 ]</a:t>
            </a:r>
            <a:r>
              <a:rPr kumimoji="0" lang="pt-BR" sz="2800" dirty="0" smtClean="0">
                <a:effectLst/>
              </a:rPr>
              <a:t>.</a:t>
            </a:r>
          </a:p>
          <a:p>
            <a:pPr marL="292100" indent="-292100">
              <a:lnSpc>
                <a:spcPct val="114000"/>
              </a:lnSpc>
              <a:spcBef>
                <a:spcPts val="1000"/>
              </a:spcBef>
            </a:pPr>
            <a:r>
              <a:rPr kumimoji="0" lang="pt-BR" sz="2800" dirty="0" smtClean="0">
                <a:effectLst/>
              </a:rPr>
              <a:t>A Matriz de Hermite </a:t>
            </a:r>
            <a:br>
              <a:rPr kumimoji="0" lang="pt-BR" sz="2800" dirty="0" smtClean="0">
                <a:effectLst/>
              </a:rPr>
            </a:br>
            <a:r>
              <a:rPr kumimoji="0" lang="pt-BR" sz="2800" dirty="0" smtClean="0">
                <a:effectLst/>
              </a:rPr>
              <a:t>é dada por </a:t>
            </a:r>
            <a:r>
              <a:rPr kumimoji="0" lang="pt-BR" sz="2800" dirty="0" smtClean="0">
                <a:solidFill>
                  <a:srgbClr val="FFFF99"/>
                </a:solidFill>
                <a:effectLst/>
              </a:rPr>
              <a:t>M</a:t>
            </a:r>
            <a:r>
              <a:rPr kumimoji="0" lang="pt-BR" sz="2800" baseline="-25000" dirty="0" smtClean="0">
                <a:solidFill>
                  <a:srgbClr val="FFFF99"/>
                </a:solidFill>
                <a:effectLst/>
              </a:rPr>
              <a:t>H</a:t>
            </a:r>
            <a:endParaRPr kumimoji="0" lang="pt-BR" sz="2800" dirty="0" smtClean="0">
              <a:effectLst/>
            </a:endParaRPr>
          </a:p>
          <a:p>
            <a:pPr marL="292100" indent="-292100">
              <a:lnSpc>
                <a:spcPct val="114000"/>
              </a:lnSpc>
              <a:spcBef>
                <a:spcPts val="1000"/>
              </a:spcBef>
            </a:pPr>
            <a:r>
              <a:rPr kumimoji="0" lang="pt-BR" sz="2800" dirty="0" smtClean="0">
                <a:effectLst/>
              </a:rPr>
              <a:t>A Matriz de Geometria </a:t>
            </a:r>
            <a:br>
              <a:rPr kumimoji="0" lang="pt-BR" sz="2800" dirty="0" smtClean="0">
                <a:effectLst/>
              </a:rPr>
            </a:br>
            <a:r>
              <a:rPr kumimoji="0" lang="pt-BR" sz="2800" dirty="0" smtClean="0">
                <a:effectLst/>
              </a:rPr>
              <a:t>pelos coeficientes </a:t>
            </a:r>
            <a:r>
              <a:rPr kumimoji="0" lang="pt-BR" sz="2800" dirty="0" smtClean="0">
                <a:solidFill>
                  <a:srgbClr val="FFFF99"/>
                </a:solidFill>
                <a:effectLst/>
              </a:rPr>
              <a:t>G</a:t>
            </a:r>
            <a:r>
              <a:rPr kumimoji="0" lang="pt-BR" sz="2800" baseline="-25000" dirty="0" smtClean="0">
                <a:solidFill>
                  <a:srgbClr val="FFFF99"/>
                </a:solidFill>
                <a:effectLst/>
              </a:rPr>
              <a:t>H</a:t>
            </a:r>
            <a:r>
              <a:rPr kumimoji="0" lang="pt-BR" sz="2800" dirty="0" smtClean="0">
                <a:solidFill>
                  <a:srgbClr val="FFFF99"/>
                </a:solidFill>
                <a:effectLst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504" y="116632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3000" dirty="0" smtClean="0">
                <a:effectLst/>
              </a:rPr>
              <a:t>Superfícies </a:t>
            </a:r>
            <a:r>
              <a:rPr lang="pt-BR" sz="3000" dirty="0">
                <a:effectLst/>
              </a:rPr>
              <a:t>Bicúbicas de Hermite</a:t>
            </a:r>
            <a:endParaRPr lang="pt-BR" sz="3000" dirty="0">
              <a:solidFill>
                <a:schemeClr val="tx1"/>
              </a:solidFill>
              <a:effectLst>
                <a:outerShdw blurRad="38100" dist="38100" dir="2700000" algn="tl">
                  <a:srgbClr val="969696"/>
                </a:outerShdw>
              </a:effectLst>
            </a:endParaRPr>
          </a:p>
        </p:txBody>
      </p:sp>
      <p:pic>
        <p:nvPicPr>
          <p:cNvPr id="6169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276" y="726231"/>
            <a:ext cx="4425236" cy="6113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accent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idx="1"/>
          </p:nvPr>
        </p:nvSpPr>
        <p:spPr>
          <a:xfrm>
            <a:off x="224111" y="980728"/>
            <a:ext cx="8686800" cy="4724400"/>
          </a:xfrm>
        </p:spPr>
        <p:txBody>
          <a:bodyPr/>
          <a:lstStyle/>
          <a:p>
            <a:pPr marL="292100" indent="-292100" algn="just">
              <a:spcBef>
                <a:spcPts val="1800"/>
              </a:spcBef>
              <a:defRPr/>
            </a:pPr>
            <a:r>
              <a:rPr kumimoji="0" lang="pt-BR" sz="3200" dirty="0" smtClean="0">
                <a:effectLst/>
              </a:rPr>
              <a:t>Se tomarmos cada uma das </a:t>
            </a:r>
            <a:r>
              <a:rPr kumimoji="0" lang="pt-BR" sz="3200" dirty="0" err="1" smtClean="0">
                <a:effectLst/>
              </a:rPr>
              <a:t>eqs</a:t>
            </a:r>
            <a:r>
              <a:rPr kumimoji="0" lang="pt-BR" sz="3200" dirty="0" smtClean="0">
                <a:effectLst/>
              </a:rPr>
              <a:t>. anteriores e substituirmos t por s, para obter </a:t>
            </a:r>
            <a:br>
              <a:rPr kumimoji="0" lang="pt-BR" sz="3200" dirty="0" smtClean="0">
                <a:effectLst/>
              </a:rPr>
            </a:br>
            <a:r>
              <a:rPr kumimoji="0" lang="pt-BR" sz="3200" dirty="0" smtClean="0">
                <a:solidFill>
                  <a:srgbClr val="FFFF99"/>
                </a:solidFill>
                <a:effectLst/>
              </a:rPr>
              <a:t>x(s) = S . M</a:t>
            </a:r>
            <a:r>
              <a:rPr kumimoji="0" lang="pt-BR" sz="3200" baseline="-25000" dirty="0" smtClean="0">
                <a:solidFill>
                  <a:srgbClr val="FFFF99"/>
                </a:solidFill>
                <a:effectLst/>
              </a:rPr>
              <a:t>H</a:t>
            </a:r>
            <a:r>
              <a:rPr kumimoji="0" lang="pt-BR" sz="3200" dirty="0" smtClean="0">
                <a:solidFill>
                  <a:srgbClr val="FFFF99"/>
                </a:solidFill>
                <a:effectLst/>
              </a:rPr>
              <a:t> . </a:t>
            </a:r>
            <a:r>
              <a:rPr kumimoji="0" lang="pt-BR" sz="3200" dirty="0" err="1" smtClean="0">
                <a:solidFill>
                  <a:srgbClr val="FFFF99"/>
                </a:solidFill>
                <a:effectLst/>
              </a:rPr>
              <a:t>G</a:t>
            </a:r>
            <a:r>
              <a:rPr kumimoji="0" lang="pt-BR" sz="3200" baseline="-25000" dirty="0" err="1" smtClean="0">
                <a:solidFill>
                  <a:srgbClr val="FFFF99"/>
                </a:solidFill>
                <a:effectLst/>
              </a:rPr>
              <a:t>Hx</a:t>
            </a:r>
            <a:r>
              <a:rPr kumimoji="0" lang="pt-BR" sz="3200" dirty="0" smtClean="0">
                <a:effectLst/>
              </a:rPr>
              <a:t>, teremos expresso uma curva de </a:t>
            </a:r>
            <a:r>
              <a:rPr kumimoji="0" lang="pt-BR" sz="3200" dirty="0" err="1" smtClean="0">
                <a:effectLst/>
              </a:rPr>
              <a:t>Hermite</a:t>
            </a:r>
            <a:r>
              <a:rPr kumimoji="0" lang="pt-BR" sz="3200" dirty="0" smtClean="0">
                <a:effectLst/>
              </a:rPr>
              <a:t> em termos de s.</a:t>
            </a:r>
          </a:p>
          <a:p>
            <a:pPr marL="292100" indent="-292100" algn="just">
              <a:spcBef>
                <a:spcPts val="1800"/>
              </a:spcBef>
              <a:defRPr/>
            </a:pPr>
            <a:r>
              <a:rPr kumimoji="0" lang="pt-BR" sz="3200" dirty="0" smtClean="0">
                <a:effectLst/>
              </a:rPr>
              <a:t>Se agora supusermos que </a:t>
            </a:r>
            <a:r>
              <a:rPr kumimoji="0" lang="pt-BR" sz="3200" dirty="0" err="1" smtClean="0">
                <a:solidFill>
                  <a:srgbClr val="FFFF99"/>
                </a:solidFill>
                <a:effectLst/>
              </a:rPr>
              <a:t>G</a:t>
            </a:r>
            <a:r>
              <a:rPr kumimoji="0" lang="pt-BR" sz="3200" baseline="-25000" dirty="0" err="1" smtClean="0">
                <a:solidFill>
                  <a:srgbClr val="FFFF99"/>
                </a:solidFill>
                <a:effectLst/>
              </a:rPr>
              <a:t>Hx</a:t>
            </a:r>
            <a:r>
              <a:rPr kumimoji="0" lang="pt-BR" sz="3200" dirty="0" smtClean="0">
                <a:effectLst/>
              </a:rPr>
              <a:t> não é constante, mas sim que varia em função de t, podemos reescrever x(s) como segue:</a:t>
            </a:r>
            <a:endParaRPr lang="pt-BR" sz="3200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7504" y="116632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3000" dirty="0" smtClean="0">
                <a:effectLst/>
              </a:rPr>
              <a:t>Superfícies </a:t>
            </a:r>
            <a:r>
              <a:rPr lang="pt-BR" sz="3000" dirty="0">
                <a:effectLst/>
              </a:rPr>
              <a:t>Bicúbicas de Hermite</a:t>
            </a:r>
            <a:endParaRPr lang="pt-BR" sz="3000" dirty="0">
              <a:solidFill>
                <a:schemeClr val="tx1"/>
              </a:solidFill>
              <a:effectLst>
                <a:outerShdw blurRad="38100" dist="38100" dir="2700000" algn="tl">
                  <a:srgbClr val="969696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2fkbo1cqq2i69.cloudfront.net/img/upload/kotflueg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923182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710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1" name="Rectangle 3"/>
          <p:cNvSpPr>
            <a:spLocks noChangeArrowheads="1"/>
          </p:cNvSpPr>
          <p:nvPr/>
        </p:nvSpPr>
        <p:spPr bwMode="auto">
          <a:xfrm>
            <a:off x="99145" y="23664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3000" dirty="0" smtClean="0">
                <a:effectLst/>
              </a:rPr>
              <a:t>Superfícies </a:t>
            </a:r>
            <a:r>
              <a:rPr lang="pt-BR" sz="3000" dirty="0">
                <a:effectLst/>
              </a:rPr>
              <a:t>Bicúbicas de Hermite</a:t>
            </a:r>
            <a:endParaRPr lang="pt-BR" sz="3000" dirty="0">
              <a:solidFill>
                <a:schemeClr val="tx1"/>
              </a:solidFill>
              <a:effectLst>
                <a:outerShdw blurRad="38100" dist="38100" dir="2700000" algn="tl">
                  <a:srgbClr val="969696"/>
                </a:outerShdw>
              </a:effectLst>
            </a:endParaRPr>
          </a:p>
        </p:txBody>
      </p:sp>
      <p:sp>
        <p:nvSpPr>
          <p:cNvPr id="62669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3886200"/>
            <a:ext cx="8915400" cy="2438400"/>
          </a:xfrm>
        </p:spPr>
        <p:txBody>
          <a:bodyPr/>
          <a:lstStyle/>
          <a:p>
            <a:pPr marL="292100" indent="-292100">
              <a:spcBef>
                <a:spcPts val="1000"/>
              </a:spcBef>
              <a:defRPr/>
            </a:pPr>
            <a:r>
              <a:rPr kumimoji="0" lang="pt-BR" sz="3000" dirty="0" smtClean="0">
                <a:effectLst/>
              </a:rPr>
              <a:t>As funções </a:t>
            </a:r>
            <a:r>
              <a:rPr kumimoji="0" lang="pt-BR" sz="3000" dirty="0" smtClean="0">
                <a:solidFill>
                  <a:srgbClr val="FFFF99"/>
                </a:solidFill>
                <a:effectLst/>
              </a:rPr>
              <a:t>P</a:t>
            </a:r>
            <a:r>
              <a:rPr kumimoji="0" lang="pt-BR" sz="3000" baseline="-25000" dirty="0" smtClean="0">
                <a:solidFill>
                  <a:srgbClr val="FFFF99"/>
                </a:solidFill>
                <a:effectLst/>
              </a:rPr>
              <a:t>1x</a:t>
            </a:r>
            <a:r>
              <a:rPr kumimoji="0" lang="pt-BR" sz="3000" dirty="0" smtClean="0">
                <a:solidFill>
                  <a:srgbClr val="FFFF99"/>
                </a:solidFill>
                <a:effectLst/>
              </a:rPr>
              <a:t>(t)</a:t>
            </a:r>
            <a:r>
              <a:rPr kumimoji="0" lang="pt-BR" sz="3000" dirty="0" smtClean="0">
                <a:effectLst/>
              </a:rPr>
              <a:t> e </a:t>
            </a:r>
            <a:r>
              <a:rPr kumimoji="0" lang="pt-BR" sz="3000" dirty="0" smtClean="0">
                <a:solidFill>
                  <a:srgbClr val="FFFF99"/>
                </a:solidFill>
                <a:effectLst/>
              </a:rPr>
              <a:t>P</a:t>
            </a:r>
            <a:r>
              <a:rPr kumimoji="0" lang="pt-BR" sz="3000" baseline="-25000" dirty="0" smtClean="0">
                <a:solidFill>
                  <a:srgbClr val="FFFF99"/>
                </a:solidFill>
                <a:effectLst/>
              </a:rPr>
              <a:t>4x</a:t>
            </a:r>
            <a:r>
              <a:rPr kumimoji="0" lang="pt-BR" sz="3000" dirty="0" smtClean="0">
                <a:solidFill>
                  <a:srgbClr val="FFFF99"/>
                </a:solidFill>
                <a:effectLst/>
              </a:rPr>
              <a:t>(t)</a:t>
            </a:r>
            <a:r>
              <a:rPr kumimoji="0" lang="pt-BR" sz="3000" dirty="0" smtClean="0">
                <a:effectLst/>
              </a:rPr>
              <a:t> definem as componentes em x dos pontos iniciais e finais para a curva no parâmetro s. </a:t>
            </a:r>
          </a:p>
          <a:p>
            <a:pPr marL="292100" indent="-292100">
              <a:spcBef>
                <a:spcPts val="1000"/>
              </a:spcBef>
              <a:defRPr/>
            </a:pPr>
            <a:r>
              <a:rPr kumimoji="0" lang="pt-BR" sz="3000" dirty="0" smtClean="0">
                <a:solidFill>
                  <a:srgbClr val="FFFF99"/>
                </a:solidFill>
                <a:effectLst/>
              </a:rPr>
              <a:t>R</a:t>
            </a:r>
            <a:r>
              <a:rPr kumimoji="0" lang="pt-BR" sz="3000" baseline="-25000" dirty="0" smtClean="0">
                <a:solidFill>
                  <a:srgbClr val="FFFF99"/>
                </a:solidFill>
                <a:effectLst/>
              </a:rPr>
              <a:t>1x</a:t>
            </a:r>
            <a:r>
              <a:rPr kumimoji="0" lang="pt-BR" sz="3000" dirty="0" smtClean="0">
                <a:solidFill>
                  <a:srgbClr val="FFFF99"/>
                </a:solidFill>
                <a:effectLst/>
              </a:rPr>
              <a:t>(t)</a:t>
            </a:r>
            <a:r>
              <a:rPr kumimoji="0" lang="pt-BR" sz="3000" dirty="0" smtClean="0">
                <a:effectLst/>
              </a:rPr>
              <a:t> e </a:t>
            </a:r>
            <a:r>
              <a:rPr kumimoji="0" lang="pt-BR" sz="3000" dirty="0" smtClean="0">
                <a:solidFill>
                  <a:srgbClr val="FFFF99"/>
                </a:solidFill>
                <a:effectLst/>
              </a:rPr>
              <a:t>R</a:t>
            </a:r>
            <a:r>
              <a:rPr kumimoji="0" lang="pt-BR" sz="3000" baseline="-25000" dirty="0" smtClean="0">
                <a:solidFill>
                  <a:srgbClr val="FFFF99"/>
                </a:solidFill>
                <a:effectLst/>
              </a:rPr>
              <a:t>4x</a:t>
            </a:r>
            <a:r>
              <a:rPr kumimoji="0" lang="pt-BR" sz="3000" dirty="0" smtClean="0">
                <a:solidFill>
                  <a:srgbClr val="FFFF99"/>
                </a:solidFill>
                <a:effectLst/>
              </a:rPr>
              <a:t>(t)</a:t>
            </a:r>
            <a:r>
              <a:rPr kumimoji="0" lang="pt-BR" sz="3000" dirty="0" smtClean="0">
                <a:effectLst/>
              </a:rPr>
              <a:t> são vetores tangentes nestes pontos.</a:t>
            </a:r>
            <a:endParaRPr lang="pt-BR" sz="3000" dirty="0" smtClean="0"/>
          </a:p>
        </p:txBody>
      </p:sp>
      <p:pic>
        <p:nvPicPr>
          <p:cNvPr id="7193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2897"/>
            <a:ext cx="9027096" cy="299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accent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6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6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ChangeArrowheads="1"/>
          </p:cNvSpPr>
          <p:nvPr/>
        </p:nvSpPr>
        <p:spPr bwMode="auto">
          <a:xfrm>
            <a:off x="304800" y="2921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3000" dirty="0" smtClean="0">
                <a:effectLst/>
              </a:rPr>
              <a:t>Superfícies </a:t>
            </a:r>
            <a:r>
              <a:rPr lang="pt-BR" sz="3000" dirty="0">
                <a:effectLst/>
              </a:rPr>
              <a:t>Bicúbicas de Hermite</a:t>
            </a:r>
            <a:endParaRPr lang="pt-BR" sz="3000" dirty="0">
              <a:solidFill>
                <a:schemeClr val="tx1"/>
              </a:solidFill>
              <a:effectLst>
                <a:outerShdw blurRad="38100" dist="38100" dir="2700000" algn="tl">
                  <a:srgbClr val="969696"/>
                </a:outerShdw>
              </a:effectLst>
            </a:endParaRPr>
          </a:p>
        </p:txBody>
      </p:sp>
      <p:pic>
        <p:nvPicPr>
          <p:cNvPr id="23556" name="Picture 4" descr="C:\Users\awangenh\Desktop\aulas cg\PPTs 2020\superficies1-in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6912768" cy="576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915400" cy="4724400"/>
          </a:xfrm>
        </p:spPr>
        <p:txBody>
          <a:bodyPr/>
          <a:lstStyle/>
          <a:p>
            <a:pPr marL="292100" indent="-292100" algn="just">
              <a:spcBef>
                <a:spcPts val="1000"/>
              </a:spcBef>
              <a:defRPr/>
            </a:pPr>
            <a:r>
              <a:rPr kumimoji="0" lang="pt-BR" dirty="0" smtClean="0">
                <a:effectLst/>
              </a:rPr>
              <a:t>Exemplo: Superfície de </a:t>
            </a:r>
            <a:r>
              <a:rPr kumimoji="0" lang="pt-BR" dirty="0" err="1" smtClean="0">
                <a:effectLst/>
              </a:rPr>
              <a:t>Hermite</a:t>
            </a:r>
            <a:r>
              <a:rPr kumimoji="0" lang="pt-BR" dirty="0" smtClean="0">
                <a:effectLst/>
              </a:rPr>
              <a:t> </a:t>
            </a:r>
          </a:p>
          <a:p>
            <a:pPr marL="952500" lvl="1" indent="-282575">
              <a:spcBef>
                <a:spcPts val="1000"/>
              </a:spcBef>
              <a:defRPr/>
            </a:pPr>
            <a:r>
              <a:rPr kumimoji="0" lang="pt-BR" dirty="0" smtClean="0">
                <a:effectLst/>
              </a:rPr>
              <a:t>definida por duas “bordas” dadas por </a:t>
            </a:r>
            <a:r>
              <a:rPr kumimoji="0" lang="pt-BR" dirty="0" smtClean="0">
                <a:solidFill>
                  <a:srgbClr val="FFFF99"/>
                </a:solidFill>
                <a:effectLst/>
              </a:rPr>
              <a:t>P</a:t>
            </a:r>
            <a:r>
              <a:rPr kumimoji="0" lang="pt-BR" baseline="-25000" dirty="0" smtClean="0">
                <a:solidFill>
                  <a:srgbClr val="FFFF99"/>
                </a:solidFill>
                <a:effectLst/>
              </a:rPr>
              <a:t>1</a:t>
            </a:r>
            <a:r>
              <a:rPr kumimoji="0" lang="pt-BR" dirty="0" smtClean="0">
                <a:solidFill>
                  <a:srgbClr val="FFFF99"/>
                </a:solidFill>
                <a:effectLst/>
              </a:rPr>
              <a:t>(t)</a:t>
            </a:r>
            <a:r>
              <a:rPr kumimoji="0" lang="pt-BR" dirty="0" smtClean="0">
                <a:effectLst/>
              </a:rPr>
              <a:t> e </a:t>
            </a:r>
            <a:r>
              <a:rPr kumimoji="0" lang="pt-BR" dirty="0" smtClean="0">
                <a:solidFill>
                  <a:srgbClr val="FFFF99"/>
                </a:solidFill>
                <a:effectLst/>
              </a:rPr>
              <a:t>P</a:t>
            </a:r>
            <a:r>
              <a:rPr kumimoji="0" lang="pt-BR" baseline="-25000" dirty="0" smtClean="0">
                <a:solidFill>
                  <a:srgbClr val="FFFF99"/>
                </a:solidFill>
                <a:effectLst/>
              </a:rPr>
              <a:t>4</a:t>
            </a:r>
            <a:r>
              <a:rPr kumimoji="0" lang="pt-BR" dirty="0" smtClean="0">
                <a:solidFill>
                  <a:srgbClr val="FFFF99"/>
                </a:solidFill>
                <a:effectLst/>
              </a:rPr>
              <a:t>(t)</a:t>
            </a:r>
            <a:r>
              <a:rPr kumimoji="0" lang="pt-BR" dirty="0" smtClean="0">
                <a:effectLst/>
              </a:rPr>
              <a:t> e</a:t>
            </a:r>
          </a:p>
          <a:p>
            <a:pPr marL="952500" lvl="1" indent="-282575">
              <a:spcBef>
                <a:spcPts val="1000"/>
              </a:spcBef>
              <a:defRPr/>
            </a:pPr>
            <a:r>
              <a:rPr kumimoji="0" lang="pt-BR" dirty="0" smtClean="0">
                <a:effectLst/>
              </a:rPr>
              <a:t>um conjunto de cúbicas </a:t>
            </a:r>
            <a:r>
              <a:rPr kumimoji="0" lang="pt-BR" b="1" dirty="0" smtClean="0">
                <a:solidFill>
                  <a:srgbClr val="FFFF99"/>
                </a:solidFill>
                <a:effectLst/>
              </a:rPr>
              <a:t>s</a:t>
            </a:r>
            <a:r>
              <a:rPr kumimoji="0" lang="pt-BR" dirty="0" smtClean="0">
                <a:effectLst/>
              </a:rPr>
              <a:t> que são definidas nos pontos </a:t>
            </a:r>
            <a:r>
              <a:rPr kumimoji="0" lang="pt-BR" dirty="0" smtClean="0">
                <a:solidFill>
                  <a:srgbClr val="FFFF99"/>
                </a:solidFill>
                <a:effectLst/>
              </a:rPr>
              <a:t>t = 0.0, 0.2, 0.4, 0.6, 0.8 e 1.0.</a:t>
            </a:r>
            <a:r>
              <a:rPr kumimoji="0" lang="pt-BR" dirty="0" smtClean="0">
                <a:effectLst/>
              </a:rPr>
              <a:t> </a:t>
            </a:r>
          </a:p>
          <a:p>
            <a:pPr marL="952500" lvl="1" indent="-282575">
              <a:spcBef>
                <a:spcPts val="1000"/>
              </a:spcBef>
              <a:defRPr/>
            </a:pPr>
            <a:r>
              <a:rPr kumimoji="0" lang="pt-BR" dirty="0" smtClean="0">
                <a:effectLst/>
              </a:rPr>
              <a:t>“retalho” de superfície é basicamente uma interpolação entre </a:t>
            </a:r>
            <a:r>
              <a:rPr kumimoji="0" lang="pt-BR" dirty="0" smtClean="0">
                <a:solidFill>
                  <a:srgbClr val="FFFF99"/>
                </a:solidFill>
                <a:effectLst/>
              </a:rPr>
              <a:t>Q(s, 0)</a:t>
            </a:r>
            <a:r>
              <a:rPr kumimoji="0" lang="pt-BR" dirty="0" smtClean="0">
                <a:effectLst/>
              </a:rPr>
              <a:t> e </a:t>
            </a:r>
            <a:r>
              <a:rPr kumimoji="0" lang="pt-BR" dirty="0" smtClean="0">
                <a:solidFill>
                  <a:srgbClr val="FFFF99"/>
                </a:solidFill>
                <a:effectLst/>
              </a:rPr>
              <a:t>Q(s, 1)</a:t>
            </a:r>
            <a:r>
              <a:rPr kumimoji="0" lang="pt-BR" dirty="0" smtClean="0">
                <a:effectLst/>
              </a:rPr>
              <a:t> com passo 0.2 definido em t.</a:t>
            </a:r>
          </a:p>
          <a:p>
            <a:pPr marL="292100" indent="-292100">
              <a:defRPr/>
            </a:pPr>
            <a:endParaRPr lang="pt-BR" sz="2600" dirty="0" smtClean="0"/>
          </a:p>
        </p:txBody>
      </p:sp>
      <p:sp>
        <p:nvSpPr>
          <p:cNvPr id="629763" name="Rectangle 3"/>
          <p:cNvSpPr>
            <a:spLocks noChangeArrowheads="1"/>
          </p:cNvSpPr>
          <p:nvPr/>
        </p:nvSpPr>
        <p:spPr bwMode="auto">
          <a:xfrm>
            <a:off x="107504" y="116632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3000" dirty="0" smtClean="0">
                <a:effectLst/>
              </a:rPr>
              <a:t>Superfícies </a:t>
            </a:r>
            <a:r>
              <a:rPr lang="pt-BR" sz="3000" dirty="0">
                <a:effectLst/>
              </a:rPr>
              <a:t>Bicúbicas de Hermite</a:t>
            </a:r>
            <a:endParaRPr lang="pt-BR" sz="3000" dirty="0">
              <a:solidFill>
                <a:schemeClr val="tx1"/>
              </a:solidFill>
              <a:effectLst>
                <a:outerShdw blurRad="38100" dist="38100" dir="2700000" algn="tl">
                  <a:srgbClr val="969696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9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9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9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63880" cy="4724400"/>
          </a:xfrm>
        </p:spPr>
        <p:txBody>
          <a:bodyPr/>
          <a:lstStyle/>
          <a:p>
            <a:pPr marL="292100" indent="-292100" algn="just">
              <a:spcBef>
                <a:spcPts val="1000"/>
              </a:spcBef>
              <a:defRPr/>
            </a:pPr>
            <a:r>
              <a:rPr kumimoji="0" lang="pt-BR" dirty="0" smtClean="0">
                <a:effectLst/>
              </a:rPr>
              <a:t>Para podermos definir melhor como funciona uma superfície bicúbica, representemos P</a:t>
            </a:r>
            <a:r>
              <a:rPr kumimoji="0" lang="pt-BR" baseline="-25000" dirty="0" smtClean="0">
                <a:effectLst/>
              </a:rPr>
              <a:t>1</a:t>
            </a:r>
            <a:r>
              <a:rPr kumimoji="0" lang="pt-BR" dirty="0" smtClean="0">
                <a:effectLst/>
              </a:rPr>
              <a:t>(t), P</a:t>
            </a:r>
            <a:r>
              <a:rPr kumimoji="0" lang="pt-BR" baseline="-25000" dirty="0" smtClean="0">
                <a:effectLst/>
              </a:rPr>
              <a:t>4</a:t>
            </a:r>
            <a:r>
              <a:rPr kumimoji="0" lang="pt-BR" dirty="0" smtClean="0">
                <a:effectLst/>
              </a:rPr>
              <a:t>(t), R</a:t>
            </a:r>
            <a:r>
              <a:rPr kumimoji="0" lang="pt-BR" baseline="-25000" dirty="0" smtClean="0">
                <a:effectLst/>
              </a:rPr>
              <a:t>1</a:t>
            </a:r>
            <a:r>
              <a:rPr kumimoji="0" lang="pt-BR" dirty="0" smtClean="0">
                <a:effectLst/>
              </a:rPr>
              <a:t>(t) e R</a:t>
            </a:r>
            <a:r>
              <a:rPr kumimoji="0" lang="pt-BR" baseline="-25000" dirty="0" smtClean="0">
                <a:effectLst/>
              </a:rPr>
              <a:t>4</a:t>
            </a:r>
            <a:r>
              <a:rPr kumimoji="0" lang="pt-BR" dirty="0" smtClean="0">
                <a:effectLst/>
              </a:rPr>
              <a:t>(t) na forma de Hermite como:</a:t>
            </a:r>
            <a:endParaRPr lang="pt-BR" sz="2600" dirty="0" smtClean="0"/>
          </a:p>
        </p:txBody>
      </p:sp>
      <p:sp>
        <p:nvSpPr>
          <p:cNvPr id="627715" name="Rectangle 3"/>
          <p:cNvSpPr>
            <a:spLocks noChangeArrowheads="1"/>
          </p:cNvSpPr>
          <p:nvPr/>
        </p:nvSpPr>
        <p:spPr bwMode="auto">
          <a:xfrm>
            <a:off x="107504" y="18864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3000" dirty="0" smtClean="0">
                <a:effectLst/>
              </a:rPr>
              <a:t>Superfícies </a:t>
            </a:r>
            <a:r>
              <a:rPr lang="pt-BR" sz="3000" dirty="0">
                <a:effectLst/>
              </a:rPr>
              <a:t>Bicúbicas de Hermite</a:t>
            </a:r>
            <a:endParaRPr lang="pt-BR" sz="3000" dirty="0">
              <a:solidFill>
                <a:schemeClr val="tx1"/>
              </a:solidFill>
              <a:effectLst>
                <a:outerShdw blurRad="38100" dist="38100" dir="2700000" algn="tl">
                  <a:srgbClr val="969696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15" y="116632"/>
            <a:ext cx="8656841" cy="665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accent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7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153400" cy="4724400"/>
          </a:xfrm>
        </p:spPr>
        <p:txBody>
          <a:bodyPr/>
          <a:lstStyle/>
          <a:p>
            <a:pPr marL="292100" indent="-292100">
              <a:spcBef>
                <a:spcPts val="1000"/>
              </a:spcBef>
              <a:defRPr/>
            </a:pPr>
            <a:r>
              <a:rPr kumimoji="0" lang="pt-BR" dirty="0" smtClean="0">
                <a:effectLst/>
              </a:rPr>
              <a:t>E estas quatro cúbicas podem por sua vez ser reescritas como uma única equação para cada coordenada x, y e z:</a:t>
            </a:r>
          </a:p>
          <a:p>
            <a:pPr marL="292100" indent="-292100">
              <a:spcBef>
                <a:spcPts val="1000"/>
              </a:spcBef>
              <a:defRPr/>
            </a:pPr>
            <a:endParaRPr kumimoji="0" lang="pt-BR" dirty="0" smtClean="0">
              <a:effectLst/>
            </a:endParaRPr>
          </a:p>
          <a:p>
            <a:pPr marL="292100" indent="-292100">
              <a:spcBef>
                <a:spcPts val="1000"/>
              </a:spcBef>
              <a:defRPr/>
            </a:pPr>
            <a:endParaRPr kumimoji="0" lang="pt-BR" dirty="0" smtClean="0">
              <a:effectLst/>
            </a:endParaRPr>
          </a:p>
          <a:p>
            <a:pPr marL="292100" indent="-292100">
              <a:spcBef>
                <a:spcPts val="1000"/>
              </a:spcBef>
              <a:defRPr/>
            </a:pPr>
            <a:endParaRPr kumimoji="0" lang="pt-BR" dirty="0" smtClean="0">
              <a:effectLst/>
            </a:endParaRPr>
          </a:p>
          <a:p>
            <a:pPr marL="292100" indent="-292100">
              <a:spcBef>
                <a:spcPts val="1000"/>
              </a:spcBef>
              <a:defRPr/>
            </a:pPr>
            <a:r>
              <a:rPr kumimoji="0" lang="pt-BR" dirty="0" smtClean="0">
                <a:effectLst/>
              </a:rPr>
              <a:t>onde:</a:t>
            </a:r>
          </a:p>
          <a:p>
            <a:pPr marL="292100" indent="-292100">
              <a:defRPr/>
            </a:pPr>
            <a:endParaRPr lang="pt-BR" sz="260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504" y="116632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3000" dirty="0" smtClean="0">
                <a:effectLst/>
              </a:rPr>
              <a:t>Superfícies </a:t>
            </a:r>
            <a:r>
              <a:rPr lang="pt-BR" sz="3000" dirty="0">
                <a:effectLst/>
              </a:rPr>
              <a:t>Bicúbicas de Hermite</a:t>
            </a:r>
            <a:endParaRPr lang="pt-BR" sz="3000" dirty="0">
              <a:solidFill>
                <a:schemeClr val="tx1"/>
              </a:solidFill>
              <a:effectLst>
                <a:outerShdw blurRad="38100" dist="38100" dir="2700000" algn="tl">
                  <a:srgbClr val="969696"/>
                </a:outerShdw>
              </a:effectLst>
            </a:endParaRPr>
          </a:p>
        </p:txBody>
      </p:sp>
      <p:pic>
        <p:nvPicPr>
          <p:cNvPr id="9264" name="Picture 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" y="4001361"/>
            <a:ext cx="9036496" cy="1155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accent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504" y="116632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3000" dirty="0" smtClean="0">
                <a:effectLst/>
              </a:rPr>
              <a:t>Superfícies </a:t>
            </a:r>
            <a:r>
              <a:rPr lang="pt-BR" sz="3000" dirty="0">
                <a:effectLst/>
              </a:rPr>
              <a:t>Bicúbicas de Hermite</a:t>
            </a:r>
            <a:endParaRPr lang="pt-BR" sz="3000" dirty="0">
              <a:solidFill>
                <a:schemeClr val="tx1"/>
              </a:solidFill>
              <a:effectLst>
                <a:outerShdw blurRad="38100" dist="38100" dir="2700000" algn="tl">
                  <a:srgbClr val="969696"/>
                </a:outerShdw>
              </a:effectLst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01" y="1484784"/>
            <a:ext cx="7944331" cy="495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accent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4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153400" cy="4724400"/>
          </a:xfrm>
        </p:spPr>
        <p:txBody>
          <a:bodyPr/>
          <a:lstStyle/>
          <a:p>
            <a:pPr marL="292100" indent="-292100" algn="just">
              <a:spcBef>
                <a:spcPts val="1000"/>
              </a:spcBef>
              <a:defRPr/>
            </a:pPr>
            <a:r>
              <a:rPr kumimoji="0" lang="pt-BR" smtClean="0">
                <a:effectLst/>
              </a:rPr>
              <a:t>A transposição de ambos os lados da eq. anterior resulta em:</a:t>
            </a:r>
          </a:p>
          <a:p>
            <a:pPr marL="292100" indent="-292100">
              <a:defRPr/>
            </a:pPr>
            <a:endParaRPr lang="pt-BR" sz="2600" smtClean="0"/>
          </a:p>
        </p:txBody>
      </p:sp>
      <p:pic>
        <p:nvPicPr>
          <p:cNvPr id="10267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68960"/>
            <a:ext cx="9001000" cy="334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accent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504" y="116632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3000" dirty="0" smtClean="0">
                <a:effectLst/>
              </a:rPr>
              <a:t>Superfícies </a:t>
            </a:r>
            <a:r>
              <a:rPr lang="pt-BR" sz="3000" dirty="0">
                <a:effectLst/>
              </a:rPr>
              <a:t>Bicúbicas de Hermite</a:t>
            </a:r>
            <a:endParaRPr lang="pt-BR" sz="3000" dirty="0">
              <a:solidFill>
                <a:schemeClr val="tx1"/>
              </a:solidFill>
              <a:effectLst>
                <a:outerShdw blurRad="38100" dist="38100" dir="2700000" algn="tl">
                  <a:srgbClr val="969696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763000" cy="4724400"/>
          </a:xfrm>
        </p:spPr>
        <p:txBody>
          <a:bodyPr/>
          <a:lstStyle/>
          <a:p>
            <a:pPr marL="292100" indent="-292100">
              <a:spcBef>
                <a:spcPts val="1000"/>
              </a:spcBef>
              <a:defRPr/>
            </a:pPr>
            <a:r>
              <a:rPr kumimoji="0" lang="pt-BR" smtClean="0">
                <a:effectLst/>
              </a:rPr>
              <a:t>Substituindo na eq. paramétrica temos:</a:t>
            </a:r>
          </a:p>
          <a:p>
            <a:pPr marL="292100" indent="-292100">
              <a:defRPr/>
            </a:pPr>
            <a:endParaRPr lang="pt-BR" sz="2600" smtClean="0"/>
          </a:p>
        </p:txBody>
      </p:sp>
      <p:pic>
        <p:nvPicPr>
          <p:cNvPr id="11292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7" y="2780927"/>
            <a:ext cx="8125966" cy="394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accent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504" y="116632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3000" dirty="0" smtClean="0">
                <a:effectLst/>
              </a:rPr>
              <a:t>Superfícies </a:t>
            </a:r>
            <a:r>
              <a:rPr lang="pt-BR" sz="3000" dirty="0">
                <a:effectLst/>
              </a:rPr>
              <a:t>Bicúbicas de Hermite</a:t>
            </a:r>
            <a:endParaRPr lang="pt-BR" sz="3000" dirty="0">
              <a:solidFill>
                <a:schemeClr val="tx1"/>
              </a:solidFill>
              <a:effectLst>
                <a:outerShdw blurRad="38100" dist="38100" dir="2700000" algn="tl">
                  <a:srgbClr val="969696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080864"/>
            <a:ext cx="8915400" cy="4724400"/>
          </a:xfrm>
        </p:spPr>
        <p:txBody>
          <a:bodyPr/>
          <a:lstStyle/>
          <a:p>
            <a:pPr marL="292100" indent="-292100">
              <a:spcBef>
                <a:spcPts val="1000"/>
              </a:spcBef>
              <a:tabLst>
                <a:tab pos="8572500" algn="l"/>
                <a:tab pos="8674100" algn="l"/>
              </a:tabLst>
              <a:defRPr/>
            </a:pPr>
            <a:r>
              <a:rPr kumimoji="0" lang="pt-BR" dirty="0" smtClean="0">
                <a:effectLst/>
              </a:rPr>
              <a:t>Assim, vemos que podemos definir um ponto qualquer sobre uma superfície de </a:t>
            </a:r>
            <a:r>
              <a:rPr kumimoji="0" lang="pt-BR" dirty="0" err="1" smtClean="0">
                <a:effectLst/>
              </a:rPr>
              <a:t>Hermite</a:t>
            </a:r>
            <a:r>
              <a:rPr kumimoji="0" lang="pt-BR" dirty="0" smtClean="0">
                <a:effectLst/>
              </a:rPr>
              <a:t> em função de uma matriz de geometria e duas matrizes de parâmetros </a:t>
            </a:r>
            <a:r>
              <a:rPr kumimoji="0" lang="pt-BR" dirty="0" smtClean="0">
                <a:solidFill>
                  <a:srgbClr val="FFFF99"/>
                </a:solidFill>
                <a:effectLst/>
              </a:rPr>
              <a:t>S</a:t>
            </a:r>
            <a:r>
              <a:rPr kumimoji="0" lang="pt-BR" dirty="0" smtClean="0">
                <a:effectLst/>
              </a:rPr>
              <a:t> e </a:t>
            </a:r>
            <a:r>
              <a:rPr kumimoji="0" lang="pt-BR" dirty="0" smtClean="0">
                <a:solidFill>
                  <a:srgbClr val="FFFF99"/>
                </a:solidFill>
                <a:effectLst/>
              </a:rPr>
              <a:t>T</a:t>
            </a:r>
            <a:r>
              <a:rPr kumimoji="0" lang="pt-BR" dirty="0" smtClean="0">
                <a:effectLst/>
              </a:rPr>
              <a:t>, representando </a:t>
            </a:r>
            <a:br>
              <a:rPr kumimoji="0" lang="pt-BR" dirty="0" smtClean="0">
                <a:effectLst/>
              </a:rPr>
            </a:br>
            <a:r>
              <a:rPr kumimoji="0" lang="pt-BR" dirty="0" smtClean="0">
                <a:solidFill>
                  <a:srgbClr val="FFFF99"/>
                </a:solidFill>
                <a:effectLst/>
              </a:rPr>
              <a:t>t</a:t>
            </a:r>
            <a:r>
              <a:rPr kumimoji="0" lang="pt-BR" baseline="30000" dirty="0" smtClean="0">
                <a:solidFill>
                  <a:srgbClr val="FFFF99"/>
                </a:solidFill>
                <a:effectLst/>
              </a:rPr>
              <a:t>3</a:t>
            </a:r>
            <a:r>
              <a:rPr kumimoji="0" lang="pt-BR" dirty="0" smtClean="0">
                <a:solidFill>
                  <a:srgbClr val="FFFF99"/>
                </a:solidFill>
                <a:effectLst/>
              </a:rPr>
              <a:t>, t</a:t>
            </a:r>
            <a:r>
              <a:rPr kumimoji="0" lang="pt-BR" baseline="30000" dirty="0" smtClean="0">
                <a:solidFill>
                  <a:srgbClr val="FFFF99"/>
                </a:solidFill>
                <a:effectLst/>
              </a:rPr>
              <a:t>2</a:t>
            </a:r>
            <a:r>
              <a:rPr kumimoji="0" lang="pt-BR" dirty="0" smtClean="0">
                <a:solidFill>
                  <a:srgbClr val="FFFF99"/>
                </a:solidFill>
                <a:effectLst/>
              </a:rPr>
              <a:t>, t, s</a:t>
            </a:r>
            <a:r>
              <a:rPr kumimoji="0" lang="pt-BR" baseline="30000" dirty="0" smtClean="0">
                <a:solidFill>
                  <a:srgbClr val="FFFF99"/>
                </a:solidFill>
                <a:effectLst/>
              </a:rPr>
              <a:t>3</a:t>
            </a:r>
            <a:r>
              <a:rPr kumimoji="0" lang="pt-BR" dirty="0" smtClean="0">
                <a:solidFill>
                  <a:srgbClr val="FFFF99"/>
                </a:solidFill>
                <a:effectLst/>
              </a:rPr>
              <a:t>, s</a:t>
            </a:r>
            <a:r>
              <a:rPr kumimoji="0" lang="pt-BR" baseline="30000" dirty="0" smtClean="0">
                <a:solidFill>
                  <a:srgbClr val="FFFF99"/>
                </a:solidFill>
                <a:effectLst/>
              </a:rPr>
              <a:t>2</a:t>
            </a:r>
            <a:r>
              <a:rPr kumimoji="0" lang="pt-BR" dirty="0" smtClean="0">
                <a:solidFill>
                  <a:srgbClr val="FFFF99"/>
                </a:solidFill>
                <a:effectLst/>
              </a:rPr>
              <a:t> </a:t>
            </a:r>
            <a:r>
              <a:rPr kumimoji="0" lang="pt-BR" dirty="0" smtClean="0">
                <a:effectLst/>
              </a:rPr>
              <a:t>e</a:t>
            </a:r>
            <a:r>
              <a:rPr kumimoji="0" lang="pt-BR" dirty="0" smtClean="0">
                <a:solidFill>
                  <a:srgbClr val="FFFF99"/>
                </a:solidFill>
                <a:effectLst/>
              </a:rPr>
              <a:t> s</a:t>
            </a:r>
            <a:r>
              <a:rPr kumimoji="0" lang="pt-BR" dirty="0" smtClean="0">
                <a:effectLst/>
              </a:rPr>
              <a:t>.</a:t>
            </a:r>
          </a:p>
          <a:p>
            <a:pPr marL="292100" indent="-292100">
              <a:spcBef>
                <a:spcPts val="1000"/>
              </a:spcBef>
              <a:tabLst>
                <a:tab pos="8572500" algn="l"/>
                <a:tab pos="8674100" algn="l"/>
              </a:tabLst>
              <a:defRPr/>
            </a:pPr>
            <a:r>
              <a:rPr kumimoji="0" lang="pt-BR" dirty="0" smtClean="0">
                <a:effectLst/>
              </a:rPr>
              <a:t>As três matrizes 4x4  (para x, y e z) têm o mesmo papel numa superfície de </a:t>
            </a:r>
            <a:r>
              <a:rPr kumimoji="0" lang="pt-BR" dirty="0" err="1" smtClean="0">
                <a:effectLst/>
              </a:rPr>
              <a:t>Hermite</a:t>
            </a:r>
            <a:r>
              <a:rPr kumimoji="0" lang="pt-BR" dirty="0" smtClean="0">
                <a:effectLst/>
              </a:rPr>
              <a:t> que tinha a Matriz </a:t>
            </a:r>
            <a:r>
              <a:rPr kumimoji="0" lang="pt-BR" dirty="0" smtClean="0">
                <a:solidFill>
                  <a:srgbClr val="FFFF99"/>
                </a:solidFill>
                <a:effectLst/>
              </a:rPr>
              <a:t>G</a:t>
            </a:r>
            <a:r>
              <a:rPr kumimoji="0" lang="pt-BR" baseline="-25000" dirty="0" smtClean="0">
                <a:solidFill>
                  <a:srgbClr val="FFFF99"/>
                </a:solidFill>
                <a:effectLst/>
              </a:rPr>
              <a:t>H</a:t>
            </a:r>
            <a:r>
              <a:rPr kumimoji="0" lang="pt-BR" dirty="0" smtClean="0">
                <a:effectLst/>
              </a:rPr>
              <a:t> para curvas. </a:t>
            </a:r>
            <a:endParaRPr lang="pt-BR" sz="2600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7504" y="116632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3000" dirty="0" smtClean="0">
                <a:effectLst/>
              </a:rPr>
              <a:t>Superfícies </a:t>
            </a:r>
            <a:r>
              <a:rPr lang="pt-BR" sz="3000" dirty="0">
                <a:effectLst/>
              </a:rPr>
              <a:t>Bicúbicas de Hermite</a:t>
            </a:r>
            <a:endParaRPr lang="pt-BR" sz="3000" dirty="0">
              <a:solidFill>
                <a:schemeClr val="tx1"/>
              </a:solidFill>
              <a:effectLst>
                <a:outerShdw blurRad="38100" dist="38100" dir="2700000" algn="tl">
                  <a:srgbClr val="969696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lackierter-kotfluegel.de/images/product_images/popup_images/1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3" y="101600"/>
            <a:ext cx="8826687" cy="584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38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idx="1"/>
          </p:nvPr>
        </p:nvSpPr>
        <p:spPr>
          <a:xfrm>
            <a:off x="179512" y="908720"/>
            <a:ext cx="8712968" cy="4724400"/>
          </a:xfrm>
        </p:spPr>
        <p:txBody>
          <a:bodyPr/>
          <a:lstStyle/>
          <a:p>
            <a:pPr marL="0" indent="0">
              <a:spcBef>
                <a:spcPts val="1800"/>
              </a:spcBef>
              <a:buFontTx/>
              <a:buNone/>
            </a:pPr>
            <a:r>
              <a:rPr lang="pt-BR" sz="2800" dirty="0" smtClean="0">
                <a:effectLst/>
              </a:rPr>
              <a:t>Os 16 elementos de G</a:t>
            </a:r>
            <a:r>
              <a:rPr lang="pt-BR" sz="2800" baseline="-25000" dirty="0" smtClean="0">
                <a:effectLst/>
              </a:rPr>
              <a:t>Hx</a:t>
            </a:r>
            <a:r>
              <a:rPr lang="pt-BR" sz="2800" dirty="0" smtClean="0">
                <a:effectLst/>
              </a:rPr>
              <a:t>  entendem-se:</a:t>
            </a:r>
          </a:p>
          <a:p>
            <a:pPr marL="0" indent="0" algn="just">
              <a:spcBef>
                <a:spcPts val="1800"/>
              </a:spcBef>
              <a:buFontTx/>
              <a:buNone/>
            </a:pPr>
            <a:r>
              <a:rPr kumimoji="0" lang="pt-BR" sz="2600" dirty="0" smtClean="0">
                <a:effectLst/>
              </a:rPr>
              <a:t>a) O elemento g</a:t>
            </a:r>
            <a:r>
              <a:rPr kumimoji="0" lang="pt-BR" sz="2600" baseline="-25000" dirty="0" smtClean="0">
                <a:effectLst/>
              </a:rPr>
              <a:t>11x</a:t>
            </a:r>
            <a:r>
              <a:rPr kumimoji="0" lang="pt-BR" sz="2600" dirty="0" smtClean="0">
                <a:effectLst/>
              </a:rPr>
              <a:t> é x(0,0) porque é o ponto inicial P</a:t>
            </a:r>
            <a:r>
              <a:rPr kumimoji="0" lang="pt-BR" sz="2600" baseline="-25000" dirty="0" smtClean="0">
                <a:effectLst/>
              </a:rPr>
              <a:t>1x</a:t>
            </a:r>
            <a:r>
              <a:rPr kumimoji="0" lang="pt-BR" sz="2600" dirty="0" smtClean="0">
                <a:effectLst/>
              </a:rPr>
              <a:t>(t), que por sua vez é o ponto inicial para x(s,0). Da mesma forma, g</a:t>
            </a:r>
            <a:r>
              <a:rPr kumimoji="0" lang="pt-BR" sz="2600" baseline="-25000" dirty="0" smtClean="0">
                <a:effectLst/>
              </a:rPr>
              <a:t>12x</a:t>
            </a:r>
            <a:r>
              <a:rPr kumimoji="0" lang="pt-BR" sz="2600" dirty="0" smtClean="0">
                <a:effectLst/>
              </a:rPr>
              <a:t> é x(0,1) pois é o ponto final de P</a:t>
            </a:r>
            <a:r>
              <a:rPr kumimoji="0" lang="pt-BR" sz="2600" baseline="-25000" dirty="0" smtClean="0">
                <a:effectLst/>
              </a:rPr>
              <a:t>1x</a:t>
            </a:r>
            <a:r>
              <a:rPr kumimoji="0" lang="pt-BR" sz="2600" dirty="0" smtClean="0">
                <a:effectLst/>
              </a:rPr>
              <a:t>(t), que por sua vez é o ponto inicial de x(s,1). </a:t>
            </a:r>
          </a:p>
          <a:p>
            <a:pPr marL="0" indent="0" algn="just">
              <a:spcBef>
                <a:spcPts val="1800"/>
              </a:spcBef>
              <a:buFontTx/>
              <a:buNone/>
            </a:pPr>
            <a:r>
              <a:rPr kumimoji="0" lang="pt-BR" sz="2600" dirty="0" smtClean="0">
                <a:effectLst/>
              </a:rPr>
              <a:t>b) g</a:t>
            </a:r>
            <a:r>
              <a:rPr kumimoji="0" lang="pt-BR" sz="2600" baseline="-25000" dirty="0" smtClean="0">
                <a:effectLst/>
              </a:rPr>
              <a:t>13x</a:t>
            </a:r>
            <a:r>
              <a:rPr kumimoji="0" lang="pt-BR" sz="2600" dirty="0" smtClean="0">
                <a:effectLst/>
              </a:rPr>
              <a:t> é </a:t>
            </a:r>
            <a:r>
              <a:rPr kumimoji="0" lang="pt-BR" sz="2600" dirty="0" smtClean="0">
                <a:effectLst/>
                <a:latin typeface="Symbol" pitchFamily="18" charset="2"/>
              </a:rPr>
              <a:t>d</a:t>
            </a:r>
            <a:r>
              <a:rPr kumimoji="0" lang="pt-BR" sz="2600" dirty="0" smtClean="0">
                <a:effectLst/>
              </a:rPr>
              <a:t>x/</a:t>
            </a:r>
            <a:r>
              <a:rPr kumimoji="0" lang="pt-BR" sz="2600" dirty="0" smtClean="0">
                <a:effectLst/>
                <a:latin typeface="Symbol" pitchFamily="18" charset="2"/>
              </a:rPr>
              <a:t>d</a:t>
            </a:r>
            <a:r>
              <a:rPr kumimoji="0" lang="pt-BR" sz="2600" dirty="0" smtClean="0">
                <a:effectLst/>
              </a:rPr>
              <a:t>t(0,0) porque é o vetor tangente inicial para P</a:t>
            </a:r>
            <a:r>
              <a:rPr kumimoji="0" lang="pt-BR" sz="2600" baseline="-25000" dirty="0" smtClean="0">
                <a:effectLst/>
              </a:rPr>
              <a:t>1x</a:t>
            </a:r>
            <a:r>
              <a:rPr kumimoji="0" lang="pt-BR" sz="2600" dirty="0" smtClean="0">
                <a:effectLst/>
              </a:rPr>
              <a:t>(t) e g</a:t>
            </a:r>
            <a:r>
              <a:rPr kumimoji="0" lang="pt-BR" sz="2600" baseline="-25000" dirty="0" smtClean="0">
                <a:effectLst/>
              </a:rPr>
              <a:t>33x</a:t>
            </a:r>
            <a:r>
              <a:rPr kumimoji="0" lang="pt-BR" sz="2600" dirty="0" smtClean="0">
                <a:effectLst/>
              </a:rPr>
              <a:t> é </a:t>
            </a:r>
            <a:r>
              <a:rPr kumimoji="0" lang="pt-BR" sz="2600" dirty="0" smtClean="0">
                <a:effectLst/>
                <a:latin typeface="Symbol" pitchFamily="18" charset="2"/>
              </a:rPr>
              <a:t>d</a:t>
            </a:r>
            <a:r>
              <a:rPr kumimoji="0" lang="pt-BR" sz="2600" baseline="30000" dirty="0" smtClean="0">
                <a:effectLst/>
              </a:rPr>
              <a:t>2</a:t>
            </a:r>
            <a:r>
              <a:rPr kumimoji="0" lang="pt-BR" sz="2600" dirty="0" smtClean="0">
                <a:effectLst/>
              </a:rPr>
              <a:t>x/</a:t>
            </a:r>
            <a:r>
              <a:rPr kumimoji="0" lang="pt-BR" sz="2600" dirty="0" smtClean="0">
                <a:effectLst/>
                <a:latin typeface="Symbol" pitchFamily="18" charset="2"/>
              </a:rPr>
              <a:t>d</a:t>
            </a:r>
            <a:r>
              <a:rPr kumimoji="0" lang="pt-BR" sz="2600" dirty="0" smtClean="0">
                <a:effectLst/>
              </a:rPr>
              <a:t>s</a:t>
            </a:r>
            <a:r>
              <a:rPr kumimoji="0" lang="pt-BR" sz="2600" dirty="0" smtClean="0">
                <a:effectLst/>
                <a:latin typeface="Symbol" pitchFamily="18" charset="2"/>
              </a:rPr>
              <a:t>d</a:t>
            </a:r>
            <a:r>
              <a:rPr kumimoji="0" lang="pt-BR" sz="2600" dirty="0" smtClean="0">
                <a:effectLst/>
              </a:rPr>
              <a:t>t(0,0) porque é o vetor tangente inicial de R</a:t>
            </a:r>
            <a:r>
              <a:rPr kumimoji="0" lang="pt-BR" sz="2600" baseline="-25000" dirty="0" smtClean="0">
                <a:effectLst/>
              </a:rPr>
              <a:t>1x</a:t>
            </a:r>
            <a:r>
              <a:rPr kumimoji="0" lang="pt-BR" sz="2600" dirty="0" smtClean="0">
                <a:effectLst/>
              </a:rPr>
              <a:t>(t), que por sua vez é a curvatura inicial de x(s,0).</a:t>
            </a:r>
          </a:p>
          <a:p>
            <a:pPr marL="0" indent="0">
              <a:spcBef>
                <a:spcPts val="1800"/>
              </a:spcBef>
            </a:pPr>
            <a:endParaRPr lang="pt-BR" dirty="0" smtClean="0">
              <a:effectLst/>
            </a:endParaRPr>
          </a:p>
        </p:txBody>
      </p:sp>
      <p:sp>
        <p:nvSpPr>
          <p:cNvPr id="634883" name="Rectangle 3"/>
          <p:cNvSpPr>
            <a:spLocks noChangeArrowheads="1"/>
          </p:cNvSpPr>
          <p:nvPr/>
        </p:nvSpPr>
        <p:spPr bwMode="auto">
          <a:xfrm>
            <a:off x="179512" y="18864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3000" dirty="0" smtClean="0">
                <a:effectLst/>
              </a:rPr>
              <a:t>Superfícies </a:t>
            </a:r>
            <a:r>
              <a:rPr lang="pt-BR" sz="3000" dirty="0">
                <a:effectLst/>
              </a:rPr>
              <a:t>Bicúbicas de Hermite</a:t>
            </a:r>
            <a:endParaRPr lang="pt-BR" sz="3000" dirty="0">
              <a:solidFill>
                <a:schemeClr val="tx1"/>
              </a:solidFill>
              <a:effectLst>
                <a:outerShdw blurRad="38100" dist="38100" dir="2700000" algn="tl">
                  <a:srgbClr val="969696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8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6" y="2823081"/>
            <a:ext cx="8839200" cy="3840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accent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33858" name="Rectangle 2"/>
          <p:cNvSpPr>
            <a:spLocks noGrp="1" noChangeArrowheads="1"/>
          </p:cNvSpPr>
          <p:nvPr>
            <p:ph idx="1"/>
          </p:nvPr>
        </p:nvSpPr>
        <p:spPr>
          <a:xfrm>
            <a:off x="203696" y="905669"/>
            <a:ext cx="8153400" cy="4724400"/>
          </a:xfrm>
        </p:spPr>
        <p:txBody>
          <a:bodyPr/>
          <a:lstStyle/>
          <a:p>
            <a:pPr marL="292100" indent="-292100" algn="just">
              <a:spcBef>
                <a:spcPts val="1000"/>
              </a:spcBef>
              <a:defRPr/>
            </a:pPr>
            <a:r>
              <a:rPr kumimoji="0" lang="pt-BR" sz="2800" dirty="0" smtClean="0">
                <a:effectLst/>
              </a:rPr>
              <a:t>Usando estas interpretações podemos reescrever </a:t>
            </a:r>
            <a:r>
              <a:rPr lang="pt-BR" sz="2800" dirty="0" smtClean="0">
                <a:effectLst/>
              </a:rPr>
              <a:t>G</a:t>
            </a:r>
            <a:r>
              <a:rPr lang="pt-BR" sz="2800" baseline="-25000" dirty="0" smtClean="0">
                <a:effectLst/>
              </a:rPr>
              <a:t>Hx</a:t>
            </a:r>
            <a:r>
              <a:rPr lang="pt-BR" sz="2800" dirty="0" smtClean="0">
                <a:effectLst/>
              </a:rPr>
              <a:t> </a:t>
            </a:r>
            <a:r>
              <a:rPr kumimoji="0" lang="pt-BR" sz="2800" dirty="0" smtClean="0">
                <a:effectLst/>
              </a:rPr>
              <a:t>da seguinte forma:</a:t>
            </a:r>
          </a:p>
          <a:p>
            <a:pPr marL="292100" indent="-292100">
              <a:defRPr/>
            </a:pPr>
            <a:endParaRPr lang="pt-BR" sz="2400" dirty="0" smtClean="0"/>
          </a:p>
        </p:txBody>
      </p:sp>
      <p:sp>
        <p:nvSpPr>
          <p:cNvPr id="633859" name="Rectangle 3"/>
          <p:cNvSpPr>
            <a:spLocks noChangeArrowheads="1"/>
          </p:cNvSpPr>
          <p:nvPr/>
        </p:nvSpPr>
        <p:spPr bwMode="auto">
          <a:xfrm>
            <a:off x="203696" y="18864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3000" dirty="0" smtClean="0">
                <a:effectLst/>
              </a:rPr>
              <a:t>Superfícies </a:t>
            </a:r>
            <a:r>
              <a:rPr lang="pt-BR" sz="3000" dirty="0">
                <a:effectLst/>
              </a:rPr>
              <a:t>Bicúbicas de Hermite</a:t>
            </a:r>
            <a:endParaRPr lang="pt-BR" sz="3000" dirty="0">
              <a:solidFill>
                <a:schemeClr val="tx1"/>
              </a:solidFill>
              <a:effectLst>
                <a:outerShdw blurRad="38100" dist="38100" dir="2700000" algn="tl">
                  <a:srgbClr val="969696"/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600200" y="2743200"/>
            <a:ext cx="7254875" cy="3659188"/>
            <a:chOff x="960" y="1680"/>
            <a:chExt cx="4570" cy="2305"/>
          </a:xfrm>
        </p:grpSpPr>
        <p:sp>
          <p:nvSpPr>
            <p:cNvPr id="633862" name="Text Box 6"/>
            <p:cNvSpPr txBox="1">
              <a:spLocks noChangeArrowheads="1"/>
            </p:cNvSpPr>
            <p:nvPr/>
          </p:nvSpPr>
          <p:spPr bwMode="auto">
            <a:xfrm>
              <a:off x="1536" y="3120"/>
              <a:ext cx="3994" cy="8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BR" sz="2800">
                  <a:solidFill>
                    <a:schemeClr val="tx1"/>
                  </a:solidFill>
                  <a:effectLst/>
                </a:rPr>
                <a:t>A porção 2x2 superior esquerda contém as coordenadas x dos quatro cantos da superfície.</a:t>
              </a:r>
            </a:p>
          </p:txBody>
        </p:sp>
        <p:sp>
          <p:nvSpPr>
            <p:cNvPr id="633863" name="Rectangle 7"/>
            <p:cNvSpPr>
              <a:spLocks noChangeArrowheads="1"/>
            </p:cNvSpPr>
            <p:nvPr/>
          </p:nvSpPr>
          <p:spPr bwMode="auto">
            <a:xfrm>
              <a:off x="960" y="1680"/>
              <a:ext cx="2064" cy="105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8600" y="685800"/>
            <a:ext cx="8686800" cy="5943600"/>
            <a:chOff x="144" y="432"/>
            <a:chExt cx="5472" cy="3744"/>
          </a:xfrm>
        </p:grpSpPr>
        <p:sp>
          <p:nvSpPr>
            <p:cNvPr id="633865" name="Text Box 9"/>
            <p:cNvSpPr txBox="1">
              <a:spLocks noChangeArrowheads="1"/>
            </p:cNvSpPr>
            <p:nvPr/>
          </p:nvSpPr>
          <p:spPr bwMode="auto">
            <a:xfrm>
              <a:off x="144" y="432"/>
              <a:ext cx="2832" cy="167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ACACAC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800">
                  <a:solidFill>
                    <a:schemeClr val="tx1"/>
                  </a:solidFill>
                  <a:effectLst/>
                </a:rPr>
                <a:t>As áreas 2x2 superior direita e inferior esquerda contém os vetores tangentes ao longo de cada direção paramétrica (s e t respectivamente).</a:t>
              </a:r>
            </a:p>
          </p:txBody>
        </p:sp>
        <p:sp>
          <p:nvSpPr>
            <p:cNvPr id="633866" name="Rectangle 10"/>
            <p:cNvSpPr>
              <a:spLocks noChangeArrowheads="1"/>
            </p:cNvSpPr>
            <p:nvPr/>
          </p:nvSpPr>
          <p:spPr bwMode="auto">
            <a:xfrm>
              <a:off x="3216" y="1632"/>
              <a:ext cx="2400" cy="124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33867" name="Rectangle 11"/>
            <p:cNvSpPr>
              <a:spLocks noChangeArrowheads="1"/>
            </p:cNvSpPr>
            <p:nvPr/>
          </p:nvSpPr>
          <p:spPr bwMode="auto">
            <a:xfrm>
              <a:off x="912" y="2880"/>
              <a:ext cx="2160" cy="129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28600" y="1295400"/>
            <a:ext cx="8915400" cy="5334000"/>
            <a:chOff x="144" y="816"/>
            <a:chExt cx="5616" cy="3360"/>
          </a:xfrm>
        </p:grpSpPr>
        <p:sp>
          <p:nvSpPr>
            <p:cNvPr id="633869" name="Text Box 13"/>
            <p:cNvSpPr txBox="1">
              <a:spLocks noChangeArrowheads="1"/>
            </p:cNvSpPr>
            <p:nvPr/>
          </p:nvSpPr>
          <p:spPr bwMode="auto">
            <a:xfrm>
              <a:off x="144" y="816"/>
              <a:ext cx="2736" cy="248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ACACAC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800" dirty="0">
                  <a:solidFill>
                    <a:schemeClr val="tx1"/>
                  </a:solidFill>
                  <a:effectLst/>
                </a:rPr>
                <a:t>A porção 2x2 no canto inferior direito contém as derivadas parciais simultâneamente a s e t. São chamadas de twist (virada) porque quanto maiores, maior será a “orelha de burro” no canto da superfície.</a:t>
              </a:r>
            </a:p>
          </p:txBody>
        </p:sp>
        <p:sp>
          <p:nvSpPr>
            <p:cNvPr id="633870" name="Rectangle 14"/>
            <p:cNvSpPr>
              <a:spLocks noChangeArrowheads="1"/>
            </p:cNvSpPr>
            <p:nvPr/>
          </p:nvSpPr>
          <p:spPr bwMode="auto">
            <a:xfrm>
              <a:off x="3120" y="2832"/>
              <a:ext cx="2640" cy="134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 descr="C:\Users\awangenh\Desktop\aulas cg\PPTs 2020\superficies2-in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0908"/>
            <a:ext cx="9022381" cy="636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idx="1"/>
          </p:nvPr>
        </p:nvSpPr>
        <p:spPr>
          <a:xfrm>
            <a:off x="144066" y="726232"/>
            <a:ext cx="8153400" cy="4724400"/>
          </a:xfrm>
        </p:spPr>
        <p:txBody>
          <a:bodyPr/>
          <a:lstStyle/>
          <a:p>
            <a:pPr marL="292100" indent="-292100" algn="just">
              <a:spcBef>
                <a:spcPts val="1000"/>
              </a:spcBef>
              <a:defRPr/>
            </a:pPr>
            <a:r>
              <a:rPr kumimoji="0" lang="pt-BR" dirty="0" smtClean="0">
                <a:effectLst/>
              </a:rPr>
              <a:t>Superfícies Bicúbicas de Bézier podem ser formuladas derivando-se-as exatamente da mesma maneira que as superfícies de Hermite. Obtemos:</a:t>
            </a:r>
            <a:endParaRPr lang="pt-BR" sz="2600" dirty="0" smtClean="0"/>
          </a:p>
        </p:txBody>
      </p:sp>
      <p:sp>
        <p:nvSpPr>
          <p:cNvPr id="636931" name="Rectangle 3"/>
          <p:cNvSpPr>
            <a:spLocks noChangeArrowheads="1"/>
          </p:cNvSpPr>
          <p:nvPr/>
        </p:nvSpPr>
        <p:spPr bwMode="auto">
          <a:xfrm>
            <a:off x="120427" y="116632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kumimoji="0" lang="pt-BR" sz="3000" dirty="0" smtClean="0">
                <a:effectLst/>
              </a:rPr>
              <a:t>Superfícies </a:t>
            </a:r>
            <a:r>
              <a:rPr kumimoji="0" lang="pt-BR" sz="3000" dirty="0">
                <a:effectLst/>
              </a:rPr>
              <a:t>Bicúbicas de Bézier</a:t>
            </a:r>
            <a:endParaRPr lang="pt-BR" sz="3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3343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38" y="3356992"/>
            <a:ext cx="7812310" cy="347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accent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153400" cy="4724400"/>
          </a:xfrm>
        </p:spPr>
        <p:txBody>
          <a:bodyPr/>
          <a:lstStyle/>
          <a:p>
            <a:pPr marL="292100" indent="-292100" algn="just">
              <a:spcBef>
                <a:spcPts val="1000"/>
              </a:spcBef>
              <a:defRPr/>
            </a:pPr>
            <a:r>
              <a:rPr kumimoji="0" lang="pt-BR" dirty="0" smtClean="0">
                <a:effectLst/>
              </a:rPr>
              <a:t>Uma matriz de geometria de </a:t>
            </a:r>
            <a:r>
              <a:rPr kumimoji="0" lang="pt-BR" dirty="0" err="1" smtClean="0">
                <a:effectLst/>
              </a:rPr>
              <a:t>Bézier</a:t>
            </a:r>
            <a:r>
              <a:rPr kumimoji="0" lang="pt-BR" dirty="0" smtClean="0">
                <a:effectLst/>
              </a:rPr>
              <a:t> consiste de 16 pontos de controle.</a:t>
            </a:r>
          </a:p>
          <a:p>
            <a:pPr marL="292100" indent="-292100" algn="just">
              <a:spcBef>
                <a:spcPts val="1000"/>
              </a:spcBef>
              <a:defRPr/>
            </a:pPr>
            <a:r>
              <a:rPr kumimoji="0" lang="pt-BR" dirty="0" smtClean="0">
                <a:effectLst/>
              </a:rPr>
              <a:t>Interessantes para aplicações de engenharia: </a:t>
            </a:r>
          </a:p>
          <a:p>
            <a:pPr marL="952500" lvl="1" indent="-282575" algn="just">
              <a:spcBef>
                <a:spcPts val="1000"/>
              </a:spcBef>
              <a:defRPr/>
            </a:pPr>
            <a:r>
              <a:rPr kumimoji="0" lang="pt-BR" dirty="0" smtClean="0">
                <a:effectLst/>
              </a:rPr>
              <a:t>Definidas somente por pontos (descrição intuitiva) </a:t>
            </a:r>
          </a:p>
          <a:p>
            <a:pPr marL="952500" lvl="1" indent="-282575" algn="just">
              <a:spcBef>
                <a:spcPts val="1000"/>
              </a:spcBef>
              <a:defRPr/>
            </a:pPr>
            <a:r>
              <a:rPr kumimoji="0" lang="pt-BR" dirty="0" smtClean="0">
                <a:effectLst/>
              </a:rPr>
              <a:t>Passam através de alguns de seus pontos de controle: controle exato de seus limites. </a:t>
            </a:r>
          </a:p>
          <a:p>
            <a:pPr marL="952500" lvl="1" indent="-282575" algn="just">
              <a:spcBef>
                <a:spcPts val="1000"/>
              </a:spcBef>
              <a:defRPr/>
            </a:pPr>
            <a:r>
              <a:rPr kumimoji="0" lang="pt-BR" dirty="0" smtClean="0">
                <a:effectLst/>
              </a:rPr>
              <a:t>Superfície de </a:t>
            </a:r>
            <a:r>
              <a:rPr kumimoji="0" lang="pt-BR" dirty="0" err="1" smtClean="0">
                <a:effectLst/>
              </a:rPr>
              <a:t>Bézier</a:t>
            </a:r>
            <a:r>
              <a:rPr kumimoji="0" lang="pt-BR" dirty="0" smtClean="0">
                <a:effectLst/>
              </a:rPr>
              <a:t> passa pelos quatro pontos de controle extremos: </a:t>
            </a:r>
            <a:r>
              <a:rPr kumimoji="0" lang="pt-BR" b="1" dirty="0" smtClean="0">
                <a:solidFill>
                  <a:srgbClr val="FFFF99"/>
                </a:solidFill>
                <a:effectLst/>
              </a:rPr>
              <a:t>P</a:t>
            </a:r>
            <a:r>
              <a:rPr kumimoji="0" lang="pt-BR" b="1" baseline="-25000" dirty="0" smtClean="0">
                <a:solidFill>
                  <a:srgbClr val="FFFF99"/>
                </a:solidFill>
                <a:effectLst/>
              </a:rPr>
              <a:t>11</a:t>
            </a:r>
            <a:r>
              <a:rPr kumimoji="0" lang="pt-BR" b="1" dirty="0" smtClean="0">
                <a:solidFill>
                  <a:srgbClr val="FFFF99"/>
                </a:solidFill>
                <a:effectLst/>
              </a:rPr>
              <a:t>, P</a:t>
            </a:r>
            <a:r>
              <a:rPr kumimoji="0" lang="pt-BR" b="1" baseline="-25000" dirty="0" smtClean="0">
                <a:solidFill>
                  <a:srgbClr val="FFFF99"/>
                </a:solidFill>
                <a:effectLst/>
              </a:rPr>
              <a:t>14</a:t>
            </a:r>
            <a:r>
              <a:rPr kumimoji="0" lang="pt-BR" b="1" dirty="0" smtClean="0">
                <a:solidFill>
                  <a:srgbClr val="FFFF99"/>
                </a:solidFill>
                <a:effectLst/>
              </a:rPr>
              <a:t>, P</a:t>
            </a:r>
            <a:r>
              <a:rPr kumimoji="0" lang="pt-BR" b="1" baseline="-25000" dirty="0" smtClean="0">
                <a:solidFill>
                  <a:srgbClr val="FFFF99"/>
                </a:solidFill>
                <a:effectLst/>
              </a:rPr>
              <a:t>41</a:t>
            </a:r>
            <a:r>
              <a:rPr kumimoji="0" lang="pt-BR" dirty="0" smtClean="0">
                <a:effectLst/>
              </a:rPr>
              <a:t> e </a:t>
            </a:r>
            <a:r>
              <a:rPr kumimoji="0" lang="pt-BR" b="1" dirty="0" smtClean="0">
                <a:solidFill>
                  <a:srgbClr val="FFFF99"/>
                </a:solidFill>
                <a:effectLst/>
              </a:rPr>
              <a:t>P</a:t>
            </a:r>
            <a:r>
              <a:rPr kumimoji="0" lang="pt-BR" b="1" baseline="-25000" dirty="0" smtClean="0">
                <a:solidFill>
                  <a:srgbClr val="FFFF99"/>
                </a:solidFill>
                <a:effectLst/>
              </a:rPr>
              <a:t>44</a:t>
            </a:r>
            <a:r>
              <a:rPr kumimoji="0" lang="pt-BR" dirty="0" smtClean="0">
                <a:effectLst/>
              </a:rPr>
              <a:t>.</a:t>
            </a:r>
            <a:endParaRPr lang="pt-BR" sz="2200" dirty="0" smtClean="0"/>
          </a:p>
        </p:txBody>
      </p:sp>
      <p:sp>
        <p:nvSpPr>
          <p:cNvPr id="637955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en-US" sz="2900">
                <a:effectLst/>
              </a:rPr>
              <a:t>7.3. </a:t>
            </a:r>
            <a:r>
              <a:rPr kumimoji="0" lang="pt-BR" sz="3000">
                <a:effectLst/>
              </a:rPr>
              <a:t>Superfícies Bicúbicas de Bézier</a:t>
            </a:r>
            <a:endParaRPr lang="pt-BR" sz="3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7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7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7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37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 descr="C:\Users\awangenh\Desktop\aulas cg\PPTs 2020\superficies3-in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387424"/>
            <a:ext cx="9138593" cy="700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052736"/>
            <a:ext cx="8153400" cy="4724400"/>
          </a:xfrm>
        </p:spPr>
        <p:txBody>
          <a:bodyPr/>
          <a:lstStyle/>
          <a:p>
            <a:pPr marL="292100" indent="-292100" algn="just">
              <a:spcBef>
                <a:spcPts val="1800"/>
              </a:spcBef>
              <a:defRPr/>
            </a:pPr>
            <a:r>
              <a:rPr kumimoji="0" lang="pt-BR" sz="2800" dirty="0" smtClean="0">
                <a:solidFill>
                  <a:srgbClr val="FFFF99"/>
                </a:solidFill>
                <a:effectLst/>
              </a:rPr>
              <a:t>Continuidade C</a:t>
            </a:r>
            <a:r>
              <a:rPr kumimoji="0" lang="pt-BR" sz="2800" baseline="30000" dirty="0" smtClean="0">
                <a:solidFill>
                  <a:srgbClr val="FFFF99"/>
                </a:solidFill>
                <a:effectLst/>
              </a:rPr>
              <a:t>0</a:t>
            </a:r>
            <a:r>
              <a:rPr kumimoji="0" lang="pt-BR" sz="2800" dirty="0" smtClean="0">
                <a:solidFill>
                  <a:srgbClr val="FFFF99"/>
                </a:solidFill>
                <a:effectLst/>
              </a:rPr>
              <a:t> e G</a:t>
            </a:r>
            <a:r>
              <a:rPr kumimoji="0" lang="pt-BR" sz="2800" baseline="30000" dirty="0" smtClean="0">
                <a:solidFill>
                  <a:srgbClr val="FFFF99"/>
                </a:solidFill>
                <a:effectLst/>
              </a:rPr>
              <a:t>0</a:t>
            </a:r>
            <a:r>
              <a:rPr kumimoji="0" lang="pt-BR" sz="2800" dirty="0" smtClean="0">
                <a:effectLst/>
              </a:rPr>
              <a:t>: quatro pontos de controle comuns ao longo da borda iguais. </a:t>
            </a:r>
          </a:p>
          <a:p>
            <a:pPr marL="292100" indent="-292100" algn="just">
              <a:spcBef>
                <a:spcPts val="1800"/>
              </a:spcBef>
              <a:defRPr/>
            </a:pPr>
            <a:r>
              <a:rPr kumimoji="0" lang="pt-BR" sz="2800" dirty="0" smtClean="0">
                <a:solidFill>
                  <a:srgbClr val="FFFF99"/>
                </a:solidFill>
                <a:effectLst/>
              </a:rPr>
              <a:t>Continuidade G</a:t>
            </a:r>
            <a:r>
              <a:rPr kumimoji="0" lang="pt-BR" sz="2800" baseline="30000" dirty="0" smtClean="0">
                <a:solidFill>
                  <a:srgbClr val="FFFF99"/>
                </a:solidFill>
                <a:effectLst/>
              </a:rPr>
              <a:t>1</a:t>
            </a:r>
            <a:r>
              <a:rPr kumimoji="0" lang="pt-BR" sz="2800" dirty="0" smtClean="0">
                <a:effectLst/>
              </a:rPr>
              <a:t>: os dois conjuntos de quatro pontos de controle em cada lado da borda são colineares com os pontos da borda. </a:t>
            </a:r>
          </a:p>
          <a:p>
            <a:pPr marL="952500" lvl="1" indent="-282575" algn="just">
              <a:spcBef>
                <a:spcPts val="1800"/>
              </a:spcBef>
              <a:defRPr/>
            </a:pPr>
            <a:r>
              <a:rPr kumimoji="0" lang="pt-BR" sz="2400" dirty="0" smtClean="0">
                <a:effectLst/>
              </a:rPr>
              <a:t>Na figura temos (</a:t>
            </a:r>
            <a:r>
              <a:rPr kumimoji="0" lang="pt-BR" sz="2400" dirty="0" smtClean="0">
                <a:solidFill>
                  <a:srgbClr val="FF0000"/>
                </a:solidFill>
                <a:effectLst/>
              </a:rPr>
              <a:t>P</a:t>
            </a:r>
            <a:r>
              <a:rPr kumimoji="0" lang="pt-BR" sz="2400" baseline="-25000" dirty="0" smtClean="0">
                <a:solidFill>
                  <a:srgbClr val="FF0000"/>
                </a:solidFill>
                <a:effectLst/>
              </a:rPr>
              <a:t>13</a:t>
            </a:r>
            <a:r>
              <a:rPr kumimoji="0" lang="pt-BR" sz="2400" dirty="0" smtClean="0">
                <a:solidFill>
                  <a:srgbClr val="FF0000"/>
                </a:solidFill>
                <a:effectLst/>
              </a:rPr>
              <a:t>, P</a:t>
            </a:r>
            <a:r>
              <a:rPr kumimoji="0" lang="pt-BR" sz="2400" baseline="-25000" dirty="0" smtClean="0">
                <a:solidFill>
                  <a:srgbClr val="FF0000"/>
                </a:solidFill>
                <a:effectLst/>
              </a:rPr>
              <a:t>14</a:t>
            </a:r>
            <a:r>
              <a:rPr kumimoji="0" lang="pt-BR" sz="2400" dirty="0" smtClean="0">
                <a:solidFill>
                  <a:srgbClr val="FF0000"/>
                </a:solidFill>
                <a:effectLst/>
              </a:rPr>
              <a:t>, P</a:t>
            </a:r>
            <a:r>
              <a:rPr kumimoji="0" lang="pt-BR" sz="2400" baseline="-25000" dirty="0" smtClean="0">
                <a:solidFill>
                  <a:srgbClr val="FF0000"/>
                </a:solidFill>
                <a:effectLst/>
              </a:rPr>
              <a:t>15</a:t>
            </a:r>
            <a:r>
              <a:rPr kumimoji="0" lang="pt-BR" sz="2400" dirty="0" smtClean="0">
                <a:effectLst/>
              </a:rPr>
              <a:t>), (</a:t>
            </a:r>
            <a:r>
              <a:rPr kumimoji="0" lang="pt-BR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P</a:t>
            </a:r>
            <a:r>
              <a:rPr kumimoji="0" lang="pt-BR" sz="24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23</a:t>
            </a:r>
            <a:r>
              <a:rPr kumimoji="0" lang="pt-BR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, P</a:t>
            </a:r>
            <a:r>
              <a:rPr kumimoji="0" lang="pt-BR" sz="24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24</a:t>
            </a:r>
            <a:r>
              <a:rPr kumimoji="0" lang="pt-BR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, P</a:t>
            </a:r>
            <a:r>
              <a:rPr kumimoji="0" lang="pt-BR" sz="24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25</a:t>
            </a:r>
            <a:r>
              <a:rPr kumimoji="0" lang="pt-BR" sz="2400" dirty="0" smtClean="0">
                <a:effectLst/>
              </a:rPr>
              <a:t>), (</a:t>
            </a:r>
            <a:r>
              <a:rPr kumimoji="0" lang="pt-BR" sz="2400" dirty="0" smtClean="0">
                <a:solidFill>
                  <a:srgbClr val="92D050"/>
                </a:solidFill>
                <a:effectLst/>
              </a:rPr>
              <a:t>P</a:t>
            </a:r>
            <a:r>
              <a:rPr kumimoji="0" lang="pt-BR" sz="2400" baseline="-25000" dirty="0" smtClean="0">
                <a:solidFill>
                  <a:srgbClr val="92D050"/>
                </a:solidFill>
                <a:effectLst/>
              </a:rPr>
              <a:t>33</a:t>
            </a:r>
            <a:r>
              <a:rPr kumimoji="0" lang="pt-BR" sz="2400" dirty="0" smtClean="0">
                <a:solidFill>
                  <a:srgbClr val="92D050"/>
                </a:solidFill>
                <a:effectLst/>
              </a:rPr>
              <a:t>, P</a:t>
            </a:r>
            <a:r>
              <a:rPr kumimoji="0" lang="pt-BR" sz="2400" baseline="-25000" dirty="0" smtClean="0">
                <a:solidFill>
                  <a:srgbClr val="92D050"/>
                </a:solidFill>
                <a:effectLst/>
              </a:rPr>
              <a:t>34</a:t>
            </a:r>
            <a:r>
              <a:rPr kumimoji="0" lang="pt-BR" sz="2400" dirty="0" smtClean="0">
                <a:solidFill>
                  <a:srgbClr val="92D050"/>
                </a:solidFill>
                <a:effectLst/>
              </a:rPr>
              <a:t>, P</a:t>
            </a:r>
            <a:r>
              <a:rPr kumimoji="0" lang="pt-BR" sz="2400" baseline="-25000" dirty="0" smtClean="0">
                <a:solidFill>
                  <a:srgbClr val="92D050"/>
                </a:solidFill>
                <a:effectLst/>
              </a:rPr>
              <a:t>35</a:t>
            </a:r>
            <a:r>
              <a:rPr kumimoji="0" lang="pt-BR" sz="2400" dirty="0" smtClean="0">
                <a:effectLst/>
              </a:rPr>
              <a:t>) e (</a:t>
            </a:r>
            <a:r>
              <a:rPr kumimoji="0" lang="pt-BR" sz="2400" dirty="0" smtClean="0">
                <a:solidFill>
                  <a:srgbClr val="00B0F0"/>
                </a:solidFill>
                <a:effectLst/>
              </a:rPr>
              <a:t>P</a:t>
            </a:r>
            <a:r>
              <a:rPr kumimoji="0" lang="pt-BR" sz="2400" baseline="-25000" dirty="0" smtClean="0">
                <a:solidFill>
                  <a:srgbClr val="00B0F0"/>
                </a:solidFill>
                <a:effectLst/>
              </a:rPr>
              <a:t>43</a:t>
            </a:r>
            <a:r>
              <a:rPr kumimoji="0" lang="pt-BR" sz="2400" dirty="0" smtClean="0">
                <a:solidFill>
                  <a:srgbClr val="00B0F0"/>
                </a:solidFill>
                <a:effectLst/>
              </a:rPr>
              <a:t>, P</a:t>
            </a:r>
            <a:r>
              <a:rPr kumimoji="0" lang="pt-BR" sz="2400" baseline="-25000" dirty="0" smtClean="0">
                <a:solidFill>
                  <a:srgbClr val="00B0F0"/>
                </a:solidFill>
                <a:effectLst/>
              </a:rPr>
              <a:t>44</a:t>
            </a:r>
            <a:r>
              <a:rPr kumimoji="0" lang="pt-BR" sz="2400" dirty="0" smtClean="0">
                <a:solidFill>
                  <a:srgbClr val="00B0F0"/>
                </a:solidFill>
                <a:effectLst/>
              </a:rPr>
              <a:t>, P</a:t>
            </a:r>
            <a:r>
              <a:rPr kumimoji="0" lang="pt-BR" sz="2400" baseline="-25000" dirty="0" smtClean="0">
                <a:solidFill>
                  <a:srgbClr val="00B0F0"/>
                </a:solidFill>
                <a:effectLst/>
              </a:rPr>
              <a:t>45</a:t>
            </a:r>
            <a:r>
              <a:rPr kumimoji="0" lang="pt-BR" sz="2400" dirty="0" smtClean="0">
                <a:effectLst/>
              </a:rPr>
              <a:t>) como conjuntos de pontos, cada qual sobre uma reta.</a:t>
            </a:r>
          </a:p>
          <a:p>
            <a:pPr marL="292100" indent="-292100">
              <a:spcBef>
                <a:spcPts val="1800"/>
              </a:spcBef>
              <a:defRPr/>
            </a:pPr>
            <a:endParaRPr lang="pt-BR" sz="2400" dirty="0" smtClean="0"/>
          </a:p>
        </p:txBody>
      </p:sp>
      <p:sp>
        <p:nvSpPr>
          <p:cNvPr id="640003" name="Rectangle 3"/>
          <p:cNvSpPr>
            <a:spLocks noChangeArrowheads="1"/>
          </p:cNvSpPr>
          <p:nvPr/>
        </p:nvSpPr>
        <p:spPr bwMode="auto">
          <a:xfrm>
            <a:off x="179512" y="18864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en-US" sz="2900" dirty="0">
                <a:effectLst/>
              </a:rPr>
              <a:t>7.3. </a:t>
            </a:r>
            <a:r>
              <a:rPr kumimoji="0" lang="pt-BR" sz="3000" dirty="0">
                <a:effectLst/>
              </a:rPr>
              <a:t>Superfícies Bicúbicas de Bézier</a:t>
            </a:r>
            <a:endParaRPr lang="pt-BR" sz="3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0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0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0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C:\Users\awangenh\Desktop\aulas cg\PPTs 2020\superficies4-inv-c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291356"/>
            <a:ext cx="10397758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4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153400" cy="4724400"/>
          </a:xfrm>
        </p:spPr>
        <p:txBody>
          <a:bodyPr/>
          <a:lstStyle/>
          <a:p>
            <a:pPr marL="292100" indent="-292100" algn="just">
              <a:spcBef>
                <a:spcPts val="1800"/>
              </a:spcBef>
              <a:defRPr/>
            </a:pPr>
            <a:r>
              <a:rPr kumimoji="0" lang="pt-BR" dirty="0" smtClean="0">
                <a:effectLst/>
              </a:rPr>
              <a:t>De forma similar às superfícies de </a:t>
            </a:r>
            <a:r>
              <a:rPr kumimoji="0" lang="pt-BR" dirty="0" err="1" smtClean="0">
                <a:effectLst/>
              </a:rPr>
              <a:t>Bézier</a:t>
            </a:r>
            <a:r>
              <a:rPr kumimoji="0" lang="pt-BR" dirty="0" smtClean="0">
                <a:effectLst/>
              </a:rPr>
              <a:t>, representamos uma superfície </a:t>
            </a:r>
            <a:r>
              <a:rPr kumimoji="0" lang="pt-BR" dirty="0" err="1" smtClean="0">
                <a:effectLst/>
              </a:rPr>
              <a:t>B-Spline</a:t>
            </a:r>
            <a:r>
              <a:rPr kumimoji="0" lang="pt-BR" dirty="0" smtClean="0">
                <a:effectLst/>
              </a:rPr>
              <a:t> </a:t>
            </a:r>
            <a:r>
              <a:rPr kumimoji="0" lang="pt-BR" dirty="0" err="1" smtClean="0">
                <a:effectLst/>
              </a:rPr>
              <a:t>bicúbica</a:t>
            </a:r>
            <a:r>
              <a:rPr kumimoji="0" lang="pt-BR" dirty="0" smtClean="0">
                <a:effectLst/>
              </a:rPr>
              <a:t> através de um conjunto de pelo menos </a:t>
            </a:r>
            <a:r>
              <a:rPr kumimoji="0" lang="pt-BR" dirty="0" smtClean="0">
                <a:solidFill>
                  <a:srgbClr val="FFFF99"/>
                </a:solidFill>
                <a:effectLst/>
              </a:rPr>
              <a:t>16 pontos de controle</a:t>
            </a:r>
            <a:r>
              <a:rPr kumimoji="0" lang="pt-BR" dirty="0" smtClean="0">
                <a:effectLst/>
              </a:rPr>
              <a:t>. </a:t>
            </a:r>
          </a:p>
          <a:p>
            <a:pPr marL="292100" indent="-292100" algn="just">
              <a:spcBef>
                <a:spcPts val="1800"/>
              </a:spcBef>
              <a:defRPr/>
            </a:pPr>
            <a:r>
              <a:rPr kumimoji="0" lang="pt-BR" dirty="0" smtClean="0">
                <a:effectLst/>
              </a:rPr>
              <a:t>Para cada segmento de uma </a:t>
            </a:r>
            <a:r>
              <a:rPr kumimoji="0" lang="pt-BR" dirty="0" err="1" smtClean="0">
                <a:effectLst/>
              </a:rPr>
              <a:t>B-Spline</a:t>
            </a:r>
            <a:r>
              <a:rPr kumimoji="0" lang="pt-BR" dirty="0" smtClean="0">
                <a:effectLst/>
              </a:rPr>
              <a:t> </a:t>
            </a:r>
            <a:r>
              <a:rPr kumimoji="0" lang="pt-BR" dirty="0" err="1" smtClean="0">
                <a:effectLst/>
              </a:rPr>
              <a:t>bicúbica</a:t>
            </a:r>
            <a:r>
              <a:rPr kumimoji="0" lang="pt-BR" dirty="0" smtClean="0">
                <a:effectLst/>
              </a:rPr>
              <a:t>, representamos a superfície através do sistema:</a:t>
            </a:r>
          </a:p>
          <a:p>
            <a:pPr marL="292100" indent="-292100">
              <a:spcBef>
                <a:spcPts val="1800"/>
              </a:spcBef>
              <a:defRPr/>
            </a:pPr>
            <a:endParaRPr lang="pt-BR" sz="2600" dirty="0" smtClean="0"/>
          </a:p>
        </p:txBody>
      </p:sp>
      <p:sp>
        <p:nvSpPr>
          <p:cNvPr id="642051" name="Rectangle 3"/>
          <p:cNvSpPr>
            <a:spLocks noChangeArrowheads="1"/>
          </p:cNvSpPr>
          <p:nvPr/>
        </p:nvSpPr>
        <p:spPr bwMode="auto">
          <a:xfrm>
            <a:off x="308372" y="3048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en-US" sz="2900" dirty="0">
                <a:effectLst/>
              </a:rPr>
              <a:t>7.4. </a:t>
            </a:r>
            <a:r>
              <a:rPr kumimoji="0" lang="pt-BR" sz="3000" dirty="0">
                <a:effectLst/>
              </a:rPr>
              <a:t>Superfícies B-Spline Bicúbicas</a:t>
            </a:r>
            <a:endParaRPr lang="pt-BR" sz="3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04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153400" cy="4724400"/>
          </a:xfrm>
        </p:spPr>
        <p:txBody>
          <a:bodyPr/>
          <a:lstStyle/>
          <a:p>
            <a:pPr marL="292100" indent="-292100" algn="just">
              <a:spcBef>
                <a:spcPts val="1000"/>
              </a:spcBef>
              <a:defRPr/>
            </a:pPr>
            <a:r>
              <a:rPr kumimoji="0" lang="pt-BR" dirty="0" smtClean="0">
                <a:effectLst/>
              </a:rPr>
              <a:t>De forma similar às superfícies de </a:t>
            </a:r>
            <a:r>
              <a:rPr kumimoji="0" lang="pt-BR" dirty="0" err="1" smtClean="0">
                <a:effectLst/>
              </a:rPr>
              <a:t>Bézier</a:t>
            </a:r>
            <a:r>
              <a:rPr kumimoji="0" lang="pt-BR" dirty="0" smtClean="0">
                <a:effectLst/>
              </a:rPr>
              <a:t>, representamos uma superfície </a:t>
            </a:r>
            <a:r>
              <a:rPr kumimoji="0" lang="pt-BR" dirty="0" err="1" smtClean="0">
                <a:effectLst/>
              </a:rPr>
              <a:t>B-Spline</a:t>
            </a:r>
            <a:r>
              <a:rPr kumimoji="0" lang="pt-BR" dirty="0" smtClean="0">
                <a:effectLst/>
              </a:rPr>
              <a:t> </a:t>
            </a:r>
            <a:r>
              <a:rPr kumimoji="0" lang="pt-BR" dirty="0" err="1" smtClean="0">
                <a:effectLst/>
              </a:rPr>
              <a:t>bicúbica</a:t>
            </a:r>
            <a:r>
              <a:rPr kumimoji="0" lang="pt-BR" dirty="0" smtClean="0">
                <a:effectLst/>
              </a:rPr>
              <a:t> através de um conjunto de pelo menos 16 pontos de controle. </a:t>
            </a:r>
          </a:p>
          <a:p>
            <a:pPr marL="292100" indent="-292100" algn="just">
              <a:spcBef>
                <a:spcPts val="1000"/>
              </a:spcBef>
              <a:defRPr/>
            </a:pPr>
            <a:r>
              <a:rPr kumimoji="0" lang="pt-BR" dirty="0" smtClean="0">
                <a:effectLst/>
              </a:rPr>
              <a:t>Para cada segmento de uma </a:t>
            </a:r>
            <a:r>
              <a:rPr kumimoji="0" lang="pt-BR" dirty="0" err="1" smtClean="0">
                <a:effectLst/>
              </a:rPr>
              <a:t>B-Spline</a:t>
            </a:r>
            <a:r>
              <a:rPr kumimoji="0" lang="pt-BR" dirty="0" smtClean="0">
                <a:effectLst/>
              </a:rPr>
              <a:t> </a:t>
            </a:r>
            <a:r>
              <a:rPr kumimoji="0" lang="pt-BR" dirty="0" err="1" smtClean="0">
                <a:effectLst/>
              </a:rPr>
              <a:t>bicúbica</a:t>
            </a:r>
            <a:r>
              <a:rPr kumimoji="0" lang="pt-BR" dirty="0" smtClean="0">
                <a:effectLst/>
              </a:rPr>
              <a:t>, representamos a superfície através do sistema:</a:t>
            </a:r>
          </a:p>
          <a:p>
            <a:pPr marL="292100" indent="-292100">
              <a:defRPr/>
            </a:pPr>
            <a:endParaRPr lang="pt-BR" sz="2600" dirty="0" smtClean="0"/>
          </a:p>
        </p:txBody>
      </p:sp>
      <p:sp>
        <p:nvSpPr>
          <p:cNvPr id="642051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en-US" sz="2900">
                <a:effectLst/>
              </a:rPr>
              <a:t>7.4. </a:t>
            </a:r>
            <a:r>
              <a:rPr kumimoji="0" lang="pt-BR" sz="3000">
                <a:effectLst/>
              </a:rPr>
              <a:t>Superfícies B-Spline Bicúbicas</a:t>
            </a:r>
            <a:endParaRPr lang="pt-BR" sz="3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m.media-amazon.com/images/I/31Mhs3cbZqL._AC_SS35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6061"/>
            <a:ext cx="6576665" cy="657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176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4" y="1412776"/>
            <a:ext cx="8817954" cy="392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accent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1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836712"/>
            <a:ext cx="8153400" cy="4724400"/>
          </a:xfrm>
        </p:spPr>
        <p:txBody>
          <a:bodyPr/>
          <a:lstStyle/>
          <a:p>
            <a:pPr marL="292100" indent="-292100" algn="just">
              <a:spcBef>
                <a:spcPts val="1000"/>
              </a:spcBef>
              <a:defRPr/>
            </a:pPr>
            <a:r>
              <a:rPr kumimoji="0" lang="pt-BR" sz="2800" dirty="0" smtClean="0">
                <a:effectLst/>
              </a:rPr>
              <a:t>As </a:t>
            </a:r>
            <a:r>
              <a:rPr kumimoji="0" lang="pt-BR" sz="2800" dirty="0" err="1" smtClean="0">
                <a:effectLst/>
              </a:rPr>
              <a:t>B-Splines</a:t>
            </a:r>
            <a:r>
              <a:rPr kumimoji="0" lang="pt-BR" sz="2800" dirty="0" smtClean="0">
                <a:effectLst/>
              </a:rPr>
              <a:t> são extremamente práticas no que diz respeito à continuidade: Em função de sua definição, a continuidade </a:t>
            </a:r>
            <a:r>
              <a:rPr kumimoji="0" lang="pt-BR" sz="2800" b="1" dirty="0" smtClean="0">
                <a:solidFill>
                  <a:srgbClr val="FFFF99"/>
                </a:solidFill>
                <a:effectLst/>
              </a:rPr>
              <a:t>C</a:t>
            </a:r>
            <a:r>
              <a:rPr kumimoji="0" lang="pt-BR" sz="2800" b="1" baseline="30000" dirty="0" smtClean="0">
                <a:solidFill>
                  <a:srgbClr val="FFFF99"/>
                </a:solidFill>
                <a:effectLst/>
              </a:rPr>
              <a:t>2</a:t>
            </a:r>
            <a:r>
              <a:rPr kumimoji="0" lang="pt-BR" sz="2800" dirty="0" smtClean="0">
                <a:effectLst/>
              </a:rPr>
              <a:t> é garantida ao longo de qualquer número de </a:t>
            </a:r>
            <a:r>
              <a:rPr kumimoji="0" lang="pt-BR" sz="2800" dirty="0" err="1" smtClean="0">
                <a:effectLst/>
              </a:rPr>
              <a:t>B-Splines</a:t>
            </a:r>
            <a:r>
              <a:rPr kumimoji="0" lang="pt-BR" sz="2800" dirty="0" smtClean="0">
                <a:effectLst/>
              </a:rPr>
              <a:t> </a:t>
            </a:r>
            <a:r>
              <a:rPr kumimoji="0" lang="pt-BR" sz="2800" dirty="0" err="1" smtClean="0">
                <a:effectLst/>
              </a:rPr>
              <a:t>bicúbicas</a:t>
            </a:r>
            <a:r>
              <a:rPr kumimoji="0" lang="pt-BR" sz="2800" dirty="0" smtClean="0">
                <a:effectLst/>
              </a:rPr>
              <a:t> contíguas. </a:t>
            </a:r>
          </a:p>
          <a:p>
            <a:pPr marL="292100" indent="-292100" algn="just">
              <a:spcBef>
                <a:spcPts val="1000"/>
              </a:spcBef>
              <a:defRPr/>
            </a:pPr>
            <a:r>
              <a:rPr kumimoji="0" lang="pt-BR" sz="2800" dirty="0" smtClean="0">
                <a:effectLst/>
              </a:rPr>
              <a:t>Nenhum tipo de arranjo especial é necessário, a não ser o cuidado de não duplicar pontos de controle, o que provoca descontinuidades e “dobras”.</a:t>
            </a:r>
            <a:endParaRPr lang="pt-BR" sz="2400" dirty="0" smtClean="0"/>
          </a:p>
        </p:txBody>
      </p:sp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107504" y="116632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kumimoji="0" lang="pt-BR" sz="3000" dirty="0" smtClean="0">
                <a:effectLst/>
              </a:rPr>
              <a:t>Superfícies </a:t>
            </a:r>
            <a:r>
              <a:rPr kumimoji="0" lang="pt-BR" sz="3000" dirty="0">
                <a:effectLst/>
              </a:rPr>
              <a:t>B-Spline Bicúbicas</a:t>
            </a:r>
            <a:endParaRPr lang="pt-BR" sz="3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idx="1"/>
          </p:nvPr>
        </p:nvSpPr>
        <p:spPr>
          <a:xfrm>
            <a:off x="294680" y="980728"/>
            <a:ext cx="8153400" cy="4724400"/>
          </a:xfrm>
        </p:spPr>
        <p:txBody>
          <a:bodyPr/>
          <a:lstStyle/>
          <a:p>
            <a:pPr marL="292100" indent="-292100" algn="just">
              <a:spcBef>
                <a:spcPts val="1800"/>
              </a:spcBef>
              <a:defRPr/>
            </a:pPr>
            <a:r>
              <a:rPr kumimoji="0" lang="pt-BR" sz="2400" dirty="0" smtClean="0">
                <a:effectLst/>
              </a:rPr>
              <a:t>Mesmas duas filosofias básicas das curvas para a </a:t>
            </a:r>
            <a:r>
              <a:rPr kumimoji="0" lang="pt-BR" sz="2400" dirty="0" err="1" smtClean="0">
                <a:effectLst/>
              </a:rPr>
              <a:t>plotagem</a:t>
            </a:r>
            <a:r>
              <a:rPr kumimoji="0" lang="pt-BR" sz="2400" dirty="0" smtClean="0">
                <a:effectLst/>
              </a:rPr>
              <a:t> de superfícies </a:t>
            </a:r>
            <a:r>
              <a:rPr kumimoji="0" lang="pt-BR" sz="2400" dirty="0" err="1" smtClean="0">
                <a:effectLst/>
              </a:rPr>
              <a:t>bicúbicas</a:t>
            </a:r>
            <a:r>
              <a:rPr kumimoji="0" lang="pt-BR" sz="2400" dirty="0" smtClean="0">
                <a:effectLst/>
              </a:rPr>
              <a:t>:</a:t>
            </a:r>
            <a:r>
              <a:rPr kumimoji="0" lang="pt-BR" sz="2800" dirty="0" smtClean="0">
                <a:effectLst/>
              </a:rPr>
              <a:t> </a:t>
            </a:r>
          </a:p>
          <a:p>
            <a:pPr marL="952500" lvl="1" indent="-282575" algn="just">
              <a:spcBef>
                <a:spcPts val="1800"/>
              </a:spcBef>
              <a:buFontTx/>
              <a:buNone/>
              <a:defRPr/>
            </a:pPr>
            <a:r>
              <a:rPr kumimoji="0" lang="pt-BR" sz="2400" dirty="0" smtClean="0">
                <a:effectLst/>
              </a:rPr>
              <a:t>a) Cálculo iterativo (</a:t>
            </a:r>
            <a:r>
              <a:rPr kumimoji="0" lang="pt-BR" sz="2400" dirty="0" err="1" smtClean="0">
                <a:solidFill>
                  <a:srgbClr val="FFFF99"/>
                </a:solidFill>
                <a:effectLst/>
              </a:rPr>
              <a:t>blending</a:t>
            </a:r>
            <a:r>
              <a:rPr kumimoji="0" lang="pt-BR" sz="2400" dirty="0" smtClean="0">
                <a:solidFill>
                  <a:srgbClr val="FFFF99"/>
                </a:solidFill>
                <a:effectLst/>
              </a:rPr>
              <a:t> </a:t>
            </a:r>
            <a:r>
              <a:rPr kumimoji="0" lang="pt-BR" sz="2400" dirty="0" err="1" smtClean="0">
                <a:solidFill>
                  <a:srgbClr val="FFFF99"/>
                </a:solidFill>
                <a:effectLst/>
              </a:rPr>
              <a:t>functions</a:t>
            </a:r>
            <a:r>
              <a:rPr kumimoji="0" lang="pt-BR" sz="2400" dirty="0" smtClean="0">
                <a:effectLst/>
              </a:rPr>
              <a:t>) ou </a:t>
            </a:r>
          </a:p>
          <a:p>
            <a:pPr marL="952500" lvl="1" indent="-282575" algn="just">
              <a:spcBef>
                <a:spcPts val="1800"/>
              </a:spcBef>
              <a:buFontTx/>
              <a:buNone/>
              <a:defRPr/>
            </a:pPr>
            <a:r>
              <a:rPr kumimoji="0" lang="pt-BR" sz="2400" dirty="0" smtClean="0">
                <a:effectLst/>
              </a:rPr>
              <a:t>b) Subdivisão progressiva. </a:t>
            </a:r>
          </a:p>
          <a:p>
            <a:pPr marL="292100" indent="-292100" algn="just">
              <a:spcBef>
                <a:spcPts val="1800"/>
              </a:spcBef>
              <a:defRPr/>
            </a:pPr>
            <a:r>
              <a:rPr kumimoji="0" lang="pt-BR" sz="2400" dirty="0" smtClean="0">
                <a:effectLst/>
              </a:rPr>
              <a:t>Cálculo iterativo: </a:t>
            </a:r>
          </a:p>
          <a:p>
            <a:pPr marL="952500" lvl="1" indent="-282575" algn="just">
              <a:spcBef>
                <a:spcPts val="1800"/>
              </a:spcBef>
              <a:defRPr/>
            </a:pPr>
            <a:r>
              <a:rPr kumimoji="0" lang="pt-BR" sz="2400" dirty="0" smtClean="0">
                <a:effectLst/>
              </a:rPr>
              <a:t>começa em qualquer lugar da superfície (útil em superfícies parcialmente </a:t>
            </a:r>
            <a:r>
              <a:rPr kumimoji="0" lang="pt-BR" sz="2400" dirty="0" err="1" smtClean="0">
                <a:effectLst/>
              </a:rPr>
              <a:t>clipadas</a:t>
            </a:r>
            <a:r>
              <a:rPr kumimoji="0" lang="pt-BR" sz="2400" dirty="0" smtClean="0">
                <a:effectLst/>
              </a:rPr>
              <a:t>) e </a:t>
            </a:r>
          </a:p>
          <a:p>
            <a:pPr marL="952500" lvl="1" indent="-282575" algn="just">
              <a:spcBef>
                <a:spcPts val="1800"/>
              </a:spcBef>
              <a:defRPr/>
            </a:pPr>
            <a:r>
              <a:rPr kumimoji="0" lang="pt-BR" sz="2400" dirty="0" smtClean="0">
                <a:effectLst/>
              </a:rPr>
              <a:t>algoritmo incremental que somente utiliza somas: </a:t>
            </a:r>
            <a:r>
              <a:rPr kumimoji="0" lang="pt-BR" sz="2400" i="1" dirty="0" smtClean="0">
                <a:solidFill>
                  <a:srgbClr val="FFFF99"/>
                </a:solidFill>
                <a:effectLst/>
              </a:rPr>
              <a:t>forward differences</a:t>
            </a:r>
            <a:endParaRPr kumimoji="0" lang="pt-BR" sz="2400" dirty="0" smtClean="0">
              <a:effectLst/>
            </a:endParaRPr>
          </a:p>
          <a:p>
            <a:pPr marL="292100" indent="-292100">
              <a:spcBef>
                <a:spcPts val="1800"/>
              </a:spcBef>
              <a:defRPr/>
            </a:pPr>
            <a:endParaRPr lang="pt-BR" sz="2400" dirty="0" smtClean="0"/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294680" y="18864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kumimoji="0" lang="pt-BR" sz="3000" dirty="0" smtClean="0">
                <a:effectLst/>
              </a:rPr>
              <a:t>Desenhando </a:t>
            </a:r>
            <a:r>
              <a:rPr kumimoji="0" lang="pt-BR" sz="3000" dirty="0">
                <a:effectLst/>
              </a:rPr>
              <a:t>Superfícies Bicúbicas</a:t>
            </a:r>
            <a:endParaRPr lang="pt-BR" sz="3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4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4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4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4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4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556792"/>
            <a:ext cx="8064896" cy="4724400"/>
          </a:xfrm>
        </p:spPr>
        <p:txBody>
          <a:bodyPr/>
          <a:lstStyle/>
          <a:p>
            <a:pPr marL="292100" indent="-292100" algn="just">
              <a:spcBef>
                <a:spcPts val="1000"/>
              </a:spcBef>
              <a:defRPr/>
            </a:pPr>
            <a:r>
              <a:rPr kumimoji="0" lang="pt-BR" dirty="0" err="1" smtClean="0">
                <a:effectLst/>
              </a:rPr>
              <a:t>Plotagem</a:t>
            </a:r>
            <a:r>
              <a:rPr kumimoji="0" lang="pt-BR" dirty="0" smtClean="0">
                <a:effectLst/>
              </a:rPr>
              <a:t> através de um dos dois algoritmos iterativos:</a:t>
            </a:r>
          </a:p>
          <a:p>
            <a:pPr marL="952500" lvl="1" indent="-282575" algn="just">
              <a:spcBef>
                <a:spcPts val="1000"/>
              </a:spcBef>
              <a:defRPr/>
            </a:pPr>
            <a:r>
              <a:rPr kumimoji="0" lang="pt-BR" dirty="0" smtClean="0">
                <a:effectLst/>
              </a:rPr>
              <a:t>basta fixar um dos parâmetros </a:t>
            </a:r>
            <a:br>
              <a:rPr kumimoji="0" lang="pt-BR" dirty="0" smtClean="0">
                <a:effectLst/>
              </a:rPr>
            </a:br>
            <a:r>
              <a:rPr kumimoji="0" lang="pt-BR" dirty="0" smtClean="0">
                <a:effectLst/>
              </a:rPr>
              <a:t>(</a:t>
            </a:r>
            <a:r>
              <a:rPr kumimoji="0" lang="pt-BR" dirty="0" smtClean="0">
                <a:solidFill>
                  <a:srgbClr val="FFFF99"/>
                </a:solidFill>
                <a:effectLst/>
              </a:rPr>
              <a:t>s</a:t>
            </a:r>
            <a:r>
              <a:rPr kumimoji="0" lang="pt-BR" dirty="0" smtClean="0">
                <a:effectLst/>
              </a:rPr>
              <a:t> ou </a:t>
            </a:r>
            <a:r>
              <a:rPr kumimoji="0" lang="pt-BR" dirty="0" smtClean="0">
                <a:solidFill>
                  <a:srgbClr val="FFFF99"/>
                </a:solidFill>
                <a:effectLst/>
              </a:rPr>
              <a:t>t</a:t>
            </a:r>
            <a:r>
              <a:rPr kumimoji="0" lang="pt-BR" dirty="0" smtClean="0">
                <a:effectLst/>
              </a:rPr>
              <a:t>) e variar o outro de 0 a 1, </a:t>
            </a:r>
          </a:p>
          <a:p>
            <a:pPr marL="952500" lvl="1" indent="-282575" algn="just">
              <a:spcBef>
                <a:spcPts val="1000"/>
              </a:spcBef>
              <a:defRPr/>
            </a:pPr>
            <a:r>
              <a:rPr kumimoji="0" lang="pt-BR" dirty="0" err="1" smtClean="0">
                <a:effectLst/>
              </a:rPr>
              <a:t>plota-se</a:t>
            </a:r>
            <a:r>
              <a:rPr kumimoji="0" lang="pt-BR" dirty="0" smtClean="0">
                <a:effectLst/>
              </a:rPr>
              <a:t> uma curva de cada vez. </a:t>
            </a:r>
          </a:p>
          <a:p>
            <a:pPr marL="952500" lvl="1" indent="-282575" algn="just">
              <a:spcBef>
                <a:spcPts val="1000"/>
              </a:spcBef>
              <a:defRPr/>
            </a:pPr>
            <a:r>
              <a:rPr kumimoji="0" lang="pt-BR" dirty="0" smtClean="0">
                <a:effectLst/>
              </a:rPr>
              <a:t>Pode-se definir um passo fixo em </a:t>
            </a:r>
            <a:r>
              <a:rPr kumimoji="0" lang="pt-BR" dirty="0" smtClean="0">
                <a:solidFill>
                  <a:srgbClr val="FFFF99"/>
                </a:solidFill>
                <a:effectLst/>
              </a:rPr>
              <a:t>s</a:t>
            </a:r>
            <a:r>
              <a:rPr kumimoji="0" lang="pt-BR" dirty="0" smtClean="0">
                <a:effectLst/>
              </a:rPr>
              <a:t> e depois em </a:t>
            </a:r>
            <a:r>
              <a:rPr kumimoji="0" lang="pt-BR" dirty="0" smtClean="0">
                <a:solidFill>
                  <a:srgbClr val="FFFF99"/>
                </a:solidFill>
                <a:effectLst/>
              </a:rPr>
              <a:t>t</a:t>
            </a:r>
            <a:r>
              <a:rPr kumimoji="0" lang="pt-BR" dirty="0" smtClean="0">
                <a:effectLst/>
              </a:rPr>
              <a:t> e </a:t>
            </a:r>
            <a:r>
              <a:rPr kumimoji="0" lang="pt-BR" dirty="0" err="1" smtClean="0">
                <a:effectLst/>
              </a:rPr>
              <a:t>plotar</a:t>
            </a:r>
            <a:r>
              <a:rPr kumimoji="0" lang="pt-BR" dirty="0" smtClean="0">
                <a:effectLst/>
              </a:rPr>
              <a:t> as várias curvas formando um </a:t>
            </a:r>
            <a:r>
              <a:rPr kumimoji="0" lang="pt-BR" dirty="0" err="1" smtClean="0">
                <a:effectLst/>
              </a:rPr>
              <a:t>grid</a:t>
            </a:r>
            <a:r>
              <a:rPr kumimoji="0" lang="pt-BR" dirty="0" smtClean="0">
                <a:effectLst/>
              </a:rPr>
              <a:t>.</a:t>
            </a:r>
          </a:p>
          <a:p>
            <a:pPr marL="292100" indent="-292100" algn="just">
              <a:spcBef>
                <a:spcPts val="1000"/>
              </a:spcBef>
              <a:defRPr/>
            </a:pPr>
            <a:endParaRPr lang="pt-BR" sz="2600" dirty="0" smtClean="0"/>
          </a:p>
        </p:txBody>
      </p:sp>
      <p:sp>
        <p:nvSpPr>
          <p:cNvPr id="645123" name="Rectangle 3"/>
          <p:cNvSpPr>
            <a:spLocks noChangeArrowheads="1"/>
          </p:cNvSpPr>
          <p:nvPr/>
        </p:nvSpPr>
        <p:spPr bwMode="auto">
          <a:xfrm>
            <a:off x="304800" y="404664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kumimoji="0" lang="pt-BR" sz="3000" dirty="0" smtClean="0">
                <a:effectLst/>
              </a:rPr>
              <a:t>Desenhando </a:t>
            </a:r>
            <a:r>
              <a:rPr kumimoji="0" lang="pt-BR" sz="3000" dirty="0">
                <a:effectLst/>
              </a:rPr>
              <a:t>Superfícies Bicúbicas</a:t>
            </a:r>
            <a:endParaRPr lang="pt-BR" sz="3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 descr="C:\Users\awangenh\Desktop\aulas cg\PPTs 2020\superficies5-in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-198038"/>
            <a:ext cx="7992888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idx="1"/>
          </p:nvPr>
        </p:nvSpPr>
        <p:spPr>
          <a:xfrm>
            <a:off x="198860" y="980728"/>
            <a:ext cx="8693620" cy="4724400"/>
          </a:xfrm>
        </p:spPr>
        <p:txBody>
          <a:bodyPr/>
          <a:lstStyle/>
          <a:p>
            <a:pPr marL="292100" indent="-292100" algn="just">
              <a:spcBef>
                <a:spcPts val="1000"/>
              </a:spcBef>
              <a:defRPr/>
            </a:pPr>
            <a:r>
              <a:rPr lang="pt-BR" sz="2600" dirty="0" smtClean="0"/>
              <a:t>Implemente o desenho em 3D de superfícies bicúbicas de </a:t>
            </a:r>
            <a:r>
              <a:rPr lang="pt-BR" sz="2600" dirty="0" smtClean="0">
                <a:solidFill>
                  <a:srgbClr val="FFFF99"/>
                </a:solidFill>
              </a:rPr>
              <a:t>Bézier</a:t>
            </a:r>
          </a:p>
          <a:p>
            <a:pPr marL="292100" indent="-292100" algn="just">
              <a:spcBef>
                <a:spcPts val="1000"/>
              </a:spcBef>
              <a:defRPr/>
            </a:pPr>
            <a:r>
              <a:rPr lang="pt-BR" sz="2600" dirty="0" smtClean="0"/>
              <a:t>Para tanto:</a:t>
            </a:r>
          </a:p>
          <a:p>
            <a:pPr marL="952500" lvl="1" indent="-282575" algn="just">
              <a:spcBef>
                <a:spcPts val="1000"/>
              </a:spcBef>
              <a:defRPr/>
            </a:pPr>
            <a:r>
              <a:rPr lang="pt-BR" sz="2200" dirty="0" smtClean="0"/>
              <a:t>Estenda o seu sistema para representar superfícies 3D através de suas matrizes de geometria. </a:t>
            </a:r>
          </a:p>
          <a:p>
            <a:pPr marL="952500" lvl="1" indent="-282575" algn="just">
              <a:spcBef>
                <a:spcPts val="1000"/>
              </a:spcBef>
              <a:defRPr/>
            </a:pPr>
            <a:r>
              <a:rPr lang="pt-BR" sz="2200" dirty="0" smtClean="0"/>
              <a:t>Cada superfície pode ser representada por uma lista de matrizes, cada matriz representando um “retalho”. </a:t>
            </a:r>
          </a:p>
          <a:p>
            <a:pPr marL="952500" lvl="1" indent="-282575" algn="just">
              <a:spcBef>
                <a:spcPts val="1000"/>
              </a:spcBef>
              <a:defRPr/>
            </a:pPr>
            <a:r>
              <a:rPr lang="pt-BR" sz="2200" dirty="0" smtClean="0"/>
              <a:t>Crie uma tela de entrada de dados bonitinha onde você pode entrar com conjuntos de pontos de controle, 16 a 16 </a:t>
            </a:r>
          </a:p>
          <a:p>
            <a:pPr marL="952500" lvl="1" indent="-282575" algn="just">
              <a:spcBef>
                <a:spcPts val="1000"/>
              </a:spcBef>
              <a:defRPr/>
            </a:pPr>
            <a:r>
              <a:rPr lang="pt-BR" sz="2200" dirty="0" smtClean="0"/>
              <a:t>Implemente o desenho com </a:t>
            </a:r>
            <a:r>
              <a:rPr lang="pt-BR" sz="2200" dirty="0" smtClean="0">
                <a:solidFill>
                  <a:srgbClr val="FFFF99"/>
                </a:solidFill>
              </a:rPr>
              <a:t>Blending Functions</a:t>
            </a:r>
          </a:p>
          <a:p>
            <a:pPr marL="952500" lvl="1" indent="-282575" algn="just">
              <a:spcBef>
                <a:spcPts val="1000"/>
              </a:spcBef>
              <a:defRPr/>
            </a:pPr>
            <a:r>
              <a:rPr lang="pt-BR" sz="2200" dirty="0" smtClean="0"/>
              <a:t>Como tudo até agora, o clipping é em 2D.</a:t>
            </a:r>
          </a:p>
        </p:txBody>
      </p:sp>
      <p:sp>
        <p:nvSpPr>
          <p:cNvPr id="647171" name="Rectangle 3"/>
          <p:cNvSpPr>
            <a:spLocks noChangeArrowheads="1"/>
          </p:cNvSpPr>
          <p:nvPr/>
        </p:nvSpPr>
        <p:spPr bwMode="auto">
          <a:xfrm>
            <a:off x="179512" y="18864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en-US" sz="2900" dirty="0" err="1" smtClean="0">
                <a:effectLst/>
              </a:rPr>
              <a:t>Trabalho</a:t>
            </a:r>
            <a:r>
              <a:rPr lang="en-US" sz="2900" dirty="0">
                <a:effectLst/>
              </a:rPr>
              <a:t>: </a:t>
            </a:r>
            <a:r>
              <a:rPr kumimoji="0" lang="pt-BR" sz="3000" dirty="0">
                <a:effectLst/>
              </a:rPr>
              <a:t>Desenhando Superfícies Bicúbicas</a:t>
            </a:r>
            <a:endParaRPr lang="pt-BR" sz="3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755576" y="928688"/>
            <a:ext cx="7499350" cy="50799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60">
            <a:solidFill>
              <a:srgbClr val="161645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en-US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en-US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en-US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algn="ctr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600" dirty="0">
                <a:solidFill>
                  <a:srgbClr val="000000"/>
                </a:solidFill>
                <a:effectLst/>
                <a:latin typeface="Arial" charset="0"/>
              </a:rPr>
              <a:t>Atribuição-Uso Não-Comercial-Compartilhamento pela Licença 2.5 Brasil</a:t>
            </a:r>
          </a:p>
          <a:p>
            <a:pPr marL="192088" indent="-190500" algn="ctr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i="1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i="1" dirty="0">
                <a:solidFill>
                  <a:srgbClr val="000000"/>
                </a:solidFill>
                <a:effectLst/>
                <a:latin typeface="Arial" charset="0"/>
              </a:rPr>
              <a:t>Você pode:</a:t>
            </a: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 - copiar, distribuir, exibir e executar a obra</a:t>
            </a: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 - criar obras derivadas</a:t>
            </a:r>
          </a:p>
          <a:p>
            <a:pPr lvl="1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i="1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i="1" dirty="0">
                <a:solidFill>
                  <a:srgbClr val="000000"/>
                </a:solidFill>
                <a:effectLst/>
                <a:latin typeface="Arial" charset="0"/>
              </a:rPr>
              <a:t>Sob as seguintes condições: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Atribuição — Você deve dar crédito ao autor original, da forma especificada pelo autor ou licenciante. 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Uso Não-Comercial — Você não pode utilizar esta obra com finalidades comerciais. 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Compartilhamento pela mesma Licença — Se você alterar, transformar, ou criar outra obra com base nesta, você somente poderá distribuir a obra resultante sob uma licença idêntica a esta.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>
              <a:solidFill>
                <a:srgbClr val="000000"/>
              </a:solidFill>
              <a:effectLst/>
              <a:latin typeface="Arial" charset="0"/>
            </a:endParaRP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effectLst/>
                <a:latin typeface="Arial" charset="0"/>
              </a:rPr>
              <a:t>Para ver uma cópia desta licença, visite http://creativecommons.org/licenses/by-nc-sa/2.5/br/  ou mande uma carta para Creative Commons, 171 Second Street, Suite 300, San Francisco, California, 94105, USA.</a:t>
            </a: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28677" name="Picture 5" descr="D:\Aulas\Estruturas\2020.1\cc.logo.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67" y="1052736"/>
            <a:ext cx="2699767" cy="87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9855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Aulas\Estruturas\PPTs 2020\vertical_sigla_PB_fundo_vazado-azul-insatura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4664"/>
            <a:ext cx="4358225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2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cagero.com/b/modell/33681/artikel/31380/ALL-MHL-2-1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712968" cy="65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80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Kids Downhill Mountain Motorbike Riding for Android - APK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" y="35643"/>
            <a:ext cx="9132987" cy="684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34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idx="1"/>
          </p:nvPr>
        </p:nvSpPr>
        <p:spPr>
          <a:xfrm>
            <a:off x="179512" y="798240"/>
            <a:ext cx="8839200" cy="4724400"/>
          </a:xfrm>
        </p:spPr>
        <p:txBody>
          <a:bodyPr/>
          <a:lstStyle/>
          <a:p>
            <a:pPr marL="292100" indent="-292100">
              <a:spcBef>
                <a:spcPts val="1000"/>
              </a:spcBef>
              <a:defRPr/>
            </a:pPr>
            <a:r>
              <a:rPr kumimoji="0" lang="pt-BR" sz="2600" dirty="0" smtClean="0">
                <a:effectLst/>
              </a:rPr>
              <a:t>Superfícies </a:t>
            </a:r>
            <a:r>
              <a:rPr kumimoji="0" lang="pt-BR" sz="2600" dirty="0" err="1" smtClean="0">
                <a:effectLst/>
              </a:rPr>
              <a:t>bicúbicas</a:t>
            </a:r>
            <a:r>
              <a:rPr kumimoji="0" lang="pt-BR" sz="2600" dirty="0" smtClean="0">
                <a:effectLst/>
              </a:rPr>
              <a:t> paramétricas são uma generalização das curvas cúbicas paramétricas. </a:t>
            </a:r>
          </a:p>
          <a:p>
            <a:pPr marL="952500" lvl="1" indent="-282575" algn="just">
              <a:spcBef>
                <a:spcPts val="1000"/>
              </a:spcBef>
              <a:defRPr/>
            </a:pPr>
            <a:r>
              <a:rPr kumimoji="0" lang="pt-BR" sz="2200" dirty="0" smtClean="0">
                <a:effectLst/>
              </a:rPr>
              <a:t>Para induzir a sua notação matemática vamos nos lembrar primeiramente da forma geral de uma curva paramétrica</a:t>
            </a:r>
            <a:br>
              <a:rPr kumimoji="0" lang="pt-BR" sz="2200" dirty="0" smtClean="0">
                <a:effectLst/>
              </a:rPr>
            </a:br>
            <a:r>
              <a:rPr kumimoji="0" lang="pt-BR" sz="2200" b="1" dirty="0" smtClean="0">
                <a:solidFill>
                  <a:srgbClr val="FFFF99"/>
                </a:solidFill>
                <a:effectLst/>
              </a:rPr>
              <a:t>Q(t) = T . M . G</a:t>
            </a:r>
            <a:endParaRPr kumimoji="0" lang="pt-BR" sz="2200" dirty="0" smtClean="0">
              <a:effectLst/>
            </a:endParaRPr>
          </a:p>
          <a:p>
            <a:pPr marL="952500" lvl="1" indent="-282575" algn="just">
              <a:spcBef>
                <a:spcPts val="1000"/>
              </a:spcBef>
              <a:defRPr/>
            </a:pPr>
            <a:r>
              <a:rPr kumimoji="0" lang="pt-BR" sz="2200" dirty="0" smtClean="0">
                <a:effectLst/>
              </a:rPr>
              <a:t>a matriz </a:t>
            </a:r>
            <a:r>
              <a:rPr kumimoji="0" lang="pt-BR" sz="2200" b="1" dirty="0" smtClean="0">
                <a:effectLst/>
              </a:rPr>
              <a:t>M</a:t>
            </a:r>
            <a:r>
              <a:rPr kumimoji="0" lang="pt-BR" sz="2200" dirty="0" smtClean="0">
                <a:effectLst/>
              </a:rPr>
              <a:t> é uma constante e pode adquirir diferentes formas, dependendo se temos uma curva de </a:t>
            </a:r>
            <a:r>
              <a:rPr kumimoji="0" lang="pt-BR" sz="2200" dirty="0" err="1" smtClean="0">
                <a:effectLst/>
              </a:rPr>
              <a:t>Hermite</a:t>
            </a:r>
            <a:r>
              <a:rPr kumimoji="0" lang="pt-BR" sz="2200" dirty="0" smtClean="0">
                <a:effectLst/>
              </a:rPr>
              <a:t>, </a:t>
            </a:r>
            <a:r>
              <a:rPr kumimoji="0" lang="pt-BR" sz="2200" dirty="0" err="1" smtClean="0">
                <a:effectLst/>
              </a:rPr>
              <a:t>Bézier</a:t>
            </a:r>
            <a:r>
              <a:rPr kumimoji="0" lang="pt-BR" sz="2200" dirty="0" smtClean="0">
                <a:effectLst/>
              </a:rPr>
              <a:t> ou </a:t>
            </a:r>
            <a:r>
              <a:rPr kumimoji="0" lang="pt-BR" sz="2200" dirty="0" err="1" smtClean="0">
                <a:effectLst/>
              </a:rPr>
              <a:t>Spline</a:t>
            </a:r>
            <a:r>
              <a:rPr kumimoji="0" lang="pt-BR" sz="2200" dirty="0" smtClean="0">
                <a:effectLst/>
              </a:rPr>
              <a:t>. </a:t>
            </a:r>
            <a:r>
              <a:rPr kumimoji="0" lang="pt-BR" sz="2200" b="1" dirty="0" smtClean="0">
                <a:effectLst/>
              </a:rPr>
              <a:t>G </a:t>
            </a:r>
            <a:r>
              <a:rPr kumimoji="0" lang="pt-BR" sz="2200" dirty="0" smtClean="0">
                <a:effectLst/>
              </a:rPr>
              <a:t>é o vetor de geometria.</a:t>
            </a:r>
            <a:endParaRPr kumimoji="0" lang="pt-BR" sz="2200" b="1" dirty="0" smtClean="0">
              <a:effectLst/>
            </a:endParaRPr>
          </a:p>
          <a:p>
            <a:pPr marL="292100" indent="-292100">
              <a:spcBef>
                <a:spcPts val="1000"/>
              </a:spcBef>
              <a:defRPr/>
            </a:pPr>
            <a:r>
              <a:rPr kumimoji="0" lang="pt-BR" sz="2600" dirty="0" smtClean="0">
                <a:effectLst/>
              </a:rPr>
              <a:t>Se substituirmos o parâmetro </a:t>
            </a:r>
            <a:r>
              <a:rPr kumimoji="0" lang="pt-BR" sz="2600" b="1" dirty="0" smtClean="0">
                <a:effectLst/>
              </a:rPr>
              <a:t>t</a:t>
            </a:r>
            <a:r>
              <a:rPr kumimoji="0" lang="pt-BR" sz="2600" dirty="0" smtClean="0">
                <a:effectLst/>
              </a:rPr>
              <a:t> por </a:t>
            </a:r>
            <a:r>
              <a:rPr kumimoji="0" lang="pt-BR" sz="2600" b="1" dirty="0" smtClean="0">
                <a:effectLst/>
              </a:rPr>
              <a:t>s</a:t>
            </a:r>
            <a:r>
              <a:rPr kumimoji="0" lang="pt-BR" sz="2600" dirty="0" smtClean="0">
                <a:effectLst/>
              </a:rPr>
              <a:t>, podemos expressar a fórmula anterior da seguinte forma: </a:t>
            </a:r>
            <a:br>
              <a:rPr kumimoji="0" lang="pt-BR" sz="2600" dirty="0" smtClean="0">
                <a:effectLst/>
              </a:rPr>
            </a:br>
            <a:r>
              <a:rPr kumimoji="0" lang="pt-BR" sz="2600" b="1" dirty="0" smtClean="0">
                <a:solidFill>
                  <a:srgbClr val="FFFF99"/>
                </a:solidFill>
                <a:effectLst/>
              </a:rPr>
              <a:t>Q(s) = S . M . G</a:t>
            </a:r>
            <a:endParaRPr lang="pt-BR" sz="2600" dirty="0" smtClean="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79512" y="18864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900" dirty="0" err="1" smtClean="0">
                <a:effectLst/>
              </a:rPr>
              <a:t>Conceitos</a:t>
            </a:r>
            <a:r>
              <a:rPr lang="en-US" sz="2900" dirty="0" smtClean="0">
                <a:effectLst/>
              </a:rPr>
              <a:t> </a:t>
            </a:r>
            <a:r>
              <a:rPr lang="en-US" sz="2900" dirty="0" err="1">
                <a:effectLst/>
              </a:rPr>
              <a:t>Básicos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Superfícies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Bicúbicas</a:t>
            </a:r>
            <a:endParaRPr lang="pt-BR" sz="29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9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9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9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idx="1"/>
          </p:nvPr>
        </p:nvSpPr>
        <p:spPr>
          <a:xfrm>
            <a:off x="179512" y="908720"/>
            <a:ext cx="8712968" cy="4953000"/>
          </a:xfrm>
        </p:spPr>
        <p:txBody>
          <a:bodyPr/>
          <a:lstStyle/>
          <a:p>
            <a:pPr marL="292100" indent="-292100" algn="just">
              <a:lnSpc>
                <a:spcPct val="110000"/>
              </a:lnSpc>
              <a:spcBef>
                <a:spcPts val="1000"/>
              </a:spcBef>
              <a:defRPr/>
            </a:pPr>
            <a:r>
              <a:rPr kumimoji="0" lang="pt-BR" sz="2600" dirty="0" smtClean="0">
                <a:effectLst/>
              </a:rPr>
              <a:t>Se permitirmos que os pontos definindo </a:t>
            </a:r>
            <a:r>
              <a:rPr kumimoji="0" lang="pt-BR" sz="2600" b="1" dirty="0" smtClean="0">
                <a:solidFill>
                  <a:srgbClr val="FFFF99"/>
                </a:solidFill>
                <a:effectLst/>
              </a:rPr>
              <a:t>G</a:t>
            </a:r>
            <a:r>
              <a:rPr kumimoji="0" lang="pt-BR" sz="2600" dirty="0" smtClean="0">
                <a:effectLst/>
              </a:rPr>
              <a:t> variem ao longo de algum caminho que é parametrizado em </a:t>
            </a:r>
            <a:r>
              <a:rPr kumimoji="0" lang="pt-BR" sz="2600" b="1" dirty="0" smtClean="0">
                <a:effectLst/>
              </a:rPr>
              <a:t>t</a:t>
            </a:r>
            <a:r>
              <a:rPr kumimoji="0" lang="pt-BR" sz="2600" dirty="0" smtClean="0">
                <a:effectLst/>
              </a:rPr>
              <a:t>, podemos expressar </a:t>
            </a:r>
            <a:r>
              <a:rPr kumimoji="0" lang="pt-BR" sz="2600" b="1" dirty="0" smtClean="0">
                <a:solidFill>
                  <a:srgbClr val="FFFF99"/>
                </a:solidFill>
                <a:effectLst/>
              </a:rPr>
              <a:t>Q(s)</a:t>
            </a:r>
            <a:r>
              <a:rPr kumimoji="0" lang="pt-BR" sz="2600" dirty="0" smtClean="0">
                <a:effectLst/>
              </a:rPr>
              <a:t> como uma família de curvas parametrizadas por </a:t>
            </a:r>
            <a:r>
              <a:rPr kumimoji="0" lang="pt-BR" sz="2600" b="1" dirty="0" smtClean="0">
                <a:solidFill>
                  <a:srgbClr val="FFFF99"/>
                </a:solidFill>
                <a:effectLst/>
              </a:rPr>
              <a:t>t</a:t>
            </a:r>
            <a:r>
              <a:rPr kumimoji="0" lang="pt-BR" sz="2600" dirty="0" smtClean="0">
                <a:effectLst/>
              </a:rPr>
              <a:t>:</a:t>
            </a:r>
          </a:p>
          <a:p>
            <a:pPr marL="292100" indent="-292100">
              <a:buFontTx/>
              <a:buNone/>
              <a:defRPr/>
            </a:pPr>
            <a:endParaRPr lang="pt-BR" sz="2600" dirty="0" smtClean="0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179512" y="18864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900" dirty="0" err="1" smtClean="0">
                <a:effectLst/>
              </a:rPr>
              <a:t>Conceitos</a:t>
            </a:r>
            <a:r>
              <a:rPr lang="en-US" sz="2900" dirty="0" smtClean="0">
                <a:effectLst/>
              </a:rPr>
              <a:t> </a:t>
            </a:r>
            <a:r>
              <a:rPr lang="en-US" sz="2900" dirty="0" err="1">
                <a:effectLst/>
              </a:rPr>
              <a:t>Básicos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Superfícies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Bicúbicas</a:t>
            </a:r>
            <a:endParaRPr lang="pt-BR" sz="2900" dirty="0">
              <a:effectLst/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40968"/>
            <a:ext cx="8820472" cy="357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accent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915400" cy="4724400"/>
          </a:xfrm>
        </p:spPr>
        <p:txBody>
          <a:bodyPr/>
          <a:lstStyle/>
          <a:p>
            <a:pPr marL="292100" indent="-292100" algn="just">
              <a:spcBef>
                <a:spcPts val="1000"/>
              </a:spcBef>
              <a:defRPr/>
            </a:pPr>
            <a:r>
              <a:rPr kumimoji="0" lang="pt-BR" dirty="0" smtClean="0">
                <a:effectLst/>
              </a:rPr>
              <a:t>Agora, se tomarmos um valor fixo </a:t>
            </a:r>
            <a:r>
              <a:rPr kumimoji="0" lang="pt-BR" b="1" dirty="0" smtClean="0">
                <a:effectLst/>
              </a:rPr>
              <a:t>t</a:t>
            </a:r>
            <a:r>
              <a:rPr kumimoji="0" lang="pt-BR" baseline="-25000" dirty="0" smtClean="0">
                <a:effectLst/>
              </a:rPr>
              <a:t>1</a:t>
            </a:r>
            <a:r>
              <a:rPr kumimoji="0" lang="pt-BR" dirty="0" smtClean="0">
                <a:effectLst/>
              </a:rPr>
              <a:t> qualquer de </a:t>
            </a:r>
            <a:r>
              <a:rPr kumimoji="0" lang="pt-BR" b="1" dirty="0" smtClean="0">
                <a:effectLst/>
              </a:rPr>
              <a:t>t</a:t>
            </a:r>
            <a:r>
              <a:rPr kumimoji="0" lang="pt-BR" dirty="0" smtClean="0">
                <a:effectLst/>
              </a:rPr>
              <a:t>, a equação </a:t>
            </a:r>
            <a:r>
              <a:rPr kumimoji="0" lang="pt-BR" b="1" dirty="0" smtClean="0">
                <a:solidFill>
                  <a:srgbClr val="FFFF99"/>
                </a:solidFill>
                <a:effectLst/>
              </a:rPr>
              <a:t>Q(s,t</a:t>
            </a:r>
            <a:r>
              <a:rPr kumimoji="0" lang="pt-BR" b="1" baseline="-25000" dirty="0" smtClean="0">
                <a:solidFill>
                  <a:srgbClr val="FFFF99"/>
                </a:solidFill>
                <a:effectLst/>
              </a:rPr>
              <a:t>1</a:t>
            </a:r>
            <a:r>
              <a:rPr kumimoji="0" lang="pt-BR" b="1" dirty="0" smtClean="0">
                <a:solidFill>
                  <a:srgbClr val="FFFF99"/>
                </a:solidFill>
                <a:effectLst/>
              </a:rPr>
              <a:t>)</a:t>
            </a:r>
            <a:r>
              <a:rPr kumimoji="0" lang="pt-BR" dirty="0" smtClean="0">
                <a:effectLst/>
              </a:rPr>
              <a:t> é simplesmente uma curva em 3D porque </a:t>
            </a:r>
            <a:r>
              <a:rPr kumimoji="0" lang="pt-BR" b="1" dirty="0" smtClean="0">
                <a:solidFill>
                  <a:srgbClr val="FFFF99"/>
                </a:solidFill>
                <a:effectLst/>
              </a:rPr>
              <a:t>G(t</a:t>
            </a:r>
            <a:r>
              <a:rPr kumimoji="0" lang="pt-BR" b="1" baseline="-25000" dirty="0" smtClean="0">
                <a:solidFill>
                  <a:srgbClr val="FFFF99"/>
                </a:solidFill>
                <a:effectLst/>
              </a:rPr>
              <a:t>1</a:t>
            </a:r>
            <a:r>
              <a:rPr kumimoji="0" lang="pt-BR" b="1" dirty="0" smtClean="0">
                <a:solidFill>
                  <a:srgbClr val="FFFF99"/>
                </a:solidFill>
                <a:effectLst/>
              </a:rPr>
              <a:t>)</a:t>
            </a:r>
            <a:r>
              <a:rPr kumimoji="0" lang="pt-BR" dirty="0" smtClean="0">
                <a:effectLst/>
              </a:rPr>
              <a:t> é uma constante e </a:t>
            </a:r>
            <a:r>
              <a:rPr kumimoji="0" lang="pt-BR" b="1" dirty="0" smtClean="0">
                <a:effectLst/>
              </a:rPr>
              <a:t>Q</a:t>
            </a:r>
            <a:r>
              <a:rPr kumimoji="0" lang="pt-BR" dirty="0" smtClean="0">
                <a:effectLst/>
              </a:rPr>
              <a:t> vai variar apenas ao longo de </a:t>
            </a:r>
            <a:r>
              <a:rPr kumimoji="0" lang="pt-BR" b="1" dirty="0" smtClean="0">
                <a:effectLst/>
              </a:rPr>
              <a:t>s</a:t>
            </a:r>
            <a:r>
              <a:rPr kumimoji="0" lang="pt-BR" dirty="0" smtClean="0">
                <a:effectLst/>
              </a:rPr>
              <a:t>. </a:t>
            </a:r>
          </a:p>
          <a:p>
            <a:pPr marL="292100" indent="-292100" algn="just">
              <a:spcBef>
                <a:spcPts val="1000"/>
              </a:spcBef>
              <a:defRPr/>
            </a:pPr>
            <a:r>
              <a:rPr kumimoji="0" lang="pt-BR" dirty="0" smtClean="0">
                <a:effectLst/>
              </a:rPr>
              <a:t>Se permitirmos que </a:t>
            </a:r>
            <a:r>
              <a:rPr kumimoji="0" lang="pt-BR" b="1" dirty="0" smtClean="0">
                <a:effectLst/>
              </a:rPr>
              <a:t>t</a:t>
            </a:r>
            <a:r>
              <a:rPr kumimoji="0" lang="pt-BR" dirty="0" smtClean="0">
                <a:effectLst/>
              </a:rPr>
              <a:t> tome um valor levemente diferente </a:t>
            </a:r>
            <a:r>
              <a:rPr kumimoji="0" lang="pt-BR" b="1" dirty="0" smtClean="0">
                <a:effectLst/>
              </a:rPr>
              <a:t>t</a:t>
            </a:r>
            <a:r>
              <a:rPr kumimoji="0" lang="pt-BR" baseline="-25000" dirty="0" smtClean="0">
                <a:effectLst/>
              </a:rPr>
              <a:t>2</a:t>
            </a:r>
            <a:r>
              <a:rPr kumimoji="0" lang="pt-BR" dirty="0" smtClean="0">
                <a:effectLst/>
              </a:rPr>
              <a:t>, onde o valor de </a:t>
            </a:r>
            <a:r>
              <a:rPr kumimoji="0" lang="pt-BR" b="1" dirty="0" smtClean="0">
                <a:solidFill>
                  <a:srgbClr val="FFFF99"/>
                </a:solidFill>
                <a:effectLst/>
              </a:rPr>
              <a:t>t</a:t>
            </a:r>
            <a:r>
              <a:rPr kumimoji="0" lang="pt-BR" b="1" baseline="-25000" dirty="0" smtClean="0">
                <a:solidFill>
                  <a:srgbClr val="FFFF99"/>
                </a:solidFill>
                <a:effectLst/>
              </a:rPr>
              <a:t>1</a:t>
            </a:r>
            <a:r>
              <a:rPr kumimoji="0" lang="pt-BR" b="1" dirty="0" smtClean="0">
                <a:solidFill>
                  <a:srgbClr val="FFFF99"/>
                </a:solidFill>
                <a:effectLst/>
              </a:rPr>
              <a:t>- t</a:t>
            </a:r>
            <a:r>
              <a:rPr kumimoji="0" lang="pt-BR" b="1" baseline="-25000" dirty="0" smtClean="0">
                <a:solidFill>
                  <a:srgbClr val="FFFF99"/>
                </a:solidFill>
                <a:effectLst/>
              </a:rPr>
              <a:t>2</a:t>
            </a:r>
            <a:r>
              <a:rPr kumimoji="0" lang="pt-BR" dirty="0" smtClean="0">
                <a:effectLst/>
              </a:rPr>
              <a:t>  é bastante pequeno , </a:t>
            </a:r>
            <a:r>
              <a:rPr kumimoji="0" lang="pt-BR" b="1" dirty="0" smtClean="0">
                <a:solidFill>
                  <a:srgbClr val="FFFF99"/>
                </a:solidFill>
                <a:effectLst/>
              </a:rPr>
              <a:t>Q(s,t</a:t>
            </a:r>
            <a:r>
              <a:rPr kumimoji="0" lang="pt-BR" b="1" baseline="-25000" dirty="0" smtClean="0">
                <a:solidFill>
                  <a:srgbClr val="FFFF99"/>
                </a:solidFill>
                <a:effectLst/>
              </a:rPr>
              <a:t>2</a:t>
            </a:r>
            <a:r>
              <a:rPr kumimoji="0" lang="pt-BR" b="1" dirty="0" smtClean="0">
                <a:solidFill>
                  <a:srgbClr val="FFFF99"/>
                </a:solidFill>
                <a:effectLst/>
              </a:rPr>
              <a:t>)</a:t>
            </a:r>
            <a:r>
              <a:rPr kumimoji="0" lang="pt-BR" dirty="0" smtClean="0">
                <a:effectLst/>
              </a:rPr>
              <a:t> será uma curva levemente diferente.</a:t>
            </a:r>
            <a:endParaRPr lang="pt-BR" sz="2600" dirty="0" smtClean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900">
                <a:effectLst/>
              </a:rPr>
              <a:t>7.1. Conceitos Básicos Superfícies Bicúbicas</a:t>
            </a:r>
            <a:endParaRPr lang="pt-BR" sz="290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5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5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6" grpId="0" build="p" autoUpdateAnimBg="0"/>
    </p:bldLst>
  </p:timing>
</p:sld>
</file>

<file path=ppt/theme/theme1.xml><?xml version="1.0" encoding="utf-8"?>
<a:theme xmlns:a="http://schemas.openxmlformats.org/drawingml/2006/main" name="2_Tema do Office">
  <a:themeElements>
    <a:clrScheme name="Custom 1">
      <a:dk1>
        <a:srgbClr val="969696"/>
      </a:dk1>
      <a:lt1>
        <a:srgbClr val="FFFFFF"/>
      </a:lt1>
      <a:dk2>
        <a:srgbClr val="000000"/>
      </a:dk2>
      <a:lt2>
        <a:srgbClr val="FFFFFF"/>
      </a:lt2>
      <a:accent1>
        <a:srgbClr val="CC9900"/>
      </a:accent1>
      <a:accent2>
        <a:srgbClr val="FF5050"/>
      </a:accent2>
      <a:accent3>
        <a:srgbClr val="AAAAAA"/>
      </a:accent3>
      <a:accent4>
        <a:srgbClr val="DADADA"/>
      </a:accent4>
      <a:accent5>
        <a:srgbClr val="E2CAAA"/>
      </a:accent5>
      <a:accent6>
        <a:srgbClr val="E74848"/>
      </a:accent6>
      <a:hlink>
        <a:srgbClr val="FFD147"/>
      </a:hlink>
      <a:folHlink>
        <a:srgbClr val="FFE084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3370</TotalTime>
  <Words>1471</Words>
  <Application>Microsoft Office PowerPoint</Application>
  <PresentationFormat>On-screen Show (4:3)</PresentationFormat>
  <Paragraphs>132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2_Tema do Office</vt:lpstr>
      <vt:lpstr>Computação Gráfica:  Aula 9.1:  Superfícies Curvas Bicúbicas   Prof. Dr. rer.nat. Aldo von Wangenheim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de Gerência e Análise Informatizada de Imagens em Sistemas de Informatização Hospitalar  Prof. Dr. rer.nat. Aldo von Wangenheim</dc:title>
  <dc:creator>Prof. Dr. rer. nat. Aldo v. Wangenheim</dc:creator>
  <cp:lastModifiedBy>awangenh</cp:lastModifiedBy>
  <cp:revision>719</cp:revision>
  <dcterms:created xsi:type="dcterms:W3CDTF">1998-08-26T23:05:24Z</dcterms:created>
  <dcterms:modified xsi:type="dcterms:W3CDTF">2020-10-07T17:44:57Z</dcterms:modified>
</cp:coreProperties>
</file>