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2" r:id="rId10"/>
    <p:sldId id="276" r:id="rId11"/>
    <p:sldId id="277" r:id="rId12"/>
    <p:sldId id="278" r:id="rId13"/>
    <p:sldId id="279" r:id="rId14"/>
    <p:sldId id="266" r:id="rId15"/>
    <p:sldId id="259" r:id="rId16"/>
    <p:sldId id="267" r:id="rId17"/>
    <p:sldId id="268" r:id="rId18"/>
    <p:sldId id="269" r:id="rId19"/>
    <p:sldId id="275" r:id="rId20"/>
    <p:sldId id="270" r:id="rId21"/>
    <p:sldId id="271" r:id="rId22"/>
    <p:sldId id="273" r:id="rId23"/>
    <p:sldId id="272" r:id="rId24"/>
    <p:sldId id="274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9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1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5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29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7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7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1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3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5E0B-5934-4F67-B594-D8CFC2B9EE53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59C5-FE1B-40DB-BAD1-A71B81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extarea.asp" TargetMode="External"/><Relationship Id="rId7" Type="http://schemas.openxmlformats.org/officeDocument/2006/relationships/hyperlink" Target="http://www.w3schools.com/html/html_tables.asp" TargetMode="External"/><Relationship Id="rId2" Type="http://schemas.openxmlformats.org/officeDocument/2006/relationships/hyperlink" Target="http://www.w3schools.com/html/html_form_input_typ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ref_eventattributes.asp" TargetMode="External"/><Relationship Id="rId5" Type="http://schemas.openxmlformats.org/officeDocument/2006/relationships/hyperlink" Target="http://www.w3schools.com/tags/ref_av_dom.asp" TargetMode="External"/><Relationship Id="rId4" Type="http://schemas.openxmlformats.org/officeDocument/2006/relationships/hyperlink" Target="http://www.w3schools.com/jsref/dom_obj_event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margin.asp" TargetMode="External"/><Relationship Id="rId2" Type="http://schemas.openxmlformats.org/officeDocument/2006/relationships/hyperlink" Target="http://www.w3schools.com/css/css3_transit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border-radius.asp" TargetMode="External"/><Relationship Id="rId5" Type="http://schemas.openxmlformats.org/officeDocument/2006/relationships/hyperlink" Target="http://www.w3schools.com/css/css_border.asp" TargetMode="External"/><Relationship Id="rId4" Type="http://schemas.openxmlformats.org/officeDocument/2006/relationships/hyperlink" Target="http://www.w3schools.com/css/css_padding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7546" y="4915683"/>
            <a:ext cx="6858000" cy="1655762"/>
          </a:xfrm>
        </p:spPr>
        <p:txBody>
          <a:bodyPr/>
          <a:lstStyle/>
          <a:p>
            <a:r>
              <a:rPr lang="pt-BR" dirty="0" smtClean="0"/>
              <a:t>André Luiz Gava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5" y="641205"/>
            <a:ext cx="3630982" cy="36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rows="4" cols="50</a:t>
            </a:r>
            <a:r>
              <a:rPr lang="en-US" dirty="0" smtClean="0"/>
              <a:t>"&gt;Campo de </a:t>
            </a:r>
            <a:r>
              <a:rPr lang="en-US" dirty="0" err="1" smtClean="0"/>
              <a:t>texto</a:t>
            </a:r>
            <a:r>
              <a:rPr lang="en-US" dirty="0" smtClean="0"/>
              <a:t>&lt;/</a:t>
            </a:r>
            <a:r>
              <a:rPr lang="en-US" dirty="0" err="1"/>
              <a:t>textarea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&lt;select 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option value="1"&gt;</a:t>
            </a:r>
            <a:r>
              <a:rPr lang="en-US" dirty="0" err="1" smtClean="0"/>
              <a:t>Opção</a:t>
            </a:r>
            <a:r>
              <a:rPr lang="en-US" dirty="0" smtClean="0"/>
              <a:t> de um select&lt;/</a:t>
            </a:r>
            <a:r>
              <a:rPr lang="en-US" dirty="0"/>
              <a:t>option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select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&lt;button type=“submit”&gt;</a:t>
            </a:r>
            <a:r>
              <a:rPr lang="en-US" dirty="0" err="1" smtClean="0"/>
              <a:t>Submete</a:t>
            </a:r>
            <a:r>
              <a:rPr lang="en-US" dirty="0" smtClean="0"/>
              <a:t>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&lt;button type</a:t>
            </a:r>
            <a:r>
              <a:rPr lang="en-US" dirty="0" smtClean="0"/>
              <a:t>=“reset”&gt;</a:t>
            </a:r>
            <a:r>
              <a:rPr lang="en-US" dirty="0" err="1" smtClean="0"/>
              <a:t>Limpa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&lt;/</a:t>
            </a:r>
            <a:r>
              <a:rPr lang="en-US" dirty="0"/>
              <a:t>button&gt;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type</a:t>
            </a:r>
            <a:r>
              <a:rPr lang="en-US" dirty="0" smtClean="0"/>
              <a:t>=“button</a:t>
            </a:r>
            <a:r>
              <a:rPr lang="en-US" dirty="0"/>
              <a:t>”&gt;</a:t>
            </a:r>
            <a:r>
              <a:rPr lang="en-US" dirty="0" err="1" smtClean="0"/>
              <a:t>Botão</a:t>
            </a:r>
            <a:r>
              <a:rPr lang="en-US" dirty="0" smtClean="0"/>
              <a:t>&lt;/</a:t>
            </a:r>
            <a:r>
              <a:rPr lang="en-US" dirty="0"/>
              <a:t>button&gt;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1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tr</a:t>
            </a:r>
            <a:r>
              <a:rPr lang="pt-BR" dirty="0"/>
              <a:t>&gt;&lt;!-- linha--&gt;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td</a:t>
            </a:r>
            <a:r>
              <a:rPr lang="pt-BR" dirty="0"/>
              <a:t>&gt;Descrição&lt;/</a:t>
            </a:r>
            <a:r>
              <a:rPr lang="pt-BR" dirty="0" err="1"/>
              <a:t>td</a:t>
            </a:r>
            <a:r>
              <a:rPr lang="pt-BR" dirty="0"/>
              <a:t>&gt;&lt;!-- célula </a:t>
            </a:r>
            <a:r>
              <a:rPr lang="pt-BR" dirty="0" smtClean="0"/>
              <a:t>--&gt;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td</a:t>
            </a:r>
            <a:r>
              <a:rPr lang="pt-BR" dirty="0"/>
              <a:t>&gt;Descrição&lt;/</a:t>
            </a:r>
            <a:r>
              <a:rPr lang="pt-BR" dirty="0" err="1"/>
              <a:t>td</a:t>
            </a:r>
            <a:r>
              <a:rPr lang="pt-BR" dirty="0"/>
              <a:t>&gt;&lt;!-- célula </a:t>
            </a:r>
            <a:r>
              <a:rPr lang="pt-BR" dirty="0" smtClean="0"/>
              <a:t>--&gt;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td</a:t>
            </a:r>
            <a:r>
              <a:rPr lang="pt-BR" dirty="0"/>
              <a:t>&gt;Descrição&lt;/</a:t>
            </a:r>
            <a:r>
              <a:rPr lang="pt-BR" dirty="0" err="1"/>
              <a:t>td</a:t>
            </a:r>
            <a:r>
              <a:rPr lang="pt-BR" dirty="0" smtClean="0"/>
              <a:t>&gt;&lt;!– célula --&gt;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 smtClean="0"/>
              <a:t>td</a:t>
            </a:r>
            <a:r>
              <a:rPr lang="pt-BR" dirty="0" smtClean="0"/>
              <a:t>&gt;Elemento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 smtClean="0"/>
              <a:t>td</a:t>
            </a:r>
            <a:r>
              <a:rPr lang="pt-BR" dirty="0" smtClean="0"/>
              <a:t>&gt;Elemento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 smtClean="0"/>
              <a:t>td</a:t>
            </a:r>
            <a:r>
              <a:rPr lang="pt-BR" dirty="0" smtClean="0"/>
              <a:t>&gt;Elemento</a:t>
            </a:r>
            <a:r>
              <a:rPr lang="pt-BR" dirty="0"/>
              <a:t>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014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&gt; define uma tabela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thead</a:t>
            </a:r>
            <a:r>
              <a:rPr lang="pt-BR" dirty="0" smtClean="0"/>
              <a:t>&gt; grupo cabeçalho de conteúdo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tbody</a:t>
            </a:r>
            <a:r>
              <a:rPr lang="pt-BR" dirty="0" smtClean="0"/>
              <a:t>&gt; grupo corpo de conteúdo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tfoot</a:t>
            </a:r>
            <a:r>
              <a:rPr lang="pt-BR" dirty="0"/>
              <a:t>&gt; grupo para rodapé do conteúdo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td</a:t>
            </a:r>
            <a:r>
              <a:rPr lang="pt-BR" dirty="0" smtClean="0"/>
              <a:t>&gt; define uma célula 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th</a:t>
            </a:r>
            <a:r>
              <a:rPr lang="pt-BR" dirty="0" smtClean="0"/>
              <a:t>&gt; define uma célula cabeçalho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tr</a:t>
            </a:r>
            <a:r>
              <a:rPr lang="pt-BR" dirty="0" smtClean="0"/>
              <a:t>&gt; define uma linha</a:t>
            </a:r>
          </a:p>
        </p:txBody>
      </p:sp>
    </p:spTree>
    <p:extLst>
      <p:ext uri="{BB962C8B-B14F-4D97-AF65-F5344CB8AC3E}">
        <p14:creationId xmlns:p14="http://schemas.microsoft.com/office/powerpoint/2010/main" val="314188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para 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Colspan</a:t>
            </a:r>
            <a:r>
              <a:rPr lang="pt-BR" dirty="0" smtClean="0"/>
              <a:t>: faz com que uma célula seja expandida para ocupar o tamanho de duas células em colunas diferentes e em mesma linha.</a:t>
            </a:r>
          </a:p>
          <a:p>
            <a:pPr marL="0" indent="0">
              <a:buNone/>
            </a:pPr>
            <a:r>
              <a:rPr lang="pt-BR" dirty="0" err="1" smtClean="0"/>
              <a:t>Rowspan</a:t>
            </a:r>
            <a:r>
              <a:rPr lang="pt-BR" dirty="0" smtClean="0"/>
              <a:t>: faz com que uma célula seja expandida para ocupar o tamanho de duas células em linhas diferentes na mesma coluna.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43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smtClean="0"/>
              <a:t>ul&gt;pontos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&lt;li&gt;fulano&lt;/</a:t>
            </a:r>
            <a:r>
              <a:rPr lang="it-IT" dirty="0"/>
              <a:t>li&gt;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dirty="0" smtClean="0"/>
              <a:t>li&gt;beltrano&lt;/</a:t>
            </a:r>
            <a:r>
              <a:rPr lang="it-IT" dirty="0"/>
              <a:t>li</a:t>
            </a:r>
            <a:r>
              <a:rPr lang="it-IT" dirty="0" smtClean="0"/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&lt;/ul</a:t>
            </a:r>
            <a:r>
              <a:rPr lang="it-IT" dirty="0" smtClean="0"/>
              <a:t>&gt;</a:t>
            </a:r>
          </a:p>
          <a:p>
            <a:pPr marL="0" indent="0">
              <a:buNone/>
            </a:pPr>
            <a:r>
              <a:rPr lang="it-IT" dirty="0" smtClean="0"/>
              <a:t>&lt;ol&gt;</a:t>
            </a:r>
            <a:r>
              <a:rPr lang="it-IT" dirty="0"/>
              <a:t> ordenada por números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  &lt;li&gt;fulano&lt;/li&gt;</a:t>
            </a:r>
            <a:br>
              <a:rPr lang="it-IT" dirty="0"/>
            </a:br>
            <a:r>
              <a:rPr lang="it-IT" dirty="0"/>
              <a:t>  &lt;li&gt;beltrano&lt;/li</a:t>
            </a:r>
            <a:r>
              <a:rPr lang="it-IT" dirty="0" smtClean="0"/>
              <a:t>&gt;</a:t>
            </a:r>
          </a:p>
          <a:p>
            <a:pPr marL="0" indent="0">
              <a:buNone/>
            </a:pPr>
            <a:r>
              <a:rPr lang="it-IT" dirty="0" smtClean="0"/>
              <a:t>&lt;/ol&gt;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72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HTML </a:t>
            </a:r>
            <a:r>
              <a:rPr lang="pt-BR" dirty="0" err="1" smtClean="0"/>
              <a:t>events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onclick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onchange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onsubmit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onfocus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onhover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onmousedown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etc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32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</a:t>
            </a:r>
            <a:r>
              <a:rPr lang="pt-BR" dirty="0"/>
              <a:t>HTML5</a:t>
            </a:r>
            <a:r>
              <a:rPr lang="pt-BR" dirty="0" smtClean="0"/>
              <a:t> </a:t>
            </a:r>
            <a:r>
              <a:rPr lang="pt-BR" dirty="0" err="1" smtClean="0"/>
              <a:t>power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Geolocalização</a:t>
            </a:r>
            <a:endParaRPr lang="pt-BR" dirty="0" smtClean="0"/>
          </a:p>
          <a:p>
            <a:r>
              <a:rPr lang="pt-BR" dirty="0" err="1" smtClean="0"/>
              <a:t>Drag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Drop</a:t>
            </a:r>
            <a:endParaRPr lang="pt-BR" dirty="0" smtClean="0"/>
          </a:p>
          <a:p>
            <a:r>
              <a:rPr lang="pt-BR" dirty="0" err="1" smtClean="0"/>
              <a:t>Canvas</a:t>
            </a:r>
            <a:endParaRPr lang="pt-BR" dirty="0" smtClean="0"/>
          </a:p>
          <a:p>
            <a:r>
              <a:rPr lang="pt-BR" dirty="0" smtClean="0"/>
              <a:t>Vídeo e áudio play nativo</a:t>
            </a:r>
          </a:p>
          <a:p>
            <a:r>
              <a:rPr lang="pt-BR" dirty="0" smtClean="0"/>
              <a:t>Controle de câmera e microfone</a:t>
            </a:r>
          </a:p>
          <a:p>
            <a:r>
              <a:rPr lang="pt-BR" dirty="0" smtClean="0"/>
              <a:t>Maior controle sobre formulários e validações</a:t>
            </a:r>
          </a:p>
          <a:p>
            <a:r>
              <a:rPr lang="pt-BR" dirty="0" smtClean="0"/>
              <a:t>Melhoramento armazenamento de dados localmente</a:t>
            </a:r>
          </a:p>
          <a:p>
            <a:r>
              <a:rPr lang="pt-BR" dirty="0" smtClean="0"/>
              <a:t>Novas </a:t>
            </a:r>
            <a:r>
              <a:rPr lang="pt-BR" dirty="0" err="1" smtClean="0"/>
              <a:t>tags</a:t>
            </a:r>
            <a:r>
              <a:rPr lang="pt-BR" dirty="0" smtClean="0"/>
              <a:t> exclusivas para conteúdo</a:t>
            </a:r>
          </a:p>
        </p:txBody>
      </p:sp>
    </p:spTree>
    <p:extLst>
      <p:ext uri="{BB962C8B-B14F-4D97-AF65-F5344CB8AC3E}">
        <p14:creationId xmlns:p14="http://schemas.microsoft.com/office/powerpoint/2010/main" val="119652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15" y="558310"/>
            <a:ext cx="5923421" cy="5923421"/>
          </a:xfrm>
        </p:spPr>
      </p:pic>
    </p:spTree>
    <p:extLst>
      <p:ext uri="{BB962C8B-B14F-4D97-AF65-F5344CB8AC3E}">
        <p14:creationId xmlns:p14="http://schemas.microsoft.com/office/powerpoint/2010/main" val="409695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aplicar estilos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 smtClean="0"/>
              <a:t>Através de elementos HTML (p, i, </a:t>
            </a:r>
            <a:r>
              <a:rPr lang="pt-BR" sz="2000" dirty="0" err="1" smtClean="0"/>
              <a:t>span</a:t>
            </a:r>
            <a:r>
              <a:rPr lang="pt-BR" sz="2000" dirty="0" smtClean="0"/>
              <a:t>, li, </a:t>
            </a:r>
            <a:r>
              <a:rPr lang="pt-BR" sz="2000" dirty="0" err="1" smtClean="0"/>
              <a:t>ul</a:t>
            </a:r>
            <a:r>
              <a:rPr lang="pt-BR" sz="2000" dirty="0" smtClean="0"/>
              <a:t>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pPr marL="0" indent="0">
              <a:buNone/>
            </a:pPr>
            <a:r>
              <a:rPr lang="pt-BR" sz="2000" dirty="0" smtClean="0"/>
              <a:t>p{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color: </a:t>
            </a:r>
            <a:r>
              <a:rPr lang="pt-BR" sz="2000" dirty="0" err="1" smtClean="0"/>
              <a:t>red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</a:p>
          <a:p>
            <a:pPr marL="0" indent="0">
              <a:buNone/>
            </a:pPr>
            <a:r>
              <a:rPr lang="pt-BR" sz="2000" dirty="0" smtClean="0"/>
              <a:t>Seleção por id do elemento HTML</a:t>
            </a:r>
          </a:p>
          <a:p>
            <a:pPr marL="0" indent="0">
              <a:buNone/>
            </a:pPr>
            <a:r>
              <a:rPr lang="pt-BR" sz="2000" dirty="0" smtClean="0"/>
              <a:t>#</a:t>
            </a:r>
            <a:r>
              <a:rPr lang="pt-BR" sz="2000" dirty="0" err="1" smtClean="0"/>
              <a:t>idNome</a:t>
            </a: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 smtClean="0"/>
              <a:t>	color: </a:t>
            </a:r>
            <a:r>
              <a:rPr lang="pt-BR" sz="2000" dirty="0" err="1" smtClean="0"/>
              <a:t>yellow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dirty="0" smtClean="0"/>
          </a:p>
          <a:p>
            <a:pPr marL="0" indent="0">
              <a:buNone/>
            </a:pPr>
            <a:r>
              <a:rPr lang="pt-BR" sz="2000" dirty="0" smtClean="0"/>
              <a:t>Classe do elemento HTML</a:t>
            </a:r>
          </a:p>
          <a:p>
            <a:pPr marL="0" indent="0">
              <a:buNone/>
            </a:pPr>
            <a:r>
              <a:rPr lang="pt-BR" sz="2000" dirty="0" smtClean="0"/>
              <a:t>.</a:t>
            </a:r>
            <a:r>
              <a:rPr lang="pt-BR" sz="2000" dirty="0" err="1" smtClean="0"/>
              <a:t>nomeClasse</a:t>
            </a: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 smtClean="0"/>
              <a:t>	color: </a:t>
            </a:r>
            <a:r>
              <a:rPr lang="pt-BR" sz="2000" dirty="0" err="1" smtClean="0"/>
              <a:t>green</a:t>
            </a:r>
            <a:r>
              <a:rPr lang="pt-BR" sz="2000" dirty="0" smtClean="0"/>
              <a:t>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93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hover</a:t>
            </a:r>
            <a:r>
              <a:rPr lang="pt-BR" dirty="0" smtClean="0"/>
              <a:t> quando mouse sobre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active</a:t>
            </a:r>
            <a:r>
              <a:rPr lang="pt-BR" dirty="0" smtClean="0"/>
              <a:t> quando selecionado</a:t>
            </a:r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visited</a:t>
            </a:r>
            <a:r>
              <a:rPr lang="pt-BR" dirty="0" smtClean="0"/>
              <a:t> quando visitado (usado geralmente para links)</a:t>
            </a:r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before</a:t>
            </a:r>
            <a:r>
              <a:rPr lang="pt-BR" dirty="0" smtClean="0"/>
              <a:t> aplica um estilo antes do elemento</a:t>
            </a:r>
          </a:p>
          <a:p>
            <a:pPr marL="0" indent="0">
              <a:buNone/>
            </a:pPr>
            <a:r>
              <a:rPr lang="pt-BR" dirty="0" smtClean="0"/>
              <a:t>:</a:t>
            </a:r>
            <a:r>
              <a:rPr lang="pt-BR" dirty="0" err="1" smtClean="0"/>
              <a:t>after</a:t>
            </a:r>
            <a:r>
              <a:rPr lang="pt-BR" dirty="0" smtClean="0"/>
              <a:t> aplica um estilo depois do elemento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87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18"/>
            <a:ext cx="9144000" cy="6465896"/>
          </a:xfrm>
        </p:spPr>
      </p:pic>
    </p:spTree>
    <p:extLst>
      <p:ext uri="{BB962C8B-B14F-4D97-AF65-F5344CB8AC3E}">
        <p14:creationId xmlns:p14="http://schemas.microsoft.com/office/powerpoint/2010/main" val="120109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Podemos fazer uso das cores através de hexadecimal:</a:t>
            </a:r>
          </a:p>
          <a:p>
            <a:pPr marL="0" indent="0">
              <a:buNone/>
            </a:pPr>
            <a:r>
              <a:rPr lang="pt-BR" dirty="0" smtClean="0"/>
              <a:t>#FFF ou #e7e7e7</a:t>
            </a:r>
          </a:p>
          <a:p>
            <a:pPr marL="0" indent="0">
              <a:buNone/>
            </a:pPr>
            <a:r>
              <a:rPr lang="pt-BR" dirty="0" smtClean="0"/>
              <a:t>Por nome</a:t>
            </a:r>
          </a:p>
          <a:p>
            <a:pPr marL="0" indent="0">
              <a:buNone/>
            </a:pPr>
            <a:r>
              <a:rPr lang="pt-BR" dirty="0" smtClean="0"/>
              <a:t>Color: </a:t>
            </a:r>
            <a:r>
              <a:rPr lang="pt-BR" dirty="0" err="1" smtClean="0"/>
              <a:t>red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Por padrão RGB</a:t>
            </a:r>
          </a:p>
          <a:p>
            <a:pPr marL="0" indent="0">
              <a:buNone/>
            </a:pPr>
            <a:r>
              <a:rPr lang="pt-BR" dirty="0" smtClean="0"/>
              <a:t>Color: </a:t>
            </a:r>
            <a:r>
              <a:rPr lang="pt-BR" dirty="0" err="1" smtClean="0"/>
              <a:t>rgb</a:t>
            </a:r>
            <a:r>
              <a:rPr lang="pt-BR" dirty="0" smtClean="0"/>
              <a:t>(100%, 100%, 10%)</a:t>
            </a:r>
          </a:p>
          <a:p>
            <a:pPr marL="0" indent="0">
              <a:buNone/>
            </a:pPr>
            <a:r>
              <a:rPr lang="pt-BR" dirty="0" smtClean="0"/>
              <a:t>Padrão HSL ou HSLA</a:t>
            </a:r>
          </a:p>
          <a:p>
            <a:pPr marL="0" indent="0">
              <a:buNone/>
            </a:pPr>
            <a:r>
              <a:rPr lang="pt-BR" dirty="0" smtClean="0"/>
              <a:t>Color: </a:t>
            </a:r>
            <a:r>
              <a:rPr lang="pt-BR" dirty="0" err="1" smtClean="0"/>
              <a:t>hsl</a:t>
            </a:r>
            <a:r>
              <a:rPr lang="pt-BR" dirty="0" smtClean="0"/>
              <a:t>(0, 40%, 30%, 0)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usamos o nome da cor em hexadecimal o normal é usar 6 caracteres seguidos do # porem também podemos usar com 3 caracteres para tornar a leitura do código mais fácil quando os caracteres se repetem:</a:t>
            </a:r>
          </a:p>
          <a:p>
            <a:pPr marL="0" indent="0">
              <a:buNone/>
            </a:pPr>
            <a:r>
              <a:rPr lang="pt-BR" dirty="0" smtClean="0"/>
              <a:t>#2F5 == #22FF55</a:t>
            </a:r>
          </a:p>
        </p:txBody>
      </p:sp>
    </p:spTree>
    <p:extLst>
      <p:ext uri="{BB962C8B-B14F-4D97-AF65-F5344CB8AC3E}">
        <p14:creationId xmlns:p14="http://schemas.microsoft.com/office/powerpoint/2010/main" val="225649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Margin</a:t>
            </a:r>
            <a:r>
              <a:rPr lang="pt-BR" dirty="0" smtClean="0"/>
              <a:t> / </a:t>
            </a:r>
            <a:r>
              <a:rPr lang="pt-BR" dirty="0" err="1" smtClean="0"/>
              <a:t>Padding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atributo </a:t>
            </a:r>
            <a:r>
              <a:rPr lang="pt-BR" dirty="0" err="1" smtClean="0"/>
              <a:t>margin</a:t>
            </a:r>
            <a:r>
              <a:rPr lang="pt-BR" dirty="0" smtClean="0"/>
              <a:t> define um espaçamento externo em relação o elemento.</a:t>
            </a:r>
          </a:p>
          <a:p>
            <a:pPr marL="0" indent="0">
              <a:buNone/>
            </a:pPr>
            <a:r>
              <a:rPr lang="pt-BR" dirty="0" smtClean="0"/>
              <a:t>Enquanto o </a:t>
            </a:r>
            <a:r>
              <a:rPr lang="pt-BR" dirty="0" err="1" smtClean="0"/>
              <a:t>Padding</a:t>
            </a:r>
            <a:r>
              <a:rPr lang="pt-BR" dirty="0" smtClean="0"/>
              <a:t> utiliza espaçamento interno ao elemento.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17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Estilizando um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Background: Pode receber uma imagem ou uma cor</a:t>
            </a:r>
          </a:p>
          <a:p>
            <a:pPr marL="0" indent="0">
              <a:buNone/>
            </a:pPr>
            <a:r>
              <a:rPr lang="pt-BR" dirty="0" smtClean="0"/>
              <a:t>Background-color: recebe uma cor de fundo;</a:t>
            </a:r>
          </a:p>
          <a:p>
            <a:pPr marL="0" indent="0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: alinhamento do elemento;</a:t>
            </a:r>
          </a:p>
          <a:p>
            <a:pPr marL="0" indent="0">
              <a:buNone/>
            </a:pPr>
            <a:r>
              <a:rPr lang="pt-BR" dirty="0" err="1" smtClean="0"/>
              <a:t>Border</a:t>
            </a:r>
            <a:r>
              <a:rPr lang="pt-BR" dirty="0" smtClean="0"/>
              <a:t>: Define uma borda no elemento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47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Estilizando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Color: define a cor do texto;</a:t>
            </a:r>
          </a:p>
          <a:p>
            <a:pPr marL="0" indent="0">
              <a:buNone/>
            </a:pPr>
            <a:r>
              <a:rPr lang="pt-BR" dirty="0" err="1" smtClean="0"/>
              <a:t>Font-size</a:t>
            </a:r>
            <a:r>
              <a:rPr lang="pt-BR" dirty="0" smtClean="0"/>
              <a:t>: tamanho da fonte;</a:t>
            </a:r>
          </a:p>
          <a:p>
            <a:pPr marL="0" indent="0">
              <a:buNone/>
            </a:pPr>
            <a:r>
              <a:rPr lang="pt-BR" dirty="0" err="1" smtClean="0"/>
              <a:t>Font</a:t>
            </a:r>
            <a:r>
              <a:rPr lang="pt-BR" dirty="0" smtClean="0"/>
              <a:t>-Family: define a fonte;</a:t>
            </a:r>
          </a:p>
          <a:p>
            <a:pPr marL="0" indent="0">
              <a:buNone/>
            </a:pPr>
            <a:r>
              <a:rPr lang="pt-BR" dirty="0" err="1" smtClean="0"/>
              <a:t>Text-decoration</a:t>
            </a:r>
            <a:r>
              <a:rPr lang="pt-BR" dirty="0" smtClean="0"/>
              <a:t>: define a decoração do texto;</a:t>
            </a:r>
          </a:p>
          <a:p>
            <a:pPr marL="0" indent="0">
              <a:buNone/>
            </a:pPr>
            <a:r>
              <a:rPr lang="pt-BR" dirty="0" err="1" smtClean="0"/>
              <a:t>Text-alignment</a:t>
            </a:r>
            <a:r>
              <a:rPr lang="pt-BR" dirty="0" smtClean="0"/>
              <a:t>: define o alinhamento do texto;</a:t>
            </a:r>
          </a:p>
          <a:p>
            <a:pPr marL="0" indent="0">
              <a:buNone/>
            </a:pPr>
            <a:r>
              <a:rPr lang="pt-BR" dirty="0" err="1" smtClean="0"/>
              <a:t>Text-transform</a:t>
            </a:r>
            <a:r>
              <a:rPr lang="pt-BR" dirty="0" smtClean="0"/>
              <a:t>: define a transformação do texto em maiúsculas, minúsculas ou a primeira letra em maiúscula..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45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 CSS3 </a:t>
            </a:r>
            <a:r>
              <a:rPr lang="pt-BR" dirty="0" err="1" smtClean="0"/>
              <a:t>powers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Border-radius</a:t>
            </a:r>
            <a:r>
              <a:rPr lang="pt-BR" dirty="0" smtClean="0"/>
              <a:t>: define um arredondamento nos elementos</a:t>
            </a:r>
          </a:p>
          <a:p>
            <a:pPr marL="0" indent="0">
              <a:buNone/>
            </a:pPr>
            <a:r>
              <a:rPr lang="pt-BR" dirty="0" smtClean="0"/>
              <a:t>Box-</a:t>
            </a:r>
            <a:r>
              <a:rPr lang="pt-BR" dirty="0" err="1" smtClean="0"/>
              <a:t>shadow</a:t>
            </a:r>
            <a:r>
              <a:rPr lang="pt-BR" dirty="0" smtClean="0"/>
              <a:t>: define uma sombra</a:t>
            </a:r>
          </a:p>
          <a:p>
            <a:pPr marL="0" indent="0">
              <a:buNone/>
            </a:pPr>
            <a:r>
              <a:rPr lang="pt-BR" dirty="0" smtClean="0"/>
              <a:t>Linear ou radial </a:t>
            </a:r>
            <a:r>
              <a:rPr lang="pt-BR" dirty="0" err="1" smtClean="0"/>
              <a:t>gradient</a:t>
            </a:r>
            <a:r>
              <a:rPr lang="pt-BR" dirty="0" smtClean="0"/>
              <a:t>: cria um gradiente</a:t>
            </a:r>
          </a:p>
          <a:p>
            <a:pPr marL="0" indent="0">
              <a:buNone/>
            </a:pPr>
            <a:r>
              <a:rPr lang="pt-BR" dirty="0" err="1" smtClean="0"/>
              <a:t>Animation</a:t>
            </a:r>
            <a:r>
              <a:rPr lang="pt-BR" dirty="0" smtClean="0"/>
              <a:t>: define uma animação ao elemento</a:t>
            </a:r>
          </a:p>
          <a:p>
            <a:pPr marL="0" indent="0">
              <a:buNone/>
            </a:pPr>
            <a:r>
              <a:rPr lang="pt-BR" dirty="0" err="1" smtClean="0"/>
              <a:t>Transition</a:t>
            </a:r>
            <a:r>
              <a:rPr lang="pt-BR" dirty="0" smtClean="0"/>
              <a:t>: define uma transição</a:t>
            </a:r>
          </a:p>
          <a:p>
            <a:pPr marL="0" indent="0">
              <a:buNone/>
            </a:pPr>
            <a:r>
              <a:rPr lang="pt-BR" dirty="0" smtClean="0"/>
              <a:t>Media Queries: O CSS será aplicado de diferentes formas para diferentes tamanhos de </a:t>
            </a:r>
            <a:r>
              <a:rPr lang="pt-BR" dirty="0" smtClean="0"/>
              <a:t>tela</a:t>
            </a:r>
          </a:p>
          <a:p>
            <a:pPr marL="0" indent="0">
              <a:buNone/>
            </a:pPr>
            <a:r>
              <a:rPr lang="pt-BR" dirty="0" err="1" smtClean="0"/>
              <a:t>Transform</a:t>
            </a:r>
            <a:r>
              <a:rPr lang="pt-BR" dirty="0"/>
              <a:t> 2 e 3D:Transform, permite que posamos aplicar movimento a qualquer elemento DOM em um espaço 2D e </a:t>
            </a:r>
            <a:r>
              <a:rPr lang="pt-BR" dirty="0" smtClean="0"/>
              <a:t>3D;</a:t>
            </a:r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 smtClean="0"/>
              <a:t>font</a:t>
            </a:r>
            <a:r>
              <a:rPr lang="pt-BR" dirty="0" smtClean="0"/>
              <a:t>-face: Permite incluir fontes personalizadas;</a:t>
            </a:r>
          </a:p>
          <a:p>
            <a:pPr marL="0" indent="0">
              <a:buNone/>
            </a:pPr>
            <a:r>
              <a:rPr lang="pt-BR" dirty="0" err="1" smtClean="0"/>
              <a:t>Filter</a:t>
            </a:r>
            <a:r>
              <a:rPr lang="pt-BR" dirty="0" smtClean="0"/>
              <a:t>: Aplica filtros de cores, contraste, luz, gama </a:t>
            </a:r>
            <a:r>
              <a:rPr lang="pt-BR" dirty="0" err="1" smtClean="0"/>
              <a:t>etc</a:t>
            </a:r>
            <a:r>
              <a:rPr lang="pt-BR" dirty="0" smtClean="0"/>
              <a:t> a elementos</a:t>
            </a:r>
          </a:p>
          <a:p>
            <a:pPr marL="0" indent="0">
              <a:buNone/>
            </a:pPr>
            <a:r>
              <a:rPr lang="pt-BR" dirty="0" smtClean="0"/>
              <a:t>Conheça um pouco mais sobre as diversas novas funcionalidades do CSS3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78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www.w3schools.com/html/html_form_input_types.asp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www.w3schools.com/tags/tag_textarea.asp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www.w3schools.com/jsref/dom_obj_event.asp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www.w3schools.com/tags/ref_av_dom.asp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www.w3schools.com/tags/ref_eventattributes.asp</a:t>
            </a:r>
            <a:endParaRPr lang="pt-BR" dirty="0" smtClean="0"/>
          </a:p>
          <a:p>
            <a:r>
              <a:rPr lang="pt-BR" dirty="0">
                <a:hlinkClick r:id="rId7"/>
              </a:rPr>
              <a:t>http://</a:t>
            </a:r>
            <a:r>
              <a:rPr lang="pt-BR" dirty="0" smtClean="0">
                <a:hlinkClick r:id="rId7"/>
              </a:rPr>
              <a:t>www.w3schools.com/html/html_tables.asp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19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www.w3schools.com/css/css3_transitions.asp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www.w3schools.com/css/css_margin.asp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www.w3schools.com/css/css_padding.asp</a:t>
            </a:r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www.w3schools.com/css/css_padding.asp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www.w3schools.com/css/css_border.asp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www.w3schools.com/cssref/css3_pr_border-radius.asp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2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8650" y="1584101"/>
            <a:ext cx="7886700" cy="459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&lt;!DOCTYPE </a:t>
            </a:r>
            <a:r>
              <a:rPr lang="pt-BR" sz="3200" dirty="0" err="1"/>
              <a:t>html</a:t>
            </a:r>
            <a:r>
              <a:rPr lang="pt-BR" sz="3200" dirty="0" smtClean="0"/>
              <a:t>&gt;</a:t>
            </a:r>
          </a:p>
          <a:p>
            <a:pPr marL="457200" lvl="1" indent="0"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html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head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&lt;</a:t>
            </a:r>
            <a:r>
              <a:rPr lang="pt-BR" sz="3200" dirty="0" err="1" smtClean="0"/>
              <a:t>title</a:t>
            </a:r>
            <a:r>
              <a:rPr lang="pt-BR" sz="3200" dirty="0" smtClean="0"/>
              <a:t>&gt;Meu site&lt;/</a:t>
            </a:r>
            <a:r>
              <a:rPr lang="pt-BR" sz="3200" dirty="0" err="1" smtClean="0"/>
              <a:t>title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&lt;/</a:t>
            </a:r>
            <a:r>
              <a:rPr lang="pt-BR" sz="3200" dirty="0" err="1" smtClean="0"/>
              <a:t>head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</a:t>
            </a:r>
            <a:r>
              <a:rPr lang="pt-BR" sz="3200" dirty="0" err="1" smtClean="0"/>
              <a:t>body</a:t>
            </a:r>
            <a:r>
              <a:rPr lang="pt-BR" sz="3200" dirty="0" smtClean="0"/>
              <a:t>&gt;</a:t>
            </a:r>
          </a:p>
          <a:p>
            <a:pPr marL="914400" lvl="2" indent="0">
              <a:buNone/>
            </a:pPr>
            <a:r>
              <a:rPr lang="pt-BR" sz="3200" dirty="0" smtClean="0"/>
              <a:t>&lt;/</a:t>
            </a:r>
            <a:r>
              <a:rPr lang="pt-BR" sz="3200" dirty="0" err="1" smtClean="0"/>
              <a:t>body</a:t>
            </a:r>
            <a:r>
              <a:rPr lang="pt-BR" sz="3200" dirty="0" smtClean="0"/>
              <a:t>&gt;</a:t>
            </a:r>
          </a:p>
          <a:p>
            <a:pPr marL="457200" lvl="1" indent="0">
              <a:buNone/>
            </a:pPr>
            <a:r>
              <a:rPr lang="pt-BR" sz="3200" dirty="0" smtClean="0"/>
              <a:t>&lt;/</a:t>
            </a:r>
            <a:r>
              <a:rPr lang="pt-BR" sz="3200" dirty="0" err="1" smtClean="0"/>
              <a:t>html</a:t>
            </a:r>
            <a:r>
              <a:rPr lang="pt-BR" sz="3200" dirty="0" smtClean="0"/>
              <a:t>&gt;</a:t>
            </a:r>
            <a:endParaRPr lang="pt-BR" sz="32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258538"/>
            <a:ext cx="7886700" cy="1325563"/>
          </a:xfrm>
        </p:spPr>
        <p:txBody>
          <a:bodyPr/>
          <a:lstStyle/>
          <a:p>
            <a:r>
              <a:rPr lang="pt-BR" dirty="0" smtClean="0"/>
              <a:t>Estrutura básica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organização de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&lt;header&gt;</a:t>
            </a:r>
          </a:p>
          <a:p>
            <a:pPr marL="0" indent="0">
              <a:buNone/>
            </a:pPr>
            <a:r>
              <a:rPr lang="pt-BR" sz="2600" dirty="0"/>
              <a:t>	&lt;</a:t>
            </a:r>
            <a:r>
              <a:rPr lang="pt-BR" sz="2600" dirty="0" err="1"/>
              <a:t>nav</a:t>
            </a:r>
            <a:r>
              <a:rPr lang="pt-BR" sz="2600" dirty="0"/>
              <a:t>&gt;Menu&lt;/</a:t>
            </a:r>
            <a:r>
              <a:rPr lang="pt-BR" sz="2600" dirty="0" err="1"/>
              <a:t>nav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&lt;/header&gt;</a:t>
            </a:r>
          </a:p>
          <a:p>
            <a:pPr marL="0" indent="0">
              <a:buNone/>
            </a:pPr>
            <a:r>
              <a:rPr lang="pt-BR" sz="2600" dirty="0"/>
              <a:t>&lt;</a:t>
            </a:r>
            <a:r>
              <a:rPr lang="pt-BR" sz="2600" dirty="0" err="1"/>
              <a:t>content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	&lt;</a:t>
            </a:r>
            <a:r>
              <a:rPr lang="pt-BR" sz="2600" dirty="0" err="1"/>
              <a:t>div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	&lt;/</a:t>
            </a:r>
            <a:r>
              <a:rPr lang="pt-BR" sz="2600" dirty="0" err="1"/>
              <a:t>div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&lt;/contente&gt;</a:t>
            </a:r>
          </a:p>
          <a:p>
            <a:pPr marL="0" indent="0">
              <a:buNone/>
            </a:pPr>
            <a:r>
              <a:rPr lang="pt-BR" sz="2600" dirty="0"/>
              <a:t>&lt;</a:t>
            </a:r>
            <a:r>
              <a:rPr lang="pt-BR" sz="2600" dirty="0" err="1"/>
              <a:t>footer</a:t>
            </a:r>
            <a:r>
              <a:rPr lang="pt-BR" sz="2600" dirty="0"/>
              <a:t>&gt;Rodapé&lt;/</a:t>
            </a:r>
            <a:r>
              <a:rPr lang="pt-BR" sz="2600" dirty="0" err="1"/>
              <a:t>footer</a:t>
            </a:r>
            <a:r>
              <a:rPr lang="pt-BR" sz="26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p&gt;Paragrafo&lt;/p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 Quebra de linha</a:t>
            </a:r>
          </a:p>
          <a:p>
            <a:pPr marL="0" indent="0">
              <a:buNone/>
            </a:pPr>
            <a:r>
              <a:rPr lang="pt-BR" dirty="0" smtClean="0"/>
              <a:t>&lt;i&gt;Itálico&lt;/i&gt; 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span</a:t>
            </a:r>
            <a:r>
              <a:rPr lang="pt-BR" dirty="0" smtClean="0"/>
              <a:t>&gt;&lt;/</a:t>
            </a:r>
            <a:r>
              <a:rPr lang="pt-BR" dirty="0" err="1" smtClean="0"/>
              <a:t>span</a:t>
            </a:r>
            <a:r>
              <a:rPr lang="pt-BR" dirty="0" smtClean="0"/>
              <a:t>&gt; estilização secundaria</a:t>
            </a:r>
          </a:p>
          <a:p>
            <a:pPr marL="0" indent="0">
              <a:buNone/>
            </a:pPr>
            <a:r>
              <a:rPr lang="pt-BR" dirty="0" smtClean="0"/>
              <a:t>&lt;b&gt;&lt;/b&gt; &lt;</a:t>
            </a:r>
            <a:r>
              <a:rPr lang="pt-BR" dirty="0" err="1" smtClean="0"/>
              <a:t>strong</a:t>
            </a:r>
            <a:r>
              <a:rPr lang="pt-BR" dirty="0" smtClean="0"/>
              <a:t>&gt;&lt;/</a:t>
            </a:r>
            <a:r>
              <a:rPr lang="pt-BR" dirty="0" err="1" smtClean="0"/>
              <a:t>strong</a:t>
            </a:r>
            <a:r>
              <a:rPr lang="pt-BR" dirty="0" smtClean="0"/>
              <a:t>&gt;negrito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 smtClean="0"/>
              <a:t>mark</a:t>
            </a:r>
            <a:r>
              <a:rPr lang="pt-BR" dirty="0" smtClean="0"/>
              <a:t>&gt;marcação&lt;/</a:t>
            </a:r>
            <a:r>
              <a:rPr lang="pt-BR" dirty="0" err="1"/>
              <a:t>mark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&lt;h1&gt;&lt;/h1&gt; até &lt;h6&gt;&lt;/h6&gt; Titulo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legend</a:t>
            </a:r>
            <a:r>
              <a:rPr lang="pt-BR" dirty="0" smtClean="0"/>
              <a:t>&gt;&lt;/</a:t>
            </a:r>
            <a:r>
              <a:rPr lang="pt-BR" dirty="0" err="1" smtClean="0"/>
              <a:t>legend</a:t>
            </a:r>
            <a:r>
              <a:rPr lang="pt-BR" dirty="0" smtClean="0"/>
              <a:t>&gt; Legenda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36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Hiperlinks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 smtClean="0"/>
              <a:t>=“link web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ancora</a:t>
            </a:r>
            <a:r>
              <a:rPr lang="en-US" dirty="0" smtClean="0"/>
              <a:t> (#</a:t>
            </a:r>
            <a:r>
              <a:rPr lang="en-US" dirty="0" err="1" smtClean="0"/>
              <a:t>idelemento</a:t>
            </a:r>
            <a:r>
              <a:rPr lang="en-US" dirty="0" smtClean="0"/>
              <a:t>)“ title=“</a:t>
            </a:r>
            <a:r>
              <a:rPr lang="en-US" dirty="0" err="1" smtClean="0"/>
              <a:t>aparece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mouse </a:t>
            </a:r>
            <a:r>
              <a:rPr lang="en-US" dirty="0" err="1" smtClean="0"/>
              <a:t>sobre</a:t>
            </a:r>
            <a:r>
              <a:rPr lang="en-US" dirty="0" smtClean="0"/>
              <a:t> ” target = “_blank”&gt;</a:t>
            </a:r>
            <a:r>
              <a:rPr lang="en-US" dirty="0" err="1" smtClean="0"/>
              <a:t>Texto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Target: </a:t>
            </a:r>
          </a:p>
          <a:p>
            <a:pPr marL="0" indent="0">
              <a:buNone/>
            </a:pPr>
            <a:r>
              <a:rPr lang="en-US" dirty="0" smtClean="0"/>
              <a:t>_blank nova aba</a:t>
            </a:r>
          </a:p>
          <a:p>
            <a:pPr marL="0" indent="0">
              <a:buNone/>
            </a:pPr>
            <a:r>
              <a:rPr lang="en-US" dirty="0" smtClean="0"/>
              <a:t>_self </a:t>
            </a:r>
            <a:r>
              <a:rPr lang="en-US" dirty="0" err="1" smtClean="0"/>
              <a:t>mesma</a:t>
            </a:r>
            <a:r>
              <a:rPr lang="en-US" dirty="0" smtClean="0"/>
              <a:t> aba</a:t>
            </a:r>
          </a:p>
          <a:p>
            <a:pPr marL="0" indent="0">
              <a:buNone/>
            </a:pPr>
            <a:r>
              <a:rPr lang="pt-BR" dirty="0" smtClean="0"/>
              <a:t>_</a:t>
            </a:r>
            <a:r>
              <a:rPr lang="pt-BR" dirty="0" err="1"/>
              <a:t>parent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endParaRPr lang="en-US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4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 </a:t>
            </a:r>
            <a:r>
              <a:rPr lang="pt-BR" dirty="0" err="1"/>
              <a:t>src</a:t>
            </a:r>
            <a:r>
              <a:rPr lang="pt-BR" dirty="0" smtClean="0"/>
              <a:t>=“</a:t>
            </a:r>
            <a:r>
              <a:rPr lang="pt-BR" dirty="0" err="1" smtClean="0"/>
              <a:t>arquivo.extensão</a:t>
            </a:r>
            <a:r>
              <a:rPr lang="pt-BR" dirty="0" smtClean="0"/>
              <a:t>"</a:t>
            </a:r>
            <a:r>
              <a:rPr lang="pt-BR" dirty="0"/>
              <a:t> </a:t>
            </a:r>
            <a:r>
              <a:rPr lang="pt-BR" dirty="0" err="1"/>
              <a:t>alt</a:t>
            </a:r>
            <a:r>
              <a:rPr lang="pt-BR" dirty="0" smtClean="0"/>
              <a:t>=“aparece quando não carrega a foto ou para leitores de tela"&gt;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7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&lt;</a:t>
            </a:r>
            <a:r>
              <a:rPr lang="pt-BR" sz="2400" dirty="0" err="1" smtClean="0"/>
              <a:t>form</a:t>
            </a:r>
            <a:r>
              <a:rPr lang="pt-BR" sz="2400" dirty="0" smtClean="0"/>
              <a:t> </a:t>
            </a:r>
            <a:r>
              <a:rPr lang="pt-BR" sz="2400" dirty="0" err="1"/>
              <a:t>action</a:t>
            </a:r>
            <a:r>
              <a:rPr lang="pt-BR" sz="2400" dirty="0" smtClean="0"/>
              <a:t>=“para onde vai"</a:t>
            </a:r>
            <a:r>
              <a:rPr lang="pt-BR" sz="2400" dirty="0"/>
              <a:t> </a:t>
            </a:r>
            <a:r>
              <a:rPr lang="pt-BR" sz="2400" dirty="0" err="1"/>
              <a:t>method</a:t>
            </a:r>
            <a:r>
              <a:rPr lang="pt-BR" sz="2400" dirty="0"/>
              <a:t>="</a:t>
            </a:r>
            <a:r>
              <a:rPr lang="pt-BR" sz="2400" dirty="0" smtClean="0"/>
              <a:t>post ou </a:t>
            </a:r>
            <a:r>
              <a:rPr lang="pt-BR" sz="2400" dirty="0" err="1" smtClean="0"/>
              <a:t>get</a:t>
            </a:r>
            <a:r>
              <a:rPr lang="pt-BR" sz="2400" dirty="0" smtClean="0"/>
              <a:t> "&gt;</a:t>
            </a:r>
          </a:p>
          <a:p>
            <a:pPr marL="0" indent="0">
              <a:buNone/>
            </a:pPr>
            <a:r>
              <a:rPr lang="pt-BR" sz="2400" dirty="0" smtClean="0"/>
              <a:t>&lt;/</a:t>
            </a:r>
            <a:r>
              <a:rPr lang="pt-BR" sz="2400" dirty="0" err="1" smtClean="0"/>
              <a:t>form</a:t>
            </a:r>
            <a:r>
              <a:rPr lang="pt-BR" sz="2400" dirty="0" smtClean="0"/>
              <a:t>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839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03797"/>
            <a:ext cx="7886700" cy="5125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&lt;input type="text" </a:t>
            </a:r>
            <a:r>
              <a:rPr lang="en-US" dirty="0" smtClean="0"/>
              <a:t>placeholder=“</a:t>
            </a:r>
            <a:r>
              <a:rPr lang="en-US" dirty="0" err="1" smtClean="0"/>
              <a:t>texto</a:t>
            </a:r>
            <a:r>
              <a:rPr lang="en-US" dirty="0" smtClean="0"/>
              <a:t>  </a:t>
            </a:r>
            <a:r>
              <a:rPr lang="en-US" dirty="0" err="1" smtClean="0"/>
              <a:t>fundo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</a:t>
            </a:r>
            <a:r>
              <a:rPr lang="en-US" dirty="0" err="1" smtClean="0"/>
              <a:t>tel</a:t>
            </a:r>
            <a:r>
              <a:rPr lang="en-US" dirty="0" smtClean="0"/>
              <a:t>"</a:t>
            </a:r>
            <a:r>
              <a:rPr lang="en-US" dirty="0"/>
              <a:t> name=“</a:t>
            </a:r>
            <a:r>
              <a:rPr lang="en-US" dirty="0" err="1"/>
              <a:t>nome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"</a:t>
            </a:r>
            <a:r>
              <a:rPr lang="en-US" dirty="0"/>
              <a:t> </a:t>
            </a:r>
            <a:r>
              <a:rPr lang="en-US" dirty="0" smtClean="0"/>
              <a:t>title=“</a:t>
            </a:r>
            <a:r>
              <a:rPr lang="en-US" dirty="0" err="1" smtClean="0"/>
              <a:t>Titulo</a:t>
            </a:r>
            <a:r>
              <a:rPr lang="en-US" dirty="0" smtClean="0"/>
              <a:t> mouse </a:t>
            </a:r>
            <a:r>
              <a:rPr lang="en-US" dirty="0" err="1" smtClean="0"/>
              <a:t>sobre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=“email"</a:t>
            </a:r>
            <a:r>
              <a:rPr lang="en-US" dirty="0"/>
              <a:t> </a:t>
            </a:r>
            <a:r>
              <a:rPr lang="en-US" dirty="0" smtClean="0"/>
              <a:t>required&gt;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=“file"</a:t>
            </a:r>
            <a:r>
              <a:rPr lang="en-US" dirty="0"/>
              <a:t> 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=“date"</a:t>
            </a:r>
            <a:r>
              <a:rPr lang="en-US" dirty="0"/>
              <a:t> max</a:t>
            </a:r>
            <a:r>
              <a:rPr lang="en-US" dirty="0" smtClean="0"/>
              <a:t>=“YYYY-mm-</a:t>
            </a:r>
            <a:r>
              <a:rPr lang="en-US" dirty="0" err="1" smtClean="0"/>
              <a:t>dd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=“password"</a:t>
            </a:r>
            <a:r>
              <a:rPr lang="en-US" dirty="0"/>
              <a:t> name=“</a:t>
            </a:r>
            <a:r>
              <a:rPr lang="en-US" dirty="0" err="1"/>
              <a:t>nome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=“radio"</a:t>
            </a:r>
            <a:r>
              <a:rPr lang="en-US" dirty="0"/>
              <a:t> name=“</a:t>
            </a:r>
            <a:r>
              <a:rPr lang="en-US" dirty="0" err="1"/>
              <a:t>nome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=“number"</a:t>
            </a:r>
            <a:r>
              <a:rPr lang="en-US" dirty="0"/>
              <a:t> </a:t>
            </a:r>
            <a:r>
              <a:rPr lang="en-US" dirty="0" smtClean="0"/>
              <a:t>min=“0”&gt;</a:t>
            </a:r>
          </a:p>
          <a:p>
            <a:pPr marL="0" indent="0">
              <a:buNone/>
            </a:pPr>
            <a:r>
              <a:rPr lang="en-US" dirty="0"/>
              <a:t>&lt;input type</a:t>
            </a:r>
            <a:r>
              <a:rPr lang="en-US" dirty="0" smtClean="0"/>
              <a:t>=“color"</a:t>
            </a:r>
            <a:r>
              <a:rPr lang="en-US" dirty="0"/>
              <a:t> </a:t>
            </a:r>
            <a:r>
              <a:rPr lang="en-US" dirty="0" smtClean="0"/>
              <a:t>id=“</a:t>
            </a:r>
            <a:r>
              <a:rPr lang="en-US" dirty="0" err="1" smtClean="0"/>
              <a:t>disponivel</a:t>
            </a:r>
            <a:r>
              <a:rPr lang="en-US" dirty="0" smtClean="0"/>
              <a:t> para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=“range"</a:t>
            </a:r>
            <a:r>
              <a:rPr lang="en-US" dirty="0"/>
              <a:t> </a:t>
            </a:r>
            <a:r>
              <a:rPr lang="en-US" dirty="0" smtClean="0"/>
              <a:t> steps=“2” 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 type</a:t>
            </a:r>
            <a:r>
              <a:rPr lang="en-US" dirty="0" smtClean="0"/>
              <a:t>=“checkbox"</a:t>
            </a:r>
            <a:r>
              <a:rPr lang="en-US" dirty="0"/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feminino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&lt;input type=“submit" name=“</a:t>
            </a:r>
            <a:r>
              <a:rPr lang="en-US" dirty="0" err="1"/>
              <a:t>nome</a:t>
            </a:r>
            <a:r>
              <a:rPr lang="en-US" dirty="0"/>
              <a:t>"&gt;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488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656</Words>
  <Application>Microsoft Office PowerPoint</Application>
  <PresentationFormat>Apresentação na tela 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Estrutura básica HTML</vt:lpstr>
      <vt:lpstr>Estrutura básica de organização de conteúdo</vt:lpstr>
      <vt:lpstr>Texto</vt:lpstr>
      <vt:lpstr>Hiperlinks</vt:lpstr>
      <vt:lpstr>Imagens</vt:lpstr>
      <vt:lpstr>Formulário</vt:lpstr>
      <vt:lpstr>Entrada de dados</vt:lpstr>
      <vt:lpstr>Entrada de dados</vt:lpstr>
      <vt:lpstr>Tabela</vt:lpstr>
      <vt:lpstr>Tags Tabela</vt:lpstr>
      <vt:lpstr>Atributos para a tabela</vt:lpstr>
      <vt:lpstr>lista</vt:lpstr>
      <vt:lpstr>Adicione conhecimento</vt:lpstr>
      <vt:lpstr>Extra HTML5 power</vt:lpstr>
      <vt:lpstr>Apresentação do PowerPoint</vt:lpstr>
      <vt:lpstr>Formas de aplicar estilos</vt:lpstr>
      <vt:lpstr>Eventos CSS</vt:lpstr>
      <vt:lpstr>Cores</vt:lpstr>
      <vt:lpstr>Margin / Padding</vt:lpstr>
      <vt:lpstr>Estilizando um elemento</vt:lpstr>
      <vt:lpstr>Estilizando texto</vt:lpstr>
      <vt:lpstr>Extra CSS3 powers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Andre</dc:creator>
  <cp:lastModifiedBy>Andre</cp:lastModifiedBy>
  <cp:revision>55</cp:revision>
  <dcterms:created xsi:type="dcterms:W3CDTF">2016-04-07T23:58:32Z</dcterms:created>
  <dcterms:modified xsi:type="dcterms:W3CDTF">2016-04-10T22:01:23Z</dcterms:modified>
</cp:coreProperties>
</file>