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7" r:id="rId12"/>
    <p:sldId id="271" r:id="rId13"/>
    <p:sldId id="268" r:id="rId14"/>
    <p:sldId id="272" r:id="rId15"/>
    <p:sldId id="281" r:id="rId16"/>
    <p:sldId id="273" r:id="rId17"/>
    <p:sldId id="274" r:id="rId18"/>
    <p:sldId id="282" r:id="rId19"/>
    <p:sldId id="283" r:id="rId20"/>
    <p:sldId id="284" r:id="rId21"/>
    <p:sldId id="275" r:id="rId22"/>
    <p:sldId id="276" r:id="rId23"/>
    <p:sldId id="277" r:id="rId24"/>
    <p:sldId id="278" r:id="rId25"/>
    <p:sldId id="279"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46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2C80E8-AE76-4AFD-B043-DF4EC9D4A125}" type="datetimeFigureOut">
              <a:rPr lang="en-US" smtClean="0"/>
              <a:t>9/16/2019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8C3883-22E2-4BD9-AA38-34869E79A7A2}" type="slidenum">
              <a:rPr lang="en-US" smtClean="0"/>
              <a:t>‹#›</a:t>
            </a:fld>
            <a:endParaRPr lang="en-US"/>
          </a:p>
        </p:txBody>
      </p:sp>
    </p:spTree>
    <p:extLst>
      <p:ext uri="{BB962C8B-B14F-4D97-AF65-F5344CB8AC3E}">
        <p14:creationId xmlns:p14="http://schemas.microsoft.com/office/powerpoint/2010/main" val="4159741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8C3883-22E2-4BD9-AA38-34869E79A7A2}" type="slidenum">
              <a:rPr lang="en-US" smtClean="0"/>
              <a:t>3</a:t>
            </a:fld>
            <a:endParaRPr lang="en-US"/>
          </a:p>
        </p:txBody>
      </p:sp>
    </p:spTree>
    <p:extLst>
      <p:ext uri="{BB962C8B-B14F-4D97-AF65-F5344CB8AC3E}">
        <p14:creationId xmlns:p14="http://schemas.microsoft.com/office/powerpoint/2010/main" val="2794009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4B67F185-5A1C-44E6-A1B1-53E5E10DA128}" type="datetimeFigureOut">
              <a:rPr lang="en-US" smtClean="0"/>
              <a:t>9/16/2019</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35D3E237-2722-4AAF-8DCA-04B2F71AB258}"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B67F185-5A1C-44E6-A1B1-53E5E10DA128}" type="datetimeFigureOut">
              <a:rPr lang="en-US" smtClean="0"/>
              <a:t>9/16/2019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D3E237-2722-4AAF-8DCA-04B2F71AB25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35D3E237-2722-4AAF-8DCA-04B2F71AB258}"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B67F185-5A1C-44E6-A1B1-53E5E10DA128}" type="datetimeFigureOut">
              <a:rPr lang="en-US" smtClean="0"/>
              <a:t>9/16/2019</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B67F185-5A1C-44E6-A1B1-53E5E10DA128}" type="datetimeFigureOut">
              <a:rPr lang="en-US" smtClean="0"/>
              <a:t>9/16/2019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35D3E237-2722-4AAF-8DCA-04B2F71AB258}"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4B67F185-5A1C-44E6-A1B1-53E5E10DA128}" type="datetimeFigureOut">
              <a:rPr lang="en-US" smtClean="0"/>
              <a:t>9/16/2019</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35D3E237-2722-4AAF-8DCA-04B2F71AB258}"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4B67F185-5A1C-44E6-A1B1-53E5E10DA128}" type="datetimeFigureOut">
              <a:rPr lang="en-US" smtClean="0"/>
              <a:t>9/16/2019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D3E237-2722-4AAF-8DCA-04B2F71AB258}"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B67F185-5A1C-44E6-A1B1-53E5E10DA128}" type="datetimeFigureOut">
              <a:rPr lang="en-US" smtClean="0"/>
              <a:t>9/16/2019</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35D3E237-2722-4AAF-8DCA-04B2F71AB258}"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B67F185-5A1C-44E6-A1B1-53E5E10DA128}" type="datetimeFigureOut">
              <a:rPr lang="en-US" smtClean="0"/>
              <a:t>9/16/2019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35D3E237-2722-4AAF-8DCA-04B2F71AB25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4B67F185-5A1C-44E6-A1B1-53E5E10DA128}" type="datetimeFigureOut">
              <a:rPr lang="en-US" smtClean="0"/>
              <a:t>9/16/2019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35D3E237-2722-4AAF-8DCA-04B2F71AB25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35D3E237-2722-4AAF-8DCA-04B2F71AB258}"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4B67F185-5A1C-44E6-A1B1-53E5E10DA128}" type="datetimeFigureOut">
              <a:rPr lang="en-US" smtClean="0"/>
              <a:t>9/16/2019</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35D3E237-2722-4AAF-8DCA-04B2F71AB258}"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4B67F185-5A1C-44E6-A1B1-53E5E10DA128}" type="datetimeFigureOut">
              <a:rPr lang="en-US" smtClean="0"/>
              <a:t>9/16/2019</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4B67F185-5A1C-44E6-A1B1-53E5E10DA128}" type="datetimeFigureOut">
              <a:rPr lang="en-US" smtClean="0"/>
              <a:t>9/16/2019</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35D3E237-2722-4AAF-8DCA-04B2F71AB258}"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895600" y="3657600"/>
            <a:ext cx="5181600" cy="2743200"/>
          </a:xfrm>
        </p:spPr>
        <p:txBody>
          <a:bodyPr>
            <a:normAutofit/>
          </a:bodyPr>
          <a:lstStyle/>
          <a:p>
            <a:pPr algn="l"/>
            <a:r>
              <a:rPr lang="en-US" dirty="0" smtClean="0"/>
              <a:t>By:</a:t>
            </a:r>
          </a:p>
          <a:p>
            <a:pPr algn="l"/>
            <a:r>
              <a:rPr lang="en-US" dirty="0" err="1" smtClean="0"/>
              <a:t>Laurine</a:t>
            </a:r>
            <a:r>
              <a:rPr lang="en-US" dirty="0" smtClean="0"/>
              <a:t> Jane P. </a:t>
            </a:r>
            <a:r>
              <a:rPr lang="en-US" dirty="0" err="1" smtClean="0"/>
              <a:t>Undang</a:t>
            </a:r>
            <a:endParaRPr lang="en-US" dirty="0" smtClean="0"/>
          </a:p>
          <a:p>
            <a:pPr algn="l"/>
            <a:r>
              <a:rPr lang="en-US" dirty="0" smtClean="0"/>
              <a:t>Daisy Jane A. </a:t>
            </a:r>
            <a:r>
              <a:rPr lang="en-US" dirty="0" err="1" smtClean="0"/>
              <a:t>Dantes</a:t>
            </a:r>
            <a:endParaRPr lang="en-US" dirty="0" smtClean="0"/>
          </a:p>
          <a:p>
            <a:pPr algn="l"/>
            <a:r>
              <a:rPr lang="en-US" dirty="0" smtClean="0"/>
              <a:t>Jana Mae T. Oman </a:t>
            </a:r>
          </a:p>
          <a:p>
            <a:pPr algn="l"/>
            <a:r>
              <a:rPr lang="en-US" dirty="0" err="1" smtClean="0"/>
              <a:t>Jackin</a:t>
            </a:r>
            <a:r>
              <a:rPr lang="en-US" dirty="0" smtClean="0"/>
              <a:t> Nicole </a:t>
            </a:r>
            <a:r>
              <a:rPr lang="en-US" dirty="0" err="1" smtClean="0"/>
              <a:t>Munez</a:t>
            </a:r>
            <a:endParaRPr lang="en-US" dirty="0" smtClean="0"/>
          </a:p>
          <a:p>
            <a:pPr algn="l"/>
            <a:r>
              <a:rPr lang="en-US" dirty="0" smtClean="0"/>
              <a:t>Judy </a:t>
            </a:r>
            <a:r>
              <a:rPr lang="en-US" dirty="0" err="1" smtClean="0"/>
              <a:t>Quime</a:t>
            </a:r>
            <a:endParaRPr lang="en-US" dirty="0"/>
          </a:p>
        </p:txBody>
      </p:sp>
      <p:sp>
        <p:nvSpPr>
          <p:cNvPr id="2" name="Title 1"/>
          <p:cNvSpPr>
            <a:spLocks noGrp="1"/>
          </p:cNvSpPr>
          <p:nvPr>
            <p:ph type="ctrTitle"/>
          </p:nvPr>
        </p:nvSpPr>
        <p:spPr>
          <a:xfrm>
            <a:off x="457200" y="-152400"/>
            <a:ext cx="8001000" cy="2438400"/>
          </a:xfrm>
        </p:spPr>
        <p:txBody>
          <a:bodyPr>
            <a:normAutofit/>
          </a:bodyPr>
          <a:lstStyle/>
          <a:p>
            <a:pPr algn="ctr"/>
            <a:r>
              <a:rPr lang="en-US" dirty="0" smtClean="0"/>
              <a:t>SAFETY PRACTICES IN USING FARM EQUIPMENT</a:t>
            </a:r>
            <a:endParaRPr lang="en-US" dirty="0"/>
          </a:p>
        </p:txBody>
      </p:sp>
    </p:spTree>
    <p:extLst>
      <p:ext uri="{BB962C8B-B14F-4D97-AF65-F5344CB8AC3E}">
        <p14:creationId xmlns:p14="http://schemas.microsoft.com/office/powerpoint/2010/main" val="5797419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534400" cy="758952"/>
          </a:xfrm>
        </p:spPr>
        <p:txBody>
          <a:bodyPr>
            <a:normAutofit fontScale="90000"/>
          </a:bodyPr>
          <a:lstStyle/>
          <a:p>
            <a:r>
              <a:rPr lang="en-US" dirty="0"/>
              <a:t>Respiratory Protection</a:t>
            </a:r>
            <a:br>
              <a:rPr lang="en-US" dirty="0"/>
            </a:br>
            <a:endParaRPr lang="en-US" dirty="0"/>
          </a:p>
        </p:txBody>
      </p:sp>
      <p:sp>
        <p:nvSpPr>
          <p:cNvPr id="3" name="Content Placeholder 2"/>
          <p:cNvSpPr>
            <a:spLocks noGrp="1"/>
          </p:cNvSpPr>
          <p:nvPr>
            <p:ph sz="quarter" idx="1"/>
          </p:nvPr>
        </p:nvSpPr>
        <p:spPr>
          <a:xfrm>
            <a:off x="301752" y="1527048"/>
            <a:ext cx="4498848" cy="4492752"/>
          </a:xfrm>
        </p:spPr>
        <p:txBody>
          <a:bodyPr>
            <a:normAutofit fontScale="92500"/>
          </a:bodyPr>
          <a:lstStyle/>
          <a:p>
            <a:pPr algn="just" fontAlgn="base"/>
            <a:r>
              <a:rPr lang="en-US" dirty="0" smtClean="0"/>
              <a:t>PPE </a:t>
            </a:r>
            <a:r>
              <a:rPr lang="en-US" dirty="0"/>
              <a:t>includes respirators and should be used for task that can cause inhalation of harmful materials to enter the body. When conducting respiratory protection safety, ensure that the equipment is fit-tested and the employee has undergone proper training before wearing one.</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200" y="1600200"/>
            <a:ext cx="3845607" cy="3886200"/>
          </a:xfrm>
          <a:prstGeom prst="rect">
            <a:avLst/>
          </a:prstGeom>
        </p:spPr>
      </p:pic>
    </p:spTree>
    <p:extLst>
      <p:ext uri="{BB962C8B-B14F-4D97-AF65-F5344CB8AC3E}">
        <p14:creationId xmlns:p14="http://schemas.microsoft.com/office/powerpoint/2010/main" val="41535877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normAutofit/>
          </a:bodyPr>
          <a:lstStyle/>
          <a:p>
            <a:pPr marL="0" indent="0">
              <a:buNone/>
            </a:pPr>
            <a:r>
              <a:rPr lang="en-US" b="1" dirty="0"/>
              <a:t>How to prevent a tractor roll-over</a:t>
            </a:r>
            <a:endParaRPr lang="en-US" dirty="0"/>
          </a:p>
          <a:p>
            <a:pPr fontAlgn="ctr"/>
            <a:r>
              <a:rPr lang="en-US" dirty="0" smtClean="0"/>
              <a:t>Avoid </a:t>
            </a:r>
            <a:r>
              <a:rPr lang="en-US" dirty="0"/>
              <a:t>ditches, holes, and other embankments whenever possible.</a:t>
            </a:r>
          </a:p>
          <a:p>
            <a:pPr fontAlgn="ctr"/>
            <a:r>
              <a:rPr lang="en-US" dirty="0"/>
              <a:t>Reduce speed while turning, crossing slopes, and on rough, muddy, or slick surfaces.</a:t>
            </a:r>
          </a:p>
          <a:p>
            <a:pPr fontAlgn="ctr"/>
            <a:r>
              <a:rPr lang="en-US" dirty="0"/>
              <a:t>Avoid slopes too steep for operation.</a:t>
            </a:r>
          </a:p>
          <a:p>
            <a:pPr fontAlgn="ctr"/>
            <a:r>
              <a:rPr lang="en-US" dirty="0"/>
              <a:t>Operate the tractor smoothly by avoiding jerky turns, starts, or stops.</a:t>
            </a:r>
          </a:p>
          <a:p>
            <a:pPr fontAlgn="ctr"/>
            <a:r>
              <a:rPr lang="en-US" dirty="0"/>
              <a:t>Never transport passengers. </a:t>
            </a:r>
          </a:p>
        </p:txBody>
      </p:sp>
      <p:sp>
        <p:nvSpPr>
          <p:cNvPr id="3" name="TextBox 2"/>
          <p:cNvSpPr txBox="1"/>
          <p:nvPr/>
        </p:nvSpPr>
        <p:spPr>
          <a:xfrm>
            <a:off x="1219200" y="228600"/>
            <a:ext cx="6858000" cy="954107"/>
          </a:xfrm>
          <a:prstGeom prst="rect">
            <a:avLst/>
          </a:prstGeom>
          <a:noFill/>
        </p:spPr>
        <p:txBody>
          <a:bodyPr wrap="square" rtlCol="0">
            <a:spAutoFit/>
          </a:bodyPr>
          <a:lstStyle/>
          <a:p>
            <a:pPr algn="ctr"/>
            <a:r>
              <a:rPr lang="en-US" sz="2800" dirty="0" smtClean="0">
                <a:latin typeface="+mj-lt"/>
              </a:rPr>
              <a:t>HOW TO REDUCE THE RISK OF TRACTOR ACCIDENTS</a:t>
            </a:r>
            <a:endParaRPr lang="en-US" sz="2800" dirty="0">
              <a:latin typeface="+mj-lt"/>
            </a:endParaRPr>
          </a:p>
        </p:txBody>
      </p:sp>
    </p:spTree>
    <p:extLst>
      <p:ext uri="{BB962C8B-B14F-4D97-AF65-F5344CB8AC3E}">
        <p14:creationId xmlns:p14="http://schemas.microsoft.com/office/powerpoint/2010/main" val="39599373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52400" y="95250"/>
            <a:ext cx="8839200" cy="6629400"/>
          </a:xfrm>
        </p:spPr>
      </p:pic>
    </p:spTree>
    <p:extLst>
      <p:ext uri="{BB962C8B-B14F-4D97-AF65-F5344CB8AC3E}">
        <p14:creationId xmlns:p14="http://schemas.microsoft.com/office/powerpoint/2010/main" val="809607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301752" y="1527048"/>
            <a:ext cx="3355848" cy="3349752"/>
          </a:xfrm>
        </p:spPr>
        <p:txBody>
          <a:bodyPr>
            <a:normAutofit/>
          </a:bodyPr>
          <a:lstStyle/>
          <a:p>
            <a:r>
              <a:rPr lang="en-US" dirty="0" smtClean="0"/>
              <a:t>Falling </a:t>
            </a:r>
            <a:r>
              <a:rPr lang="en-US" dirty="0"/>
              <a:t>from moving </a:t>
            </a:r>
            <a:r>
              <a:rPr lang="en-US" dirty="0" smtClean="0"/>
              <a:t>tractors</a:t>
            </a:r>
            <a:endParaRPr lang="en-US" dirty="0"/>
          </a:p>
        </p:txBody>
      </p:sp>
      <p:sp>
        <p:nvSpPr>
          <p:cNvPr id="3" name="TextBox 2"/>
          <p:cNvSpPr txBox="1"/>
          <p:nvPr/>
        </p:nvSpPr>
        <p:spPr>
          <a:xfrm>
            <a:off x="152400" y="228600"/>
            <a:ext cx="8839200" cy="1231106"/>
          </a:xfrm>
          <a:prstGeom prst="rect">
            <a:avLst/>
          </a:prstGeom>
          <a:noFill/>
        </p:spPr>
        <p:txBody>
          <a:bodyPr wrap="square" rtlCol="0">
            <a:spAutoFit/>
          </a:bodyPr>
          <a:lstStyle/>
          <a:p>
            <a:pPr algn="ctr"/>
            <a:r>
              <a:rPr lang="en-US" sz="2800" b="1" dirty="0"/>
              <a:t>Injuries include amputations and fractures from a variety of incidents including:</a:t>
            </a:r>
          </a:p>
          <a:p>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29000" y="1600200"/>
            <a:ext cx="5252720" cy="3581400"/>
          </a:xfrm>
          <a:prstGeom prst="rect">
            <a:avLst/>
          </a:prstGeom>
        </p:spPr>
      </p:pic>
    </p:spTree>
    <p:extLst>
      <p:ext uri="{BB962C8B-B14F-4D97-AF65-F5344CB8AC3E}">
        <p14:creationId xmlns:p14="http://schemas.microsoft.com/office/powerpoint/2010/main" val="26646577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2209800" y="381000"/>
            <a:ext cx="7543800" cy="838200"/>
          </a:xfrm>
        </p:spPr>
        <p:txBody>
          <a:bodyPr>
            <a:normAutofit/>
          </a:bodyPr>
          <a:lstStyle/>
          <a:p>
            <a:r>
              <a:rPr lang="en-US" dirty="0" smtClean="0"/>
              <a:t>Being run over by tractors</a:t>
            </a:r>
          </a:p>
          <a:p>
            <a:pPr marL="0" indent="0">
              <a:buNone/>
            </a:pP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1752600"/>
            <a:ext cx="4520339" cy="3733800"/>
          </a:xfrm>
          <a:prstGeom prst="rect">
            <a:avLst/>
          </a:prstGeom>
        </p:spPr>
      </p:pic>
    </p:spTree>
    <p:extLst>
      <p:ext uri="{BB962C8B-B14F-4D97-AF65-F5344CB8AC3E}">
        <p14:creationId xmlns:p14="http://schemas.microsoft.com/office/powerpoint/2010/main" val="12436767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152400"/>
            <a:ext cx="8839200" cy="1143000"/>
          </a:xfrm>
        </p:spPr>
        <p:txBody>
          <a:bodyPr/>
          <a:lstStyle/>
          <a:p>
            <a:pPr algn="ctr"/>
            <a:r>
              <a:rPr lang="en-US" dirty="0"/>
              <a:t>Being crushed when a tractor rolls sideways or backwards.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1752600"/>
            <a:ext cx="5044060" cy="3842657"/>
          </a:xfrm>
          <a:prstGeom prst="rect">
            <a:avLst/>
          </a:prstGeom>
        </p:spPr>
      </p:pic>
    </p:spTree>
    <p:extLst>
      <p:ext uri="{BB962C8B-B14F-4D97-AF65-F5344CB8AC3E}">
        <p14:creationId xmlns:p14="http://schemas.microsoft.com/office/powerpoint/2010/main" val="458162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normAutofit/>
          </a:bodyPr>
          <a:lstStyle/>
          <a:p>
            <a:r>
              <a:rPr lang="en-US" dirty="0" smtClean="0"/>
              <a:t>Always </a:t>
            </a:r>
            <a:r>
              <a:rPr lang="en-US" dirty="0"/>
              <a:t>read and follow safety procedures in the manufacturer's manual.</a:t>
            </a:r>
          </a:p>
          <a:p>
            <a:r>
              <a:rPr lang="en-US" dirty="0"/>
              <a:t>Always plan work in advance so that the work methods are safe at all stages.</a:t>
            </a:r>
          </a:p>
          <a:p>
            <a:r>
              <a:rPr lang="en-US" dirty="0"/>
              <a:t>Be careful in selecting your tractor operators - Ensure that they are well trained for each type of tractor work.</a:t>
            </a:r>
          </a:p>
          <a:p>
            <a:r>
              <a:rPr lang="en-US" dirty="0"/>
              <a:t>Be sure your operators read and understand the manual, are familiar with the tractor and are fully aware of their responsibilities</a:t>
            </a:r>
            <a:r>
              <a:rPr lang="en-US" dirty="0" smtClean="0"/>
              <a:t>.</a:t>
            </a:r>
            <a:endParaRPr lang="en-US" dirty="0"/>
          </a:p>
        </p:txBody>
      </p:sp>
      <p:sp>
        <p:nvSpPr>
          <p:cNvPr id="3" name="TextBox 2"/>
          <p:cNvSpPr txBox="1"/>
          <p:nvPr/>
        </p:nvSpPr>
        <p:spPr>
          <a:xfrm>
            <a:off x="1524000" y="228600"/>
            <a:ext cx="6215743" cy="984885"/>
          </a:xfrm>
          <a:prstGeom prst="rect">
            <a:avLst/>
          </a:prstGeom>
          <a:noFill/>
        </p:spPr>
        <p:txBody>
          <a:bodyPr wrap="square" rtlCol="0">
            <a:spAutoFit/>
          </a:bodyPr>
          <a:lstStyle/>
          <a:p>
            <a:pPr algn="ctr"/>
            <a:r>
              <a:rPr lang="en-US" sz="4000" b="1" dirty="0" smtClean="0"/>
              <a:t>PREPAREDNESS</a:t>
            </a:r>
          </a:p>
          <a:p>
            <a:pPr algn="ctr"/>
            <a:endParaRPr lang="en-US" dirty="0"/>
          </a:p>
        </p:txBody>
      </p:sp>
    </p:spTree>
    <p:extLst>
      <p:ext uri="{BB962C8B-B14F-4D97-AF65-F5344CB8AC3E}">
        <p14:creationId xmlns:p14="http://schemas.microsoft.com/office/powerpoint/2010/main" val="23708573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
          </p:nvPr>
        </p:nvSpPr>
        <p:spPr>
          <a:xfrm>
            <a:off x="301752" y="1527048"/>
            <a:ext cx="8080248" cy="1292352"/>
          </a:xfrm>
        </p:spPr>
        <p:txBody>
          <a:bodyPr>
            <a:normAutofit lnSpcReduction="10000"/>
          </a:bodyPr>
          <a:lstStyle/>
          <a:p>
            <a:r>
              <a:rPr lang="en-US" dirty="0" smtClean="0"/>
              <a:t>Lubricating- if you need to remove the guard to lubricate the machine, never lubricate while the machine is in motion.</a:t>
            </a:r>
          </a:p>
          <a:p>
            <a:pPr marL="0" indent="0">
              <a:buNone/>
            </a:pPr>
            <a:endParaRPr lang="en-US" dirty="0"/>
          </a:p>
        </p:txBody>
      </p:sp>
      <p:sp>
        <p:nvSpPr>
          <p:cNvPr id="7" name="TextBox 6"/>
          <p:cNvSpPr txBox="1"/>
          <p:nvPr/>
        </p:nvSpPr>
        <p:spPr>
          <a:xfrm>
            <a:off x="990600" y="331858"/>
            <a:ext cx="7696200" cy="707886"/>
          </a:xfrm>
          <a:prstGeom prst="rect">
            <a:avLst/>
          </a:prstGeom>
          <a:noFill/>
        </p:spPr>
        <p:txBody>
          <a:bodyPr wrap="square" rtlCol="0">
            <a:spAutoFit/>
          </a:bodyPr>
          <a:lstStyle/>
          <a:p>
            <a:r>
              <a:rPr lang="en-US" sz="4000" dirty="0" smtClean="0"/>
              <a:t>HAZARDOUS ACTIVITIES</a:t>
            </a:r>
            <a:endParaRPr lang="en-US" sz="40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971800"/>
            <a:ext cx="6097389" cy="2451659"/>
          </a:xfrm>
          <a:prstGeom prst="rect">
            <a:avLst/>
          </a:prstGeom>
        </p:spPr>
      </p:pic>
    </p:spTree>
    <p:extLst>
      <p:ext uri="{BB962C8B-B14F-4D97-AF65-F5344CB8AC3E}">
        <p14:creationId xmlns:p14="http://schemas.microsoft.com/office/powerpoint/2010/main" val="36865312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534400" cy="758952"/>
          </a:xfrm>
        </p:spPr>
        <p:txBody>
          <a:bodyPr>
            <a:normAutofit fontScale="90000"/>
          </a:bodyPr>
          <a:lstStyle/>
          <a:p>
            <a:r>
              <a:rPr lang="en-US" dirty="0"/>
              <a:t>Checking hydraulic system </a:t>
            </a:r>
            <a:br>
              <a:rPr lang="en-US" dirty="0"/>
            </a:br>
            <a:endParaRPr lang="en-US" dirty="0"/>
          </a:p>
        </p:txBody>
      </p:sp>
      <p:pic>
        <p:nvPicPr>
          <p:cNvPr id="4" name="Content Placeholder 3"/>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1676400" y="1600200"/>
            <a:ext cx="5613054" cy="4114800"/>
          </a:xfrm>
        </p:spPr>
      </p:pic>
    </p:spTree>
    <p:extLst>
      <p:ext uri="{BB962C8B-B14F-4D97-AF65-F5344CB8AC3E}">
        <p14:creationId xmlns:p14="http://schemas.microsoft.com/office/powerpoint/2010/main" val="2057481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Sharpening</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89744" y="1527175"/>
            <a:ext cx="8128000" cy="4572000"/>
          </a:xfrm>
        </p:spPr>
      </p:pic>
    </p:spTree>
    <p:extLst>
      <p:ext uri="{BB962C8B-B14F-4D97-AF65-F5344CB8AC3E}">
        <p14:creationId xmlns:p14="http://schemas.microsoft.com/office/powerpoint/2010/main" val="2016885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613648" cy="990600"/>
          </a:xfrm>
        </p:spPr>
        <p:txBody>
          <a:bodyPr>
            <a:normAutofit fontScale="90000"/>
          </a:bodyPr>
          <a:lstStyle/>
          <a:p>
            <a:r>
              <a:rPr lang="en-US" dirty="0" smtClean="0"/>
              <a:t>PPE(PERSONAL PROTECTIVE EQUIPMENT)</a:t>
            </a:r>
            <a:endParaRPr lang="en-US" sz="3200" dirty="0"/>
          </a:p>
        </p:txBody>
      </p:sp>
      <p:sp>
        <p:nvSpPr>
          <p:cNvPr id="3" name="Content Placeholder 2"/>
          <p:cNvSpPr>
            <a:spLocks noGrp="1"/>
          </p:cNvSpPr>
          <p:nvPr>
            <p:ph sz="quarter" idx="1"/>
          </p:nvPr>
        </p:nvSpPr>
        <p:spPr>
          <a:xfrm>
            <a:off x="228600" y="1524000"/>
            <a:ext cx="5181600" cy="4572000"/>
          </a:xfrm>
        </p:spPr>
        <p:txBody>
          <a:bodyPr>
            <a:normAutofit fontScale="92500"/>
          </a:bodyPr>
          <a:lstStyle/>
          <a:p>
            <a:pPr algn="just"/>
            <a:r>
              <a:rPr lang="en-US" sz="2800" dirty="0"/>
              <a:t>Personal Protective Equipment (PPE) is clothing or equipment designed to protect workers from physical hazards when on a worksite. PPE should only be considered as a last line of </a:t>
            </a:r>
            <a:r>
              <a:rPr lang="en-US" sz="2800" dirty="0" err="1"/>
              <a:t>defence</a:t>
            </a:r>
            <a:r>
              <a:rPr lang="en-US" sz="2800" dirty="0"/>
              <a:t> between a hazard and the worker. Attempts to control workplace risks and hazards should always be addressed first.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335" y="1295400"/>
            <a:ext cx="3452602" cy="5029200"/>
          </a:xfrm>
          <a:prstGeom prst="rect">
            <a:avLst/>
          </a:prstGeom>
        </p:spPr>
      </p:pic>
    </p:spTree>
    <p:extLst>
      <p:ext uri="{BB962C8B-B14F-4D97-AF65-F5344CB8AC3E}">
        <p14:creationId xmlns:p14="http://schemas.microsoft.com/office/powerpoint/2010/main" val="12385588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under machines</a:t>
            </a:r>
            <a:endParaRPr lang="en-US" dirty="0"/>
          </a:p>
        </p:txBody>
      </p:sp>
      <p:pic>
        <p:nvPicPr>
          <p:cNvPr id="4" name="Content Placeholder 3"/>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1447800" y="1676400"/>
            <a:ext cx="6083638" cy="4038600"/>
          </a:xfrm>
        </p:spPr>
      </p:pic>
    </p:spTree>
    <p:extLst>
      <p:ext uri="{BB962C8B-B14F-4D97-AF65-F5344CB8AC3E}">
        <p14:creationId xmlns:p14="http://schemas.microsoft.com/office/powerpoint/2010/main" val="39056728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534400" cy="758952"/>
          </a:xfrm>
        </p:spPr>
        <p:txBody>
          <a:bodyPr>
            <a:normAutofit fontScale="90000"/>
          </a:bodyPr>
          <a:lstStyle/>
          <a:p>
            <a:r>
              <a:rPr lang="en-US" dirty="0"/>
              <a:t>Farm Equipment Safety</a:t>
            </a:r>
            <a:br>
              <a:rPr lang="en-US" dirty="0"/>
            </a:br>
            <a:endParaRPr lang="en-US" dirty="0"/>
          </a:p>
        </p:txBody>
      </p:sp>
      <p:sp>
        <p:nvSpPr>
          <p:cNvPr id="3" name="Content Placeholder 2"/>
          <p:cNvSpPr>
            <a:spLocks noGrp="1"/>
          </p:cNvSpPr>
          <p:nvPr>
            <p:ph sz="quarter" idx="1"/>
          </p:nvPr>
        </p:nvSpPr>
        <p:spPr/>
        <p:txBody>
          <a:bodyPr/>
          <a:lstStyle/>
          <a:p>
            <a:pPr fontAlgn="t"/>
            <a:r>
              <a:rPr lang="en-US" dirty="0" smtClean="0"/>
              <a:t>New </a:t>
            </a:r>
            <a:r>
              <a:rPr lang="en-US" dirty="0"/>
              <a:t>farm equipment is specifically designed for safe handling and operation. Older farm equipment is outdated and missing some of the latest standard safety features. The following sections discuss general guidelines for farm equipment safety, including farmstead equipment, farm field equipment, guards, shields, and power take-off equipment (PTOs).</a:t>
            </a:r>
          </a:p>
          <a:p>
            <a:endParaRPr lang="en-US" dirty="0"/>
          </a:p>
        </p:txBody>
      </p:sp>
    </p:spTree>
    <p:extLst>
      <p:ext uri="{BB962C8B-B14F-4D97-AF65-F5344CB8AC3E}">
        <p14:creationId xmlns:p14="http://schemas.microsoft.com/office/powerpoint/2010/main" val="887331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534400" cy="758952"/>
          </a:xfrm>
        </p:spPr>
        <p:txBody>
          <a:bodyPr>
            <a:normAutofit fontScale="90000"/>
          </a:bodyPr>
          <a:lstStyle/>
          <a:p>
            <a:r>
              <a:rPr lang="en-US" b="1" dirty="0"/>
              <a:t>General Equipment Safety</a:t>
            </a:r>
            <a:br>
              <a:rPr lang="en-US" b="1" dirty="0"/>
            </a:br>
            <a:endParaRPr lang="en-US" dirty="0"/>
          </a:p>
        </p:txBody>
      </p:sp>
      <p:sp>
        <p:nvSpPr>
          <p:cNvPr id="3" name="Content Placeholder 2"/>
          <p:cNvSpPr>
            <a:spLocks noGrp="1"/>
          </p:cNvSpPr>
          <p:nvPr>
            <p:ph sz="quarter" idx="1"/>
          </p:nvPr>
        </p:nvSpPr>
        <p:spPr/>
        <p:txBody>
          <a:bodyPr>
            <a:normAutofit/>
          </a:bodyPr>
          <a:lstStyle/>
          <a:p>
            <a:r>
              <a:rPr lang="en-US" dirty="0" smtClean="0"/>
              <a:t>Keeping </a:t>
            </a:r>
            <a:r>
              <a:rPr lang="en-US" dirty="0"/>
              <a:t>equipment in good working condition is half the formula for being safe. The other half is the ability and awareness of the person operating the equipment.</a:t>
            </a:r>
          </a:p>
          <a:p>
            <a:pPr marL="0" indent="0">
              <a:buNone/>
            </a:pPr>
            <a:endParaRPr lang="en-US" b="1" dirty="0" smtClean="0"/>
          </a:p>
          <a:p>
            <a:pPr marL="0" indent="0">
              <a:buNone/>
            </a:pPr>
            <a:r>
              <a:rPr lang="en-US" b="1" dirty="0"/>
              <a:t> </a:t>
            </a:r>
            <a:r>
              <a:rPr lang="en-US" b="1" dirty="0" smtClean="0"/>
              <a:t>Safety </a:t>
            </a:r>
            <a:r>
              <a:rPr lang="en-US" b="1" dirty="0"/>
              <a:t>= Good Working Equipment + Able and </a:t>
            </a:r>
            <a:r>
              <a:rPr lang="en-US" b="1" dirty="0" smtClean="0"/>
              <a:t> Aware </a:t>
            </a:r>
            <a:r>
              <a:rPr lang="en-US" b="1" dirty="0"/>
              <a:t>Operator</a:t>
            </a:r>
            <a:endParaRPr lang="en-US" dirty="0"/>
          </a:p>
          <a:p>
            <a:pPr marL="0" indent="0">
              <a:buNone/>
            </a:pPr>
            <a:endParaRPr lang="en-US" dirty="0"/>
          </a:p>
        </p:txBody>
      </p:sp>
    </p:spTree>
    <p:extLst>
      <p:ext uri="{BB962C8B-B14F-4D97-AF65-F5344CB8AC3E}">
        <p14:creationId xmlns:p14="http://schemas.microsoft.com/office/powerpoint/2010/main" val="11713686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1752" y="1676400"/>
            <a:ext cx="4651248" cy="4422648"/>
          </a:xfrm>
        </p:spPr>
        <p:txBody>
          <a:bodyPr>
            <a:normAutofit/>
          </a:bodyPr>
          <a:lstStyle/>
          <a:p>
            <a:r>
              <a:rPr lang="en-US" dirty="0" smtClean="0"/>
              <a:t>Read </a:t>
            </a:r>
            <a:r>
              <a:rPr lang="en-US" dirty="0"/>
              <a:t>and comply with the operator's safety manual for each piece of farm equipment</a:t>
            </a:r>
            <a:r>
              <a:rPr lang="en-US" dirty="0" smtClean="0"/>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0" y="1524000"/>
            <a:ext cx="4048125" cy="4048125"/>
          </a:xfrm>
          <a:prstGeom prst="rect">
            <a:avLst/>
          </a:prstGeom>
        </p:spPr>
      </p:pic>
    </p:spTree>
    <p:extLst>
      <p:ext uri="{BB962C8B-B14F-4D97-AF65-F5344CB8AC3E}">
        <p14:creationId xmlns:p14="http://schemas.microsoft.com/office/powerpoint/2010/main" val="27086408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1752" y="1524000"/>
            <a:ext cx="4651248" cy="4575048"/>
          </a:xfrm>
        </p:spPr>
        <p:txBody>
          <a:bodyPr/>
          <a:lstStyle/>
          <a:p>
            <a:r>
              <a:rPr lang="en-US" dirty="0"/>
              <a:t>Keep children and other people away from the working area.</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752600"/>
            <a:ext cx="4368800" cy="3276600"/>
          </a:xfrm>
          <a:prstGeom prst="rect">
            <a:avLst/>
          </a:prstGeom>
        </p:spPr>
      </p:pic>
    </p:spTree>
    <p:extLst>
      <p:ext uri="{BB962C8B-B14F-4D97-AF65-F5344CB8AC3E}">
        <p14:creationId xmlns:p14="http://schemas.microsoft.com/office/powerpoint/2010/main" val="40145903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301752" y="1527048"/>
            <a:ext cx="3736848" cy="3959352"/>
          </a:xfrm>
        </p:spPr>
        <p:txBody>
          <a:bodyPr>
            <a:normAutofit fontScale="92500"/>
          </a:bodyPr>
          <a:lstStyle/>
          <a:p>
            <a:pPr algn="just"/>
            <a:r>
              <a:rPr lang="en-US" b="1" dirty="0"/>
              <a:t>Wear protective equipment to suit the task.</a:t>
            </a:r>
            <a:r>
              <a:rPr lang="en-US" dirty="0"/>
              <a:t> If worn correctly, gear such as earplugs, earmuffs, hard hat, safety goggles, gloves or full-face mask can dramatically reduce your risk of injury.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400" y="1524000"/>
            <a:ext cx="4394200" cy="4394200"/>
          </a:xfrm>
          <a:prstGeom prst="rect">
            <a:avLst/>
          </a:prstGeom>
        </p:spPr>
      </p:pic>
    </p:spTree>
    <p:extLst>
      <p:ext uri="{BB962C8B-B14F-4D97-AF65-F5344CB8AC3E}">
        <p14:creationId xmlns:p14="http://schemas.microsoft.com/office/powerpoint/2010/main" val="40452127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533400"/>
            <a:ext cx="5337048" cy="914400"/>
          </a:xfrm>
        </p:spPr>
        <p:txBody>
          <a:bodyPr>
            <a:normAutofit fontScale="90000"/>
          </a:bodyPr>
          <a:lstStyle/>
          <a:p>
            <a:r>
              <a:rPr lang="en-US" dirty="0" smtClean="0"/>
              <a:t>Head Protection</a:t>
            </a:r>
            <a:r>
              <a:rPr lang="en-US" dirty="0"/>
              <a:t/>
            </a:r>
            <a:br>
              <a:rPr lang="en-US" dirty="0"/>
            </a:br>
            <a:endParaRPr lang="en-US" dirty="0"/>
          </a:p>
        </p:txBody>
      </p:sp>
      <p:sp>
        <p:nvSpPr>
          <p:cNvPr id="3" name="Content Placeholder 2"/>
          <p:cNvSpPr>
            <a:spLocks noGrp="1"/>
          </p:cNvSpPr>
          <p:nvPr>
            <p:ph sz="quarter" idx="1"/>
          </p:nvPr>
        </p:nvSpPr>
        <p:spPr>
          <a:xfrm>
            <a:off x="152400" y="1600200"/>
            <a:ext cx="4495800" cy="4343400"/>
          </a:xfrm>
        </p:spPr>
        <p:txBody>
          <a:bodyPr>
            <a:normAutofit fontScale="85000" lnSpcReduction="20000"/>
          </a:bodyPr>
          <a:lstStyle/>
          <a:p>
            <a:pPr algn="just" fontAlgn="base"/>
            <a:r>
              <a:rPr lang="en-US" dirty="0" smtClean="0"/>
              <a:t>PPE </a:t>
            </a:r>
            <a:r>
              <a:rPr lang="en-US" dirty="0"/>
              <a:t>includes hard hats and headgears and should be required for tasks than can cause any force or object falling to the head. When performing head protection safety checks, ensure that there are no dents or deformities on the shell and connections are tightened inside. Do not store in direct sunlight and always replace a hard hat if it was used for any kind of impact, even if damage is unnoticeable.</a:t>
            </a:r>
          </a:p>
          <a:p>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 r="-3382" b="10298"/>
          <a:stretch/>
        </p:blipFill>
        <p:spPr>
          <a:xfrm>
            <a:off x="4778829" y="1676400"/>
            <a:ext cx="4114800" cy="4267200"/>
          </a:xfrm>
          <a:prstGeom prst="rect">
            <a:avLst/>
          </a:prstGeom>
        </p:spPr>
      </p:pic>
    </p:spTree>
    <p:extLst>
      <p:ext uri="{BB962C8B-B14F-4D97-AF65-F5344CB8AC3E}">
        <p14:creationId xmlns:p14="http://schemas.microsoft.com/office/powerpoint/2010/main" val="25107713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534400" cy="758952"/>
          </a:xfrm>
        </p:spPr>
        <p:txBody>
          <a:bodyPr>
            <a:normAutofit fontScale="90000"/>
          </a:bodyPr>
          <a:lstStyle/>
          <a:p>
            <a:r>
              <a:rPr lang="en-US" dirty="0"/>
              <a:t>Face and Eye Protection</a:t>
            </a:r>
            <a:br>
              <a:rPr lang="en-US" dirty="0"/>
            </a:br>
            <a:endParaRPr lang="en-US" dirty="0"/>
          </a:p>
        </p:txBody>
      </p:sp>
      <p:sp>
        <p:nvSpPr>
          <p:cNvPr id="3" name="Content Placeholder 2"/>
          <p:cNvSpPr>
            <a:spLocks noGrp="1"/>
          </p:cNvSpPr>
          <p:nvPr>
            <p:ph sz="quarter" idx="1"/>
          </p:nvPr>
        </p:nvSpPr>
        <p:spPr>
          <a:xfrm>
            <a:off x="228600" y="1524000"/>
            <a:ext cx="4727448" cy="4645152"/>
          </a:xfrm>
        </p:spPr>
        <p:txBody>
          <a:bodyPr>
            <a:normAutofit fontScale="92500" lnSpcReduction="10000"/>
          </a:bodyPr>
          <a:lstStyle/>
          <a:p>
            <a:pPr algn="just" fontAlgn="base"/>
            <a:r>
              <a:rPr lang="en-US" dirty="0" smtClean="0"/>
              <a:t>PPE </a:t>
            </a:r>
            <a:r>
              <a:rPr lang="en-US" dirty="0"/>
              <a:t>includes safety goggles and face shields and should be used for tasks that can cause loss of vision and an eye, burns, splashes, sprays of toxic liquids etc. When conducting equipment safety checks, ensure that there are no cracks or deformities on the lenses, ensure the strap is in good working order and is firmly sealed to the cheek and forehead.</a:t>
            </a:r>
          </a:p>
          <a:p>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772" t="-4241" r="23391" b="16116"/>
          <a:stretch/>
        </p:blipFill>
        <p:spPr>
          <a:xfrm flipH="1">
            <a:off x="5257800" y="1654629"/>
            <a:ext cx="3533729" cy="3581400"/>
          </a:xfrm>
          <a:prstGeom prst="rect">
            <a:avLst/>
          </a:prstGeom>
        </p:spPr>
      </p:pic>
    </p:spTree>
    <p:extLst>
      <p:ext uri="{BB962C8B-B14F-4D97-AF65-F5344CB8AC3E}">
        <p14:creationId xmlns:p14="http://schemas.microsoft.com/office/powerpoint/2010/main" val="15956610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8534400" cy="758952"/>
          </a:xfrm>
        </p:spPr>
        <p:txBody>
          <a:bodyPr>
            <a:normAutofit fontScale="90000"/>
          </a:bodyPr>
          <a:lstStyle/>
          <a:p>
            <a:r>
              <a:rPr lang="en-US" dirty="0"/>
              <a:t>Foot Protection</a:t>
            </a:r>
            <a:br>
              <a:rPr lang="en-US" dirty="0"/>
            </a:br>
            <a:endParaRPr lang="en-US" dirty="0"/>
          </a:p>
        </p:txBody>
      </p:sp>
      <p:sp>
        <p:nvSpPr>
          <p:cNvPr id="3" name="Content Placeholder 2"/>
          <p:cNvSpPr>
            <a:spLocks noGrp="1"/>
          </p:cNvSpPr>
          <p:nvPr>
            <p:ph sz="quarter" idx="1"/>
          </p:nvPr>
        </p:nvSpPr>
        <p:spPr>
          <a:xfrm>
            <a:off x="301752" y="1527048"/>
            <a:ext cx="4803648" cy="4340352"/>
          </a:xfrm>
        </p:spPr>
        <p:txBody>
          <a:bodyPr>
            <a:normAutofit lnSpcReduction="10000"/>
          </a:bodyPr>
          <a:lstStyle/>
          <a:p>
            <a:pPr algn="just" fontAlgn="base"/>
            <a:r>
              <a:rPr lang="en-US" dirty="0" smtClean="0"/>
              <a:t>PPE </a:t>
            </a:r>
            <a:r>
              <a:rPr lang="en-US" dirty="0"/>
              <a:t>includes knee pads and safety boots and should be used for tasks that can cause serious foot and leg injuries from falling or rolling objects, hot substances, electrical hazards and slippery surfaces. Use boots with slip-resistant soles that protect against compression and impact.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1752600"/>
            <a:ext cx="3451412" cy="4267200"/>
          </a:xfrm>
          <a:prstGeom prst="rect">
            <a:avLst/>
          </a:prstGeom>
        </p:spPr>
      </p:pic>
    </p:spTree>
    <p:extLst>
      <p:ext uri="{BB962C8B-B14F-4D97-AF65-F5344CB8AC3E}">
        <p14:creationId xmlns:p14="http://schemas.microsoft.com/office/powerpoint/2010/main" val="22503612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8534400" cy="758952"/>
          </a:xfrm>
        </p:spPr>
        <p:txBody>
          <a:bodyPr>
            <a:normAutofit fontScale="90000"/>
          </a:bodyPr>
          <a:lstStyle/>
          <a:p>
            <a:r>
              <a:rPr lang="en-US" dirty="0"/>
              <a:t>Hands Protection</a:t>
            </a:r>
            <a:br>
              <a:rPr lang="en-US" dirty="0"/>
            </a:br>
            <a:endParaRPr lang="en-US" dirty="0"/>
          </a:p>
        </p:txBody>
      </p:sp>
      <p:sp>
        <p:nvSpPr>
          <p:cNvPr id="3" name="Content Placeholder 2"/>
          <p:cNvSpPr>
            <a:spLocks noGrp="1"/>
          </p:cNvSpPr>
          <p:nvPr>
            <p:ph sz="quarter" idx="1"/>
          </p:nvPr>
        </p:nvSpPr>
        <p:spPr>
          <a:xfrm>
            <a:off x="301752" y="1527048"/>
            <a:ext cx="4346448" cy="4721352"/>
          </a:xfrm>
        </p:spPr>
        <p:txBody>
          <a:bodyPr>
            <a:normAutofit fontScale="85000" lnSpcReduction="10000"/>
          </a:bodyPr>
          <a:lstStyle/>
          <a:p>
            <a:pPr algn="just" fontAlgn="base"/>
            <a:r>
              <a:rPr lang="en-US" dirty="0" smtClean="0"/>
              <a:t>PPE </a:t>
            </a:r>
            <a:r>
              <a:rPr lang="en-US" dirty="0"/>
              <a:t>includes safety gloves and should be used for tasks that can cause hand and skin burns, absorption of harmful substances, cuts, fractures or </a:t>
            </a:r>
            <a:r>
              <a:rPr lang="en-US" dirty="0" err="1" smtClean="0"/>
              <a:t>amputations.When</a:t>
            </a:r>
            <a:r>
              <a:rPr lang="en-US" dirty="0" smtClean="0"/>
              <a:t> </a:t>
            </a:r>
            <a:r>
              <a:rPr lang="en-US" dirty="0"/>
              <a:t>inspecting hand protection equipment, ensure that they fit perfectly with no spaces and are free from cuts, burns and chemical residue. Always replace them if any sign of contamination was observed.</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600" y="1577068"/>
            <a:ext cx="4048125" cy="4048125"/>
          </a:xfrm>
          <a:prstGeom prst="rect">
            <a:avLst/>
          </a:prstGeom>
        </p:spPr>
      </p:pic>
    </p:spTree>
    <p:extLst>
      <p:ext uri="{BB962C8B-B14F-4D97-AF65-F5344CB8AC3E}">
        <p14:creationId xmlns:p14="http://schemas.microsoft.com/office/powerpoint/2010/main" val="8089828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534400" cy="758952"/>
          </a:xfrm>
        </p:spPr>
        <p:txBody>
          <a:bodyPr>
            <a:normAutofit fontScale="90000"/>
          </a:bodyPr>
          <a:lstStyle/>
          <a:p>
            <a:r>
              <a:rPr lang="en-US" dirty="0"/>
              <a:t>Body Protection</a:t>
            </a:r>
            <a:br>
              <a:rPr lang="en-US" dirty="0"/>
            </a:br>
            <a:endParaRPr lang="en-US" dirty="0"/>
          </a:p>
        </p:txBody>
      </p:sp>
      <p:sp>
        <p:nvSpPr>
          <p:cNvPr id="3" name="Content Placeholder 2"/>
          <p:cNvSpPr>
            <a:spLocks noGrp="1"/>
          </p:cNvSpPr>
          <p:nvPr>
            <p:ph sz="quarter" idx="1"/>
          </p:nvPr>
        </p:nvSpPr>
        <p:spPr>
          <a:xfrm>
            <a:off x="152400" y="1524000"/>
            <a:ext cx="4876800" cy="4495800"/>
          </a:xfrm>
        </p:spPr>
        <p:txBody>
          <a:bodyPr>
            <a:normAutofit fontScale="92500"/>
          </a:bodyPr>
          <a:lstStyle/>
          <a:p>
            <a:pPr algn="just" fontAlgn="base"/>
            <a:r>
              <a:rPr lang="en-US" dirty="0" smtClean="0"/>
              <a:t>PPE </a:t>
            </a:r>
            <a:r>
              <a:rPr lang="en-US" dirty="0"/>
              <a:t>includes safety vests and suits and should be used for tasks that can cause body injuries from extreme temperatures, flames and sparks, toxic chemicals, insect bites and radiation. Ensure that they are clean and free from cuts and burns. Always get a good fit to ensure full body protection.</a:t>
            </a:r>
          </a:p>
          <a:p>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5132" t="2380" r="19313"/>
          <a:stretch/>
        </p:blipFill>
        <p:spPr>
          <a:xfrm>
            <a:off x="5410200" y="1676400"/>
            <a:ext cx="3200400" cy="4016829"/>
          </a:xfrm>
          <a:prstGeom prst="rect">
            <a:avLst/>
          </a:prstGeom>
        </p:spPr>
      </p:pic>
    </p:spTree>
    <p:extLst>
      <p:ext uri="{BB962C8B-B14F-4D97-AF65-F5344CB8AC3E}">
        <p14:creationId xmlns:p14="http://schemas.microsoft.com/office/powerpoint/2010/main" val="27845978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534400" cy="758952"/>
          </a:xfrm>
        </p:spPr>
        <p:txBody>
          <a:bodyPr>
            <a:normAutofit fontScale="90000"/>
          </a:bodyPr>
          <a:lstStyle/>
          <a:p>
            <a:r>
              <a:rPr lang="en-US" dirty="0"/>
              <a:t>Hearing Protection</a:t>
            </a:r>
            <a:br>
              <a:rPr lang="en-US" dirty="0"/>
            </a:br>
            <a:endParaRPr lang="en-US" dirty="0"/>
          </a:p>
        </p:txBody>
      </p:sp>
      <p:sp>
        <p:nvSpPr>
          <p:cNvPr id="3" name="Content Placeholder 2"/>
          <p:cNvSpPr>
            <a:spLocks noGrp="1"/>
          </p:cNvSpPr>
          <p:nvPr>
            <p:ph sz="quarter" idx="1"/>
          </p:nvPr>
        </p:nvSpPr>
        <p:spPr>
          <a:xfrm>
            <a:off x="301752" y="1527048"/>
            <a:ext cx="4727448" cy="4111752"/>
          </a:xfrm>
        </p:spPr>
        <p:txBody>
          <a:bodyPr>
            <a:normAutofit fontScale="92500"/>
          </a:bodyPr>
          <a:lstStyle/>
          <a:p>
            <a:pPr algn="just" fontAlgn="base"/>
            <a:r>
              <a:rPr lang="en-US" dirty="0" smtClean="0"/>
              <a:t>PPE </a:t>
            </a:r>
            <a:r>
              <a:rPr lang="en-US" dirty="0"/>
              <a:t>includes ear muffs and plugs and should be used for tasks than can cause hearing problems and loss of hearing. When ensuring hearing safety, the equipment must fit the ear canal perfectly. Recommended types include formable earplugs to fit on different sizes of ear canals.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0" y="1524000"/>
            <a:ext cx="3333750" cy="4572000"/>
          </a:xfrm>
          <a:prstGeom prst="rect">
            <a:avLst/>
          </a:prstGeom>
        </p:spPr>
      </p:pic>
    </p:spTree>
    <p:extLst>
      <p:ext uri="{BB962C8B-B14F-4D97-AF65-F5344CB8AC3E}">
        <p14:creationId xmlns:p14="http://schemas.microsoft.com/office/powerpoint/2010/main" val="20525429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534400" cy="758952"/>
          </a:xfrm>
        </p:spPr>
        <p:txBody>
          <a:bodyPr>
            <a:normAutofit fontScale="90000"/>
          </a:bodyPr>
          <a:lstStyle/>
          <a:p>
            <a:r>
              <a:rPr lang="en-US" dirty="0"/>
              <a:t>Fall Protection</a:t>
            </a:r>
            <a:br>
              <a:rPr lang="en-US" dirty="0"/>
            </a:br>
            <a:endParaRPr lang="en-US" dirty="0"/>
          </a:p>
        </p:txBody>
      </p:sp>
      <p:sp>
        <p:nvSpPr>
          <p:cNvPr id="3" name="Content Placeholder 2"/>
          <p:cNvSpPr>
            <a:spLocks noGrp="1"/>
          </p:cNvSpPr>
          <p:nvPr>
            <p:ph sz="quarter" idx="1"/>
          </p:nvPr>
        </p:nvSpPr>
        <p:spPr>
          <a:xfrm>
            <a:off x="301752" y="1527048"/>
            <a:ext cx="3813048" cy="4340352"/>
          </a:xfrm>
        </p:spPr>
        <p:txBody>
          <a:bodyPr>
            <a:noAutofit/>
          </a:bodyPr>
          <a:lstStyle/>
          <a:p>
            <a:pPr algn="just" fontAlgn="base"/>
            <a:r>
              <a:rPr lang="en-US" sz="2000" dirty="0" smtClean="0"/>
              <a:t>PPE </a:t>
            </a:r>
            <a:r>
              <a:rPr lang="en-US" sz="2000" dirty="0"/>
              <a:t>includes safety harnesses and lanyards and should be strictly used for task that can cause falling from heights and serious injury or death. When inspecting equipment, ensure that the straps are free from tears, deformities and burn marks and buckles are connected securely and tightly. It is very important to dispose them if used after a falling incident.</a:t>
            </a:r>
          </a:p>
          <a:p>
            <a:endParaRPr lang="en-US" sz="20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9695" t="22562" r="10412" b="9678"/>
          <a:stretch/>
        </p:blipFill>
        <p:spPr>
          <a:xfrm>
            <a:off x="4267200" y="1600200"/>
            <a:ext cx="4609127" cy="3978729"/>
          </a:xfrm>
          <a:prstGeom prst="rect">
            <a:avLst/>
          </a:prstGeom>
        </p:spPr>
      </p:pic>
    </p:spTree>
    <p:extLst>
      <p:ext uri="{BB962C8B-B14F-4D97-AF65-F5344CB8AC3E}">
        <p14:creationId xmlns:p14="http://schemas.microsoft.com/office/powerpoint/2010/main" val="40423299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171</TotalTime>
  <Words>913</Words>
  <Application>Microsoft Office PowerPoint</Application>
  <PresentationFormat>On-screen Show (4:3)</PresentationFormat>
  <Paragraphs>56</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Civic</vt:lpstr>
      <vt:lpstr>SAFETY PRACTICES IN USING FARM EQUIPMENT</vt:lpstr>
      <vt:lpstr>PPE(PERSONAL PROTECTIVE EQUIPMENT)</vt:lpstr>
      <vt:lpstr>Head Protection </vt:lpstr>
      <vt:lpstr>Face and Eye Protection </vt:lpstr>
      <vt:lpstr>Foot Protection </vt:lpstr>
      <vt:lpstr>Hands Protection </vt:lpstr>
      <vt:lpstr>Body Protection </vt:lpstr>
      <vt:lpstr>Hearing Protection </vt:lpstr>
      <vt:lpstr>Fall Protection </vt:lpstr>
      <vt:lpstr>Respiratory Protection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Checking hydraulic system  </vt:lpstr>
      <vt:lpstr>Sharpening</vt:lpstr>
      <vt:lpstr>Working under machines</vt:lpstr>
      <vt:lpstr>Farm Equipment Safety </vt:lpstr>
      <vt:lpstr>General Equipment Safety </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SAFETY PRACTICES IN USING FARM EQUIPMENT</dc:title>
  <dc:creator>PC-05</dc:creator>
  <cp:lastModifiedBy>PC-07</cp:lastModifiedBy>
  <cp:revision>15</cp:revision>
  <dcterms:created xsi:type="dcterms:W3CDTF">2019-09-01T11:08:38Z</dcterms:created>
  <dcterms:modified xsi:type="dcterms:W3CDTF">2019-09-16T12:31:13Z</dcterms:modified>
</cp:coreProperties>
</file>