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3"/>
  </p:notesMasterIdLst>
  <p:handoutMasterIdLst>
    <p:handoutMasterId r:id="rId14"/>
  </p:handout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pt-BR" dirty="0"/>
            <a:t>231013000</a:t>
          </a:r>
          <a:endParaRPr lang="pt-br" dirty="0"/>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pt-BR" dirty="0"/>
            <a:t>André Lucas Dos Reis Torres</a:t>
          </a:r>
          <a:endParaRPr lang="pt-br" dirty="0"/>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E80CA270-6C90-4E17-ACEA-46B56AD54DD1}">
      <dgm:prSet/>
      <dgm:spPr/>
      <dgm:t>
        <a:bodyPr rtlCol="0"/>
        <a:lstStyle/>
        <a:p>
          <a:pPr rtl="0"/>
          <a:r>
            <a:rPr lang="pt-br" dirty="0"/>
            <a:t>Eduardo de Lukas</a:t>
          </a: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pt-BR" dirty="0"/>
            <a:t>130015032</a:t>
          </a:r>
          <a:endParaRPr lang="pt-br" dirty="0"/>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pt-BR" dirty="0"/>
            <a:t>Mateus Torres de </a:t>
          </a:r>
          <a:r>
            <a:rPr lang="pt-BR" dirty="0" err="1"/>
            <a:t>SouzA</a:t>
          </a:r>
          <a:endParaRPr lang="pt-br" dirty="0"/>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C5146535-FD3D-4589-98A3-623B8DA4B8DB}">
      <dgm:prSet/>
      <dgm:spPr/>
      <dgm:t>
        <a:bodyPr rtlCol="0"/>
        <a:lstStyle/>
        <a:p>
          <a:pPr rtl="0"/>
          <a:r>
            <a:rPr lang="pt-BR" dirty="0"/>
            <a:t>231009535</a:t>
          </a:r>
          <a:endParaRPr lang="pt-br" dirty="0"/>
        </a:p>
      </dgm:t>
    </dgm:pt>
    <dgm:pt modelId="{7A3CCAF8-AC3A-401E-AEDD-44BBC1AA9C31}" type="sibTrans" cxnId="{8EBF857E-7408-4941-91E4-293B0F59EEF7}">
      <dgm:prSet/>
      <dgm:spPr/>
      <dgm:t>
        <a:bodyPr rtlCol="0"/>
        <a:lstStyle/>
        <a:p>
          <a:pPr rtl="0"/>
          <a:endParaRPr lang="en-US"/>
        </a:p>
      </dgm:t>
    </dgm:pt>
    <dgm:pt modelId="{20848F78-EC70-4162-96CE-CC68006930F0}" type="parTrans" cxnId="{8EBF857E-7408-4941-91E4-293B0F59EEF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BR" sz="1100" kern="1200" dirty="0"/>
            <a:t>231013000</a:t>
          </a:r>
          <a:endParaRPr lang="pt-br" sz="1100" kern="1200" dirty="0"/>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BR" sz="1100" kern="1200" dirty="0"/>
            <a:t>André Lucas Dos Reis Torres</a:t>
          </a:r>
          <a:endParaRPr lang="pt-br" sz="1100" kern="1200" dirty="0"/>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BR" sz="1100" kern="1200" dirty="0"/>
            <a:t>231009535</a:t>
          </a:r>
          <a:endParaRPr lang="pt-br" sz="1100" kern="1200" dirty="0"/>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pt-br" sz="1100" kern="1200" dirty="0"/>
            <a:t>Eduardo de Lukas</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BR" sz="1100" kern="1200" dirty="0"/>
            <a:t>130015032</a:t>
          </a:r>
          <a:endParaRPr lang="pt-br" sz="1100" kern="1200" dirty="0"/>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BR" sz="1100" kern="1200" dirty="0"/>
            <a:t>Mateus Torres de </a:t>
          </a:r>
          <a:r>
            <a:rPr lang="pt-BR" sz="1100" kern="1200" dirty="0" err="1"/>
            <a:t>SouzA</a:t>
          </a:r>
          <a:endParaRPr lang="pt-br" sz="1100" kern="1200" dirty="0"/>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ECB700D-7E1A-49E2-ABAD-092ACBACD43B}" type="datetime1">
              <a:rPr lang="pt-BR" smtClean="0"/>
              <a:t>11/07/2024</a:t>
            </a:fld>
            <a:endParaRPr lang="en-US"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ço Reservado para o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‹nº›</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3E3353A-A592-44BD-B6AB-B98E47E0DF51}" type="datetime1">
              <a:rPr lang="pt-BR" smtClean="0"/>
              <a:t>11/07/2024</a:t>
            </a:fld>
            <a:endParaRPr lang="en-US"/>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Clique para editar o texto Mestre</a:t>
            </a:r>
            <a:endParaRPr lang="en-US"/>
          </a:p>
          <a:p>
            <a:pPr lvl="1" rtl="0"/>
            <a:r>
              <a:rPr lang="pt-br"/>
              <a:t>Segundo nível</a:t>
            </a:r>
          </a:p>
          <a:p>
            <a:pPr lvl="2" rtl="0"/>
            <a:r>
              <a:rPr lang="pt-br"/>
              <a:t>Terceiro nível</a:t>
            </a:r>
          </a:p>
          <a:p>
            <a:pPr lvl="3" rtl="0"/>
            <a:r>
              <a:rPr lang="pt-br"/>
              <a:t>Quarto nível</a:t>
            </a:r>
          </a:p>
          <a:p>
            <a:pPr lvl="4" rtl="0"/>
            <a:r>
              <a:rPr lang="pt-br"/>
              <a:t>Quinto nível</a:t>
            </a:r>
            <a:endParaRPr lang="en-US"/>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‹nº›</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tângulo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pt-BR"/>
              <a:t>Clique para editar o título Mestre</a:t>
            </a:r>
            <a:endParaRPr lang="en-US" dirty="0"/>
          </a:p>
        </p:txBody>
      </p:sp>
      <p:sp>
        <p:nvSpPr>
          <p:cNvPr id="3" name="Subtítu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BR"/>
              <a:t>Clique para editar o estilo do subtítulo Mestre</a:t>
            </a:r>
            <a:endParaRPr lang="en-US" dirty="0"/>
          </a:p>
        </p:txBody>
      </p:sp>
      <p:sp>
        <p:nvSpPr>
          <p:cNvPr id="8" name="Espaço Reservado para Data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00472D23-6933-4398-B088-86D87D4569A8}" type="datetime1">
              <a:rPr lang="pt-BR" smtClean="0"/>
              <a:t>11/07/2024</a:t>
            </a:fld>
            <a:endParaRPr lang="en-US" dirty="0"/>
          </a:p>
        </p:txBody>
      </p:sp>
      <p:sp>
        <p:nvSpPr>
          <p:cNvPr id="9" name="Espaço Reservado para Rodapé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9" name="Título 1"/>
          <p:cNvSpPr>
            <a:spLocks noGrp="1"/>
          </p:cNvSpPr>
          <p:nvPr>
            <p:ph type="title"/>
          </p:nvPr>
        </p:nvSpPr>
        <p:spPr>
          <a:xfrm>
            <a:off x="581192" y="702156"/>
            <a:ext cx="11029616" cy="1013800"/>
          </a:xfrm>
        </p:spPr>
        <p:txBody>
          <a:bodyPr rtlCol="0"/>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p:txBody>
          <a:bodyPr rtlCol="0"/>
          <a:lstStyle/>
          <a:p>
            <a:pPr rtl="0"/>
            <a:fld id="{C28CAC3A-C360-423D-8EE7-1FC8754818CB}" type="datetime1">
              <a:rPr lang="pt-BR" smtClean="0"/>
              <a:t>11/07/2024</a:t>
            </a:fld>
            <a:endParaRPr lang="en-US" dirty="0"/>
          </a:p>
        </p:txBody>
      </p:sp>
      <p:sp>
        <p:nvSpPr>
          <p:cNvPr id="5" name="Espaço Reservado para Rodapé 4"/>
          <p:cNvSpPr>
            <a:spLocks noGrp="1"/>
          </p:cNvSpPr>
          <p:nvPr>
            <p:ph type="ftr" sz="quarter" idx="11"/>
          </p:nvPr>
        </p:nvSpPr>
        <p:spPr/>
        <p:txBody>
          <a:bodyPr rtlCol="0"/>
          <a:lstStyle/>
          <a:p>
            <a:pPr rtl="0"/>
            <a:endParaRPr lang="en-US" dirty="0"/>
          </a:p>
        </p:txBody>
      </p:sp>
      <p:sp>
        <p:nvSpPr>
          <p:cNvPr id="6" name="Espaço Reservado para o Número do Slide 5"/>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tângulo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a:xfrm>
            <a:off x="774923" y="863600"/>
            <a:ext cx="7161625" cy="4807326"/>
          </a:xfrm>
        </p:spPr>
        <p:txBody>
          <a:bodyPr vert="eaVert" rtlCol="0" anchor="t"/>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8" name="Retângulo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tângulo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Espaço Reservado para Data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8BBA3C67-7F45-4D7A-B048-0542E838373B}" type="datetime1">
              <a:rPr lang="pt-BR" smtClean="0"/>
              <a:t>11/07/2024</a:t>
            </a:fld>
            <a:endParaRPr lang="en-US" dirty="0"/>
          </a:p>
        </p:txBody>
      </p:sp>
      <p:sp>
        <p:nvSpPr>
          <p:cNvPr id="12" name="Espaço Reservado para Rodapé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Espaço Reservado para o Número do Slide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81192" y="702156"/>
            <a:ext cx="11029616" cy="1188720"/>
          </a:xfrm>
        </p:spPr>
        <p:txBody>
          <a:bodyPr rtlCol="0"/>
          <a:lstStyle/>
          <a:p>
            <a:pPr rtl="0"/>
            <a:r>
              <a:rPr lang="pt-BR"/>
              <a:t>Clique para editar o título Mestre</a:t>
            </a:r>
            <a:endParaRPr lang="en-US" dirty="0"/>
          </a:p>
        </p:txBody>
      </p:sp>
      <p:sp>
        <p:nvSpPr>
          <p:cNvPr id="3" name="Espaço reservado para conteúdo 2"/>
          <p:cNvSpPr>
            <a:spLocks noGrp="1"/>
          </p:cNvSpPr>
          <p:nvPr>
            <p:ph idx="1"/>
          </p:nvPr>
        </p:nvSpPr>
        <p:spPr>
          <a:xfrm>
            <a:off x="581192" y="2340864"/>
            <a:ext cx="11029615" cy="3634486"/>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8" name="Espaço Reservado para Data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D6866A0C-EEE8-4DE1-9ECF-51EC9C0B8BE2}" type="datetime1">
              <a:rPr lang="pt-BR" smtClean="0"/>
              <a:t>11/07/2024</a:t>
            </a:fld>
            <a:endParaRPr lang="en-US" dirty="0"/>
          </a:p>
        </p:txBody>
      </p:sp>
      <p:sp>
        <p:nvSpPr>
          <p:cNvPr id="9" name="Espaço Reservado para Rodapé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8" name="Retângulo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pt-BR"/>
              <a:t>Clique para editar o título Mestre</a:t>
            </a:r>
            <a:endParaRPr lang="en-US" dirty="0"/>
          </a:p>
        </p:txBody>
      </p:sp>
      <p:sp>
        <p:nvSpPr>
          <p:cNvPr id="3" name="Espaço reservado para tex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a:t>Clique para editar os estilos de texto Mestres</a:t>
            </a:r>
          </a:p>
        </p:txBody>
      </p:sp>
      <p:sp>
        <p:nvSpPr>
          <p:cNvPr id="7" name="Espaço Reservado para Data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C9F9B11C-AD18-4A04-821E-C5366FCA14C8}" type="datetime1">
              <a:rPr lang="pt-BR" smtClean="0"/>
              <a:t>11/07/2024</a:t>
            </a:fld>
            <a:endParaRPr lang="en-US" dirty="0"/>
          </a:p>
        </p:txBody>
      </p:sp>
      <p:sp>
        <p:nvSpPr>
          <p:cNvPr id="9" name="Espaço Reservado para Rodapé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a:xfrm>
            <a:off x="581193" y="729658"/>
            <a:ext cx="11029616" cy="988332"/>
          </a:xfrm>
        </p:spPr>
        <p:txBody>
          <a:bodyPr rtlCol="0"/>
          <a:lstStyle/>
          <a:p>
            <a:pPr rtl="0"/>
            <a:r>
              <a:rPr lang="pt-BR"/>
              <a:t>Clique para editar o título Mestre</a:t>
            </a:r>
            <a:endParaRPr lang="en-US" dirty="0"/>
          </a:p>
        </p:txBody>
      </p:sp>
      <p:sp>
        <p:nvSpPr>
          <p:cNvPr id="3" name="Espaço reservado para conteúdo 2"/>
          <p:cNvSpPr>
            <a:spLocks noGrp="1"/>
          </p:cNvSpPr>
          <p:nvPr>
            <p:ph sz="half" idx="1"/>
          </p:nvPr>
        </p:nvSpPr>
        <p:spPr>
          <a:xfrm>
            <a:off x="581193" y="2228003"/>
            <a:ext cx="5194767" cy="3633047"/>
          </a:xfrm>
        </p:spPr>
        <p:txBody>
          <a:bodyPr rtlCol="0">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conteúdo 3"/>
          <p:cNvSpPr>
            <a:spLocks noGrp="1"/>
          </p:cNvSpPr>
          <p:nvPr>
            <p:ph sz="half" idx="2"/>
          </p:nvPr>
        </p:nvSpPr>
        <p:spPr>
          <a:xfrm>
            <a:off x="6416039" y="2228003"/>
            <a:ext cx="5194769" cy="3633047"/>
          </a:xfrm>
        </p:spPr>
        <p:txBody>
          <a:bodyPr rtlCol="0">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Data 4"/>
          <p:cNvSpPr>
            <a:spLocks noGrp="1"/>
          </p:cNvSpPr>
          <p:nvPr>
            <p:ph type="dt" sz="half" idx="10"/>
          </p:nvPr>
        </p:nvSpPr>
        <p:spPr/>
        <p:txBody>
          <a:bodyPr rtlCol="0"/>
          <a:lstStyle/>
          <a:p>
            <a:pPr rtl="0"/>
            <a:fld id="{B34586AC-0217-4567-B29B-23EE9A9222A5}" type="datetime1">
              <a:rPr lang="pt-BR" smtClean="0"/>
              <a:t>11/07/2024</a:t>
            </a:fld>
            <a:endParaRPr lang="en-US" dirty="0"/>
          </a:p>
        </p:txBody>
      </p:sp>
      <p:sp>
        <p:nvSpPr>
          <p:cNvPr id="6" name="Espaço Reservado para Rodapé 5"/>
          <p:cNvSpPr>
            <a:spLocks noGrp="1"/>
          </p:cNvSpPr>
          <p:nvPr>
            <p:ph type="ftr" sz="quarter" idx="11"/>
          </p:nvPr>
        </p:nvSpPr>
        <p:spPr/>
        <p:txBody>
          <a:bodyPr rtlCol="0"/>
          <a:lstStyle/>
          <a:p>
            <a:pPr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12" name="Título 1"/>
          <p:cNvSpPr>
            <a:spLocks noGrp="1"/>
          </p:cNvSpPr>
          <p:nvPr>
            <p:ph type="title"/>
          </p:nvPr>
        </p:nvSpPr>
        <p:spPr>
          <a:xfrm>
            <a:off x="581193" y="729658"/>
            <a:ext cx="11029616" cy="988332"/>
          </a:xfrm>
        </p:spPr>
        <p:txBody>
          <a:bodyPr rtlCol="0"/>
          <a:lstStyle/>
          <a:p>
            <a:pPr rtl="0"/>
            <a:r>
              <a:rPr lang="pt-BR"/>
              <a:t>Clique para editar o título Mestre</a:t>
            </a:r>
            <a:endParaRPr lang="en-US" dirty="0"/>
          </a:p>
        </p:txBody>
      </p:sp>
      <p:sp>
        <p:nvSpPr>
          <p:cNvPr id="3" name="Espaço reservado para texto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4" name="Espaço reservado para conteúdo 3"/>
          <p:cNvSpPr>
            <a:spLocks noGrp="1"/>
          </p:cNvSpPr>
          <p:nvPr>
            <p:ph sz="half" idx="2"/>
          </p:nvPr>
        </p:nvSpPr>
        <p:spPr>
          <a:xfrm>
            <a:off x="581194" y="2926052"/>
            <a:ext cx="5194766" cy="2934999"/>
          </a:xfrm>
        </p:spPr>
        <p:txBody>
          <a:bodyPr rtlCol="0" anchor="t">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texto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pt-BR"/>
              <a:t>Clique para editar os estilos de texto Mestres</a:t>
            </a:r>
          </a:p>
        </p:txBody>
      </p:sp>
      <p:sp>
        <p:nvSpPr>
          <p:cNvPr id="6" name="Espaço reservado para conteúdo 5"/>
          <p:cNvSpPr>
            <a:spLocks noGrp="1"/>
          </p:cNvSpPr>
          <p:nvPr>
            <p:ph sz="quarter" idx="4"/>
          </p:nvPr>
        </p:nvSpPr>
        <p:spPr>
          <a:xfrm>
            <a:off x="6416037" y="2926052"/>
            <a:ext cx="5194771" cy="2934999"/>
          </a:xfrm>
        </p:spPr>
        <p:txBody>
          <a:bodyPr rtlCol="0" anchor="t">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7" name="Espaço Reservado para Data 6"/>
          <p:cNvSpPr>
            <a:spLocks noGrp="1"/>
          </p:cNvSpPr>
          <p:nvPr>
            <p:ph type="dt" sz="half" idx="10"/>
          </p:nvPr>
        </p:nvSpPr>
        <p:spPr/>
        <p:txBody>
          <a:bodyPr rtlCol="0"/>
          <a:lstStyle/>
          <a:p>
            <a:pPr rtl="0"/>
            <a:fld id="{05EA9A4D-5B4A-4536-B4F3-3781F06B7402}" type="datetime1">
              <a:rPr lang="pt-BR" smtClean="0"/>
              <a:t>11/07/2024</a:t>
            </a:fld>
            <a:endParaRPr lang="en-US" dirty="0"/>
          </a:p>
        </p:txBody>
      </p:sp>
      <p:sp>
        <p:nvSpPr>
          <p:cNvPr id="8" name="Espaço Reservado para Rodapé 7"/>
          <p:cNvSpPr>
            <a:spLocks noGrp="1"/>
          </p:cNvSpPr>
          <p:nvPr>
            <p:ph type="ftr" sz="quarter" idx="11"/>
          </p:nvPr>
        </p:nvSpPr>
        <p:spPr/>
        <p:txBody>
          <a:bodyPr rtlCol="0"/>
          <a:lstStyle/>
          <a:p>
            <a:pPr rtl="0"/>
            <a:endParaRPr lang="en-US" dirty="0"/>
          </a:p>
        </p:txBody>
      </p:sp>
      <p:sp>
        <p:nvSpPr>
          <p:cNvPr id="9" name="Espaço Reservado para o Número do Slide 8"/>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8" name="Título 1"/>
          <p:cNvSpPr>
            <a:spLocks noGrp="1"/>
          </p:cNvSpPr>
          <p:nvPr>
            <p:ph type="title"/>
          </p:nvPr>
        </p:nvSpPr>
        <p:spPr>
          <a:xfrm>
            <a:off x="575894" y="729658"/>
            <a:ext cx="11029616" cy="988332"/>
          </a:xfrm>
        </p:spPr>
        <p:txBody>
          <a:bodyPr rtlCol="0"/>
          <a:lstStyle/>
          <a:p>
            <a:pPr rtl="0"/>
            <a:r>
              <a:rPr lang="pt-BR"/>
              <a:t>Clique para editar o título Mestre</a:t>
            </a:r>
            <a:endParaRPr lang="en-US" dirty="0"/>
          </a:p>
        </p:txBody>
      </p:sp>
      <p:sp>
        <p:nvSpPr>
          <p:cNvPr id="3" name="Espaço Reservado para Data 2"/>
          <p:cNvSpPr>
            <a:spLocks noGrp="1"/>
          </p:cNvSpPr>
          <p:nvPr>
            <p:ph type="dt" sz="half" idx="10"/>
          </p:nvPr>
        </p:nvSpPr>
        <p:spPr/>
        <p:txBody>
          <a:bodyPr rtlCol="0"/>
          <a:lstStyle/>
          <a:p>
            <a:pPr rtl="0"/>
            <a:fld id="{45D2EFA0-DD31-4334-BD97-CA68CA1EAF7D}" type="datetime1">
              <a:rPr lang="pt-BR" smtClean="0"/>
              <a:t>11/07/2024</a:t>
            </a:fld>
            <a:endParaRPr lang="en-US" dirty="0"/>
          </a:p>
        </p:txBody>
      </p:sp>
      <p:sp>
        <p:nvSpPr>
          <p:cNvPr id="4" name="Espaço Reservado para Rodapé 3"/>
          <p:cNvSpPr>
            <a:spLocks noGrp="1"/>
          </p:cNvSpPr>
          <p:nvPr>
            <p:ph type="ftr" sz="quarter" idx="11"/>
          </p:nvPr>
        </p:nvSpPr>
        <p:spPr/>
        <p:txBody>
          <a:bodyPr rtlCol="0"/>
          <a:lstStyle/>
          <a:p>
            <a:pPr rtl="0"/>
            <a:endParaRPr lang="en-US" dirty="0"/>
          </a:p>
        </p:txBody>
      </p:sp>
      <p:sp>
        <p:nvSpPr>
          <p:cNvPr id="5" name="Espaço Reservado para o Número do Slide 4"/>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3422C804-0B7D-49A4-9AA4-17093ACFAE26}" type="datetime1">
              <a:rPr lang="pt-BR" smtClean="0"/>
              <a:t>11/07/2024</a:t>
            </a:fld>
            <a:endParaRPr lang="en-US" dirty="0"/>
          </a:p>
        </p:txBody>
      </p:sp>
      <p:sp>
        <p:nvSpPr>
          <p:cNvPr id="3" name="Espaço Reservado para Rodapé 2"/>
          <p:cNvSpPr>
            <a:spLocks noGrp="1"/>
          </p:cNvSpPr>
          <p:nvPr>
            <p:ph type="ftr" sz="quarter" idx="11"/>
          </p:nvPr>
        </p:nvSpPr>
        <p:spPr/>
        <p:txBody>
          <a:bodyPr rtlCol="0"/>
          <a:lstStyle/>
          <a:p>
            <a:pPr rtl="0"/>
            <a:endParaRPr lang="en-US" dirty="0"/>
          </a:p>
        </p:txBody>
      </p:sp>
      <p:sp>
        <p:nvSpPr>
          <p:cNvPr id="4" name="Espaço reservado para o número do slide 3"/>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tângulo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767857" y="933450"/>
            <a:ext cx="3031852" cy="1722419"/>
          </a:xfrm>
        </p:spPr>
        <p:txBody>
          <a:bodyPr rtlCol="0" anchor="b">
            <a:normAutofit/>
          </a:bodyPr>
          <a:lstStyle>
            <a:lvl1pPr algn="l">
              <a:defRPr sz="2400" b="0">
                <a:solidFill>
                  <a:srgbClr val="FFFFFF"/>
                </a:solidFill>
              </a:defRPr>
            </a:lvl1pPr>
          </a:lstStyle>
          <a:p>
            <a:pPr rtl="0"/>
            <a:r>
              <a:rPr lang="pt-br" dirty="0"/>
              <a:t>Clique para editar o estilo de título Mestre</a:t>
            </a:r>
            <a:endParaRPr lang="en-US" dirty="0"/>
          </a:p>
        </p:txBody>
      </p:sp>
      <p:sp>
        <p:nvSpPr>
          <p:cNvPr id="3" name="Espaço reservado para conteúdo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texto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8" name="Espaço Reservado para Data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F26C5998-667C-4083-8EAC-8B78C6E30EC5}" type="datetime1">
              <a:rPr lang="pt-BR" smtClean="0"/>
              <a:t>11/07/2024</a:t>
            </a:fld>
            <a:endParaRPr lang="en-US" dirty="0"/>
          </a:p>
        </p:txBody>
      </p:sp>
      <p:sp>
        <p:nvSpPr>
          <p:cNvPr id="10" name="Espaço Reservado para Rodapé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Espaço Reservado para o Número do Slide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pt-BR"/>
              <a:t>Clique para editar o título Mestre</a:t>
            </a:r>
            <a:endParaRPr lang="en-US" dirty="0"/>
          </a:p>
        </p:txBody>
      </p:sp>
      <p:sp>
        <p:nvSpPr>
          <p:cNvPr id="3" name="Espaço Reservado para Imagem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a:t>Clique no ícone para adicionar uma imagem</a:t>
            </a:r>
            <a:endParaRPr lang="en-US" dirty="0"/>
          </a:p>
        </p:txBody>
      </p:sp>
      <p:sp>
        <p:nvSpPr>
          <p:cNvPr id="4" name="Espaço reservado para texto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5" name="Espaço Reservado para Data 4"/>
          <p:cNvSpPr>
            <a:spLocks noGrp="1"/>
          </p:cNvSpPr>
          <p:nvPr>
            <p:ph type="dt" sz="half" idx="10"/>
          </p:nvPr>
        </p:nvSpPr>
        <p:spPr/>
        <p:txBody>
          <a:bodyPr rtlCol="0"/>
          <a:lstStyle/>
          <a:p>
            <a:pPr rtl="0"/>
            <a:fld id="{9CBC8F94-10C4-4E0E-B702-FA76FB225505}" type="datetime1">
              <a:rPr lang="pt-BR" smtClean="0"/>
              <a:t>11/07/2024</a:t>
            </a:fld>
            <a:endParaRPr lang="en-US" dirty="0"/>
          </a:p>
        </p:txBody>
      </p:sp>
      <p:sp>
        <p:nvSpPr>
          <p:cNvPr id="6" name="Espaço Reservado para Rodapé 5"/>
          <p:cNvSpPr>
            <a:spLocks noGrp="1"/>
          </p:cNvSpPr>
          <p:nvPr>
            <p:ph type="ftr" sz="quarter" idx="11"/>
          </p:nvPr>
        </p:nvSpPr>
        <p:spPr/>
        <p:txBody>
          <a:bodyPr rtlCol="0"/>
          <a:lstStyle/>
          <a:p>
            <a:pPr algn="l"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t-br"/>
              <a:t>Clique para editar o estilo de título Mestre</a:t>
            </a:r>
            <a:endParaRPr lang="en-US" dirty="0"/>
          </a:p>
        </p:txBody>
      </p:sp>
      <p:sp>
        <p:nvSpPr>
          <p:cNvPr id="3" name="Espaço reservado para texto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ACCDFDDD-D174-442B-974C-2E7F8D4F71ED}" type="datetime1">
              <a:rPr lang="pt-BR" smtClean="0"/>
              <a:t>11/07/2024</a:t>
            </a:fld>
            <a:endParaRPr lang="en-US" dirty="0"/>
          </a:p>
        </p:txBody>
      </p:sp>
      <p:sp>
        <p:nvSpPr>
          <p:cNvPr id="5" name="Espaço Reservado para Rodapé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Espaço Reservado para o Número do Slide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‹nº›</a:t>
            </a:fld>
            <a:endParaRPr lang="en-US" dirty="0"/>
          </a:p>
        </p:txBody>
      </p:sp>
      <p:sp>
        <p:nvSpPr>
          <p:cNvPr id="9" name="Retângulo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tângulo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tângulo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pt-br" dirty="0"/>
              <a:t>Projeto CPE </a:t>
            </a:r>
          </a:p>
        </p:txBody>
      </p:sp>
      <p:sp>
        <p:nvSpPr>
          <p:cNvPr id="3" name="Subtítulo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pt-br" dirty="0"/>
              <a:t>Jogo da forca</a:t>
            </a:r>
          </a:p>
        </p:txBody>
      </p:sp>
      <p:sp>
        <p:nvSpPr>
          <p:cNvPr id="20" name="Retângulo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tângulo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tângulo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Imagem 5" descr="Imagem ampliada de um logotipo&#10;&#10;Descrição gerada automaticamente">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5AC6951F-E793-31D1-3447-8A8BEEB3E78E}"/>
              </a:ext>
            </a:extLst>
          </p:cNvPr>
          <p:cNvSpPr txBox="1"/>
          <p:nvPr/>
        </p:nvSpPr>
        <p:spPr>
          <a:xfrm>
            <a:off x="1790700" y="1188720"/>
            <a:ext cx="8183880" cy="707886"/>
          </a:xfrm>
          <a:prstGeom prst="rect">
            <a:avLst/>
          </a:prstGeom>
          <a:noFill/>
        </p:spPr>
        <p:txBody>
          <a:bodyPr wrap="square" rtlCol="0">
            <a:spAutoFit/>
          </a:bodyPr>
          <a:lstStyle/>
          <a:p>
            <a:pPr algn="ctr"/>
            <a:r>
              <a:rPr lang="pt-BR" sz="4000" dirty="0"/>
              <a:t>Demonstração pratica das palavras </a:t>
            </a:r>
          </a:p>
        </p:txBody>
      </p:sp>
      <p:sp>
        <p:nvSpPr>
          <p:cNvPr id="14" name="CaixaDeTexto 13">
            <a:extLst>
              <a:ext uri="{FF2B5EF4-FFF2-40B4-BE49-F238E27FC236}">
                <a16:creationId xmlns:a16="http://schemas.microsoft.com/office/drawing/2014/main" id="{DE0D5CE8-41AD-8CD1-F543-43407E57CC41}"/>
              </a:ext>
            </a:extLst>
          </p:cNvPr>
          <p:cNvSpPr txBox="1"/>
          <p:nvPr/>
        </p:nvSpPr>
        <p:spPr>
          <a:xfrm>
            <a:off x="792480" y="2499360"/>
            <a:ext cx="9486900" cy="3477875"/>
          </a:xfrm>
          <a:prstGeom prst="rect">
            <a:avLst/>
          </a:prstGeom>
          <a:noFill/>
        </p:spPr>
        <p:txBody>
          <a:bodyPr wrap="square" rtlCol="0">
            <a:spAutoFit/>
          </a:bodyPr>
          <a:lstStyle/>
          <a:p>
            <a:pPr marL="457200" indent="-457200">
              <a:buFont typeface="Arial" panose="020B0604020202020204" pitchFamily="34" charset="0"/>
              <a:buChar char="•"/>
            </a:pPr>
            <a:r>
              <a:rPr lang="pt-BR" sz="4400" b="1" dirty="0"/>
              <a:t>Urso polar</a:t>
            </a:r>
          </a:p>
          <a:p>
            <a:pPr marL="457200" indent="-457200">
              <a:buFont typeface="Arial" panose="020B0604020202020204" pitchFamily="34" charset="0"/>
              <a:buChar char="•"/>
            </a:pPr>
            <a:endParaRPr lang="pt-BR" sz="4400" b="1" dirty="0"/>
          </a:p>
          <a:p>
            <a:pPr marL="457200" indent="-457200">
              <a:buFont typeface="Arial" panose="020B0604020202020204" pitchFamily="34" charset="0"/>
              <a:buChar char="•"/>
            </a:pPr>
            <a:r>
              <a:rPr lang="pt-BR" sz="4400" b="1" dirty="0"/>
              <a:t>Gorila roxo</a:t>
            </a:r>
          </a:p>
          <a:p>
            <a:pPr marL="457200" indent="-457200">
              <a:buFont typeface="Arial" panose="020B0604020202020204" pitchFamily="34" charset="0"/>
              <a:buChar char="•"/>
            </a:pPr>
            <a:endParaRPr lang="pt-BR" sz="4400" b="1" dirty="0"/>
          </a:p>
          <a:p>
            <a:pPr marL="457200" indent="-457200">
              <a:buFont typeface="Arial" panose="020B0604020202020204" pitchFamily="34" charset="0"/>
              <a:buChar char="•"/>
            </a:pPr>
            <a:r>
              <a:rPr lang="pt-BR" sz="4400" b="1" dirty="0" err="1"/>
              <a:t>Pe-de-moleque</a:t>
            </a:r>
            <a:endParaRPr lang="pt-BR" sz="4400" b="1" dirty="0"/>
          </a:p>
        </p:txBody>
      </p:sp>
    </p:spTree>
    <p:extLst>
      <p:ext uri="{BB962C8B-B14F-4D97-AF65-F5344CB8AC3E}">
        <p14:creationId xmlns:p14="http://schemas.microsoft.com/office/powerpoint/2010/main" val="2638845222"/>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FD9664-1E4D-32A5-ECCD-E69A240905B3}"/>
              </a:ext>
            </a:extLst>
          </p:cNvPr>
          <p:cNvSpPr>
            <a:spLocks noGrp="1"/>
          </p:cNvSpPr>
          <p:nvPr>
            <p:ph type="title"/>
          </p:nvPr>
        </p:nvSpPr>
        <p:spPr/>
        <p:txBody>
          <a:bodyPr/>
          <a:lstStyle/>
          <a:p>
            <a:r>
              <a:rPr lang="pt-BR" dirty="0"/>
              <a:t>Conclusão Final</a:t>
            </a:r>
          </a:p>
        </p:txBody>
      </p:sp>
      <p:sp>
        <p:nvSpPr>
          <p:cNvPr id="3" name="Espaço Reservado para Conteúdo 2">
            <a:extLst>
              <a:ext uri="{FF2B5EF4-FFF2-40B4-BE49-F238E27FC236}">
                <a16:creationId xmlns:a16="http://schemas.microsoft.com/office/drawing/2014/main" id="{393D1FCF-7690-EC2B-37D3-00B24EB51EA6}"/>
              </a:ext>
            </a:extLst>
          </p:cNvPr>
          <p:cNvSpPr>
            <a:spLocks noGrp="1"/>
          </p:cNvSpPr>
          <p:nvPr>
            <p:ph idx="1"/>
          </p:nvPr>
        </p:nvSpPr>
        <p:spPr/>
        <p:txBody>
          <a:bodyPr>
            <a:normAutofit/>
          </a:bodyPr>
          <a:lstStyle/>
          <a:p>
            <a:pPr marL="0" indent="0" algn="ctr">
              <a:buNone/>
            </a:pPr>
            <a:r>
              <a:rPr lang="pt-BR" sz="2000" dirty="0"/>
              <a:t>Este projeto nos permitiu reforçar habilidades em C++, como o uso de loops, condicionais, manipulação de </a:t>
            </a:r>
            <a:r>
              <a:rPr lang="pt-BR" sz="2000" dirty="0" err="1"/>
              <a:t>strings</a:t>
            </a:r>
            <a:r>
              <a:rPr lang="pt-BR" sz="2000" dirty="0"/>
              <a:t> e </a:t>
            </a:r>
            <a:r>
              <a:rPr lang="pt-BR" sz="2000" dirty="0" err="1"/>
              <a:t>arrays</a:t>
            </a:r>
            <a:r>
              <a:rPr lang="pt-BR" sz="2000" dirty="0"/>
              <a:t>, além de boas práticas de programação, como a limpeza da tela e a interação amigável com o usuário. Estamos satisfeitos com o resultado e entusiasmados com a possibilidade de expandir este projeto no futuro, adicionando novas funcionalidades e aprimoramentos.</a:t>
            </a:r>
          </a:p>
        </p:txBody>
      </p:sp>
    </p:spTree>
    <p:extLst>
      <p:ext uri="{BB962C8B-B14F-4D97-AF65-F5344CB8AC3E}">
        <p14:creationId xmlns:p14="http://schemas.microsoft.com/office/powerpoint/2010/main" val="4193198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pt-BR" dirty="0"/>
              <a:t>I</a:t>
            </a:r>
            <a:r>
              <a:rPr lang="pt-br" dirty="0"/>
              <a:t>ntegrantes do grupo(matriculas)</a:t>
            </a:r>
          </a:p>
        </p:txBody>
      </p:sp>
      <p:graphicFrame>
        <p:nvGraphicFramePr>
          <p:cNvPr id="4" name="Espaço Reservado para Conteúdo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507386057"/>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51C815-1A82-94C9-6ED8-896F306F1E34}"/>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A26F18CE-4311-B9B0-5826-B997C709EFCB}"/>
              </a:ext>
            </a:extLst>
          </p:cNvPr>
          <p:cNvSpPr>
            <a:spLocks noGrp="1"/>
          </p:cNvSpPr>
          <p:nvPr>
            <p:ph idx="1"/>
          </p:nvPr>
        </p:nvSpPr>
        <p:spPr/>
        <p:txBody>
          <a:bodyPr/>
          <a:lstStyle/>
          <a:p>
            <a:pPr marL="0" indent="0">
              <a:buNone/>
            </a:pPr>
            <a:endParaRPr lang="pt-BR" b="1" dirty="0"/>
          </a:p>
          <a:p>
            <a:r>
              <a:rPr lang="pt-BR" dirty="0"/>
              <a:t>No contexto da disciplina de Programação, nosso grupo desenvolveu um jogo da forca utilizando a linguagem de programação C++. O jogo da forca é um clássico jogo de adivinhação de palavras, onde um jogador tenta descobrir uma palavra secreta, letra por letra, antes de completar um número específico de tentativas incorretas.</a:t>
            </a:r>
          </a:p>
          <a:p>
            <a:r>
              <a:rPr lang="pt-BR" dirty="0"/>
              <a:t>Nosso projeto foi motivado pela combinação de diversão e desafio oferecida pelo jogo, bem como pela oportunidade de aplicar e aprofundar nossos conhecimentos em C++. O desenvolvimento envolveu a utilização de diversas técnicas e conceitos fundamentais da programação, como estruturas de controle, manipulação de </a:t>
            </a:r>
            <a:r>
              <a:rPr lang="pt-BR" dirty="0" err="1"/>
              <a:t>strings</a:t>
            </a:r>
            <a:r>
              <a:rPr lang="pt-BR" dirty="0"/>
              <a:t>, e a implementação de algoritmos eficientes para garantir a jogabilidade fluida e agradável.</a:t>
            </a:r>
          </a:p>
          <a:p>
            <a:endParaRPr lang="pt-BR" dirty="0"/>
          </a:p>
        </p:txBody>
      </p:sp>
    </p:spTree>
    <p:extLst>
      <p:ext uri="{BB962C8B-B14F-4D97-AF65-F5344CB8AC3E}">
        <p14:creationId xmlns:p14="http://schemas.microsoft.com/office/powerpoint/2010/main" val="2113700164"/>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230904-2577-FFE2-E4D3-65BA28608CCA}"/>
              </a:ext>
            </a:extLst>
          </p:cNvPr>
          <p:cNvSpPr>
            <a:spLocks noGrp="1"/>
          </p:cNvSpPr>
          <p:nvPr>
            <p:ph type="title"/>
          </p:nvPr>
        </p:nvSpPr>
        <p:spPr/>
        <p:txBody>
          <a:bodyPr/>
          <a:lstStyle/>
          <a:p>
            <a:r>
              <a:rPr lang="pt-BR" b="1" dirty="0"/>
              <a:t>Objetivos do Projeto</a:t>
            </a:r>
            <a:br>
              <a:rPr lang="pt-BR" b="1" dirty="0"/>
            </a:br>
            <a:endParaRPr lang="pt-BR" dirty="0"/>
          </a:p>
        </p:txBody>
      </p:sp>
      <p:sp>
        <p:nvSpPr>
          <p:cNvPr id="4" name="Espaço Reservado para Data 3">
            <a:extLst>
              <a:ext uri="{FF2B5EF4-FFF2-40B4-BE49-F238E27FC236}">
                <a16:creationId xmlns:a16="http://schemas.microsoft.com/office/drawing/2014/main" id="{1C1A5866-5A0B-2318-9AC2-A068C1990552}"/>
              </a:ext>
            </a:extLst>
          </p:cNvPr>
          <p:cNvSpPr>
            <a:spLocks noGrp="1"/>
          </p:cNvSpPr>
          <p:nvPr>
            <p:ph type="dt" sz="half" idx="10"/>
          </p:nvPr>
        </p:nvSpPr>
        <p:spPr/>
        <p:txBody>
          <a:bodyPr/>
          <a:lstStyle/>
          <a:p>
            <a:pPr rtl="0"/>
            <a:fld id="{D6866A0C-EEE8-4DE1-9ECF-51EC9C0B8BE2}" type="datetime1">
              <a:rPr lang="pt-BR" smtClean="0"/>
              <a:t>11/07/2024</a:t>
            </a:fld>
            <a:endParaRPr lang="en-US" dirty="0"/>
          </a:p>
        </p:txBody>
      </p:sp>
      <p:sp>
        <p:nvSpPr>
          <p:cNvPr id="7" name="Rectangle 3">
            <a:extLst>
              <a:ext uri="{FF2B5EF4-FFF2-40B4-BE49-F238E27FC236}">
                <a16:creationId xmlns:a16="http://schemas.microsoft.com/office/drawing/2014/main" id="{3AB5D186-6CBF-A66B-E143-078A8A4B27EA}"/>
              </a:ext>
            </a:extLst>
          </p:cNvPr>
          <p:cNvSpPr>
            <a:spLocks noGrp="1" noChangeArrowheads="1"/>
          </p:cNvSpPr>
          <p:nvPr>
            <p:ph idx="1"/>
          </p:nvPr>
        </p:nvSpPr>
        <p:spPr bwMode="auto">
          <a:xfrm>
            <a:off x="645952" y="2871191"/>
            <a:ext cx="12136016"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buFont typeface="Wingdings" panose="05000000000000000000" pitchFamily="2" charset="2"/>
              <a:buChar char="q"/>
            </a:pPr>
            <a:r>
              <a:rPr kumimoji="0" lang="pt-BR" altLang="pt-BR" sz="11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Desenvolver um Jogo Interativo:</a:t>
            </a:r>
            <a:r>
              <a:rPr kumimoji="0" lang="pt-BR" altLang="pt-BR"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Criar uma interface de console que permita ao jogador interagir de maneira intuitiva e divertida com o jogo da forca.</a:t>
            </a:r>
          </a:p>
          <a:p>
            <a:pPr defTabSz="914400" eaLnBrk="0" fontAlgn="base" hangingPunct="0">
              <a:lnSpc>
                <a:spcPct val="100000"/>
              </a:lnSpc>
              <a:spcBef>
                <a:spcPct val="0"/>
              </a:spcBef>
              <a:spcAft>
                <a:spcPct val="0"/>
              </a:spcAft>
              <a:buClrTx/>
              <a:buSzTx/>
              <a:buFont typeface="Wingdings" panose="05000000000000000000" pitchFamily="2" charset="2"/>
              <a:buChar char="q"/>
            </a:pPr>
            <a:endParaRPr lang="pt-BR" altLang="pt-BR" sz="1100" dirty="0">
              <a:solidFill>
                <a:schemeClr val="tx1"/>
              </a:solidFill>
              <a:latin typeface="Arial" panose="020B0604020202020204" pitchFamily="34" charset="0"/>
              <a:cs typeface="Arial" panose="020B0604020202020204" pitchFamily="34" charset="0"/>
            </a:endParaRPr>
          </a:p>
          <a:p>
            <a:pPr defTabSz="914400" eaLnBrk="0" fontAlgn="base" hangingPunct="0">
              <a:lnSpc>
                <a:spcPct val="100000"/>
              </a:lnSpc>
              <a:spcBef>
                <a:spcPct val="0"/>
              </a:spcBef>
              <a:spcAft>
                <a:spcPct val="0"/>
              </a:spcAft>
              <a:buClrTx/>
              <a:buSzTx/>
              <a:buFont typeface="Wingdings" panose="05000000000000000000" pitchFamily="2" charset="2"/>
              <a:buChar char="q"/>
            </a:pPr>
            <a:endParaRPr kumimoji="0" lang="pt-BR" altLang="pt-BR" sz="11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defTabSz="914400" eaLnBrk="0" fontAlgn="base" hangingPunct="0">
              <a:lnSpc>
                <a:spcPct val="100000"/>
              </a:lnSpc>
              <a:spcBef>
                <a:spcPct val="0"/>
              </a:spcBef>
              <a:spcAft>
                <a:spcPct val="0"/>
              </a:spcAft>
              <a:buClrTx/>
              <a:buSzTx/>
              <a:buFont typeface="Wingdings" panose="05000000000000000000" pitchFamily="2" charset="2"/>
              <a:buChar char="q"/>
            </a:pPr>
            <a:endParaRPr kumimoji="0" lang="pt-BR" altLang="pt-BR" sz="11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defTabSz="914400" eaLnBrk="0" fontAlgn="base" hangingPunct="0">
              <a:lnSpc>
                <a:spcPct val="100000"/>
              </a:lnSpc>
              <a:spcBef>
                <a:spcPct val="0"/>
              </a:spcBef>
              <a:spcAft>
                <a:spcPct val="0"/>
              </a:spcAft>
              <a:buClrTx/>
              <a:buSzTx/>
              <a:buFont typeface="Wingdings" panose="05000000000000000000" pitchFamily="2" charset="2"/>
              <a:buChar char="q"/>
            </a:pPr>
            <a:endParaRPr lang="pt-BR" altLang="pt-BR" sz="1100" dirty="0">
              <a:solidFill>
                <a:schemeClr val="tx1"/>
              </a:solidFill>
              <a:latin typeface="Arial" panose="020B0604020202020204" pitchFamily="34" charset="0"/>
              <a:cs typeface="Arial" panose="020B0604020202020204" pitchFamily="34" charset="0"/>
            </a:endParaRPr>
          </a:p>
          <a:p>
            <a:pPr defTabSz="914400" eaLnBrk="0" fontAlgn="base" hangingPunct="0">
              <a:lnSpc>
                <a:spcPct val="100000"/>
              </a:lnSpc>
              <a:spcBef>
                <a:spcPct val="0"/>
              </a:spcBef>
              <a:spcAft>
                <a:spcPct val="0"/>
              </a:spcAft>
              <a:buClrTx/>
              <a:buSzTx/>
              <a:buFont typeface="Wingdings" panose="05000000000000000000" pitchFamily="2" charset="2"/>
              <a:buChar char="q"/>
            </a:pPr>
            <a:endParaRPr kumimoji="0" lang="pt-BR" altLang="pt-BR" sz="11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defTabSz="914400" eaLnBrk="0" fontAlgn="base" hangingPunct="0">
              <a:lnSpc>
                <a:spcPct val="100000"/>
              </a:lnSpc>
              <a:spcBef>
                <a:spcPct val="0"/>
              </a:spcBef>
              <a:spcAft>
                <a:spcPct val="0"/>
              </a:spcAft>
              <a:buClrTx/>
              <a:buSzTx/>
              <a:buFont typeface="Wingdings" panose="05000000000000000000" pitchFamily="2" charset="2"/>
              <a:buChar char="q"/>
            </a:pPr>
            <a:r>
              <a:rPr kumimoji="0" lang="pt-BR" altLang="pt-BR" sz="11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Aplicar Conceitos de Programação:</a:t>
            </a:r>
            <a:r>
              <a:rPr kumimoji="0" lang="pt-BR" altLang="pt-BR"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Utilizar estruturas de dados e algoritmos aprendidos em aula para implementar funcionalidades do jogo, como verificação de letras, </a:t>
            </a:r>
          </a:p>
          <a:p>
            <a:pPr marL="0" indent="0" defTabSz="914400" eaLnBrk="0" fontAlgn="base" hangingPunct="0">
              <a:lnSpc>
                <a:spcPct val="100000"/>
              </a:lnSpc>
              <a:spcBef>
                <a:spcPct val="0"/>
              </a:spcBef>
              <a:spcAft>
                <a:spcPct val="0"/>
              </a:spcAft>
              <a:buClrTx/>
              <a:buSzTx/>
              <a:buNone/>
            </a:pPr>
            <a:r>
              <a:rPr lang="pt-BR" altLang="pt-BR" sz="1100" dirty="0">
                <a:solidFill>
                  <a:schemeClr val="tx1"/>
                </a:solidFill>
                <a:latin typeface="Arial" panose="020B0604020202020204" pitchFamily="34" charset="0"/>
                <a:cs typeface="Arial" panose="020B0604020202020204" pitchFamily="34" charset="0"/>
              </a:rPr>
              <a:t>        </a:t>
            </a:r>
            <a:r>
              <a:rPr kumimoji="0" lang="pt-BR" altLang="pt-BR"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atualização da palavra em progresso, e contagem de tentativas.</a:t>
            </a:r>
          </a:p>
          <a:p>
            <a:pPr defTabSz="914400" eaLnBrk="0" fontAlgn="base" hangingPunct="0">
              <a:lnSpc>
                <a:spcPct val="100000"/>
              </a:lnSpc>
              <a:spcBef>
                <a:spcPct val="0"/>
              </a:spcBef>
              <a:spcAft>
                <a:spcPct val="0"/>
              </a:spcAft>
              <a:buClrTx/>
              <a:buSzTx/>
              <a:buFont typeface="Wingdings" panose="05000000000000000000" pitchFamily="2" charset="2"/>
              <a:buChar char="q"/>
            </a:pPr>
            <a:endParaRPr kumimoji="0" lang="pt-BR" altLang="pt-BR" sz="11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defTabSz="914400" eaLnBrk="0" fontAlgn="base" hangingPunct="0">
              <a:lnSpc>
                <a:spcPct val="100000"/>
              </a:lnSpc>
              <a:spcBef>
                <a:spcPct val="0"/>
              </a:spcBef>
              <a:spcAft>
                <a:spcPct val="0"/>
              </a:spcAft>
              <a:buClrTx/>
              <a:buSzTx/>
              <a:buFont typeface="Wingdings" panose="05000000000000000000" pitchFamily="2" charset="2"/>
              <a:buChar char="q"/>
            </a:pPr>
            <a:endParaRPr lang="pt-BR" altLang="pt-BR" sz="1100" b="1" dirty="0">
              <a:solidFill>
                <a:schemeClr val="tx1"/>
              </a:solidFill>
              <a:latin typeface="Arial" panose="020B0604020202020204" pitchFamily="34" charset="0"/>
              <a:cs typeface="Arial" panose="020B0604020202020204" pitchFamily="34" charset="0"/>
            </a:endParaRPr>
          </a:p>
          <a:p>
            <a:pPr defTabSz="914400" eaLnBrk="0" fontAlgn="base" hangingPunct="0">
              <a:lnSpc>
                <a:spcPct val="100000"/>
              </a:lnSpc>
              <a:spcBef>
                <a:spcPct val="0"/>
              </a:spcBef>
              <a:spcAft>
                <a:spcPct val="0"/>
              </a:spcAft>
              <a:buClrTx/>
              <a:buSzTx/>
              <a:buFont typeface="Wingdings" panose="05000000000000000000" pitchFamily="2" charset="2"/>
              <a:buChar char="q"/>
            </a:pPr>
            <a:endParaRPr kumimoji="0" lang="pt-BR" altLang="pt-BR" sz="11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defTabSz="914400" eaLnBrk="0" fontAlgn="base" hangingPunct="0">
              <a:lnSpc>
                <a:spcPct val="100000"/>
              </a:lnSpc>
              <a:spcBef>
                <a:spcPct val="0"/>
              </a:spcBef>
              <a:spcAft>
                <a:spcPct val="0"/>
              </a:spcAft>
              <a:buClrTx/>
              <a:buSzTx/>
              <a:buFont typeface="Wingdings" panose="05000000000000000000" pitchFamily="2" charset="2"/>
              <a:buChar char="q"/>
            </a:pPr>
            <a:endParaRPr lang="pt-BR" altLang="pt-BR" sz="1100" b="1" dirty="0">
              <a:solidFill>
                <a:schemeClr val="tx1"/>
              </a:solidFill>
              <a:latin typeface="Arial" panose="020B0604020202020204" pitchFamily="34" charset="0"/>
              <a:cs typeface="Arial" panose="020B0604020202020204" pitchFamily="34" charset="0"/>
            </a:endParaRPr>
          </a:p>
          <a:p>
            <a:pPr defTabSz="914400" eaLnBrk="0" fontAlgn="base" hangingPunct="0">
              <a:lnSpc>
                <a:spcPct val="100000"/>
              </a:lnSpc>
              <a:spcBef>
                <a:spcPct val="0"/>
              </a:spcBef>
              <a:spcAft>
                <a:spcPct val="0"/>
              </a:spcAft>
              <a:buClrTx/>
              <a:buSzTx/>
              <a:buFont typeface="Wingdings" panose="05000000000000000000" pitchFamily="2" charset="2"/>
              <a:buChar char="q"/>
            </a:pPr>
            <a:endParaRPr lang="pt-BR" altLang="pt-BR" sz="1100" b="1" dirty="0">
              <a:solidFill>
                <a:schemeClr val="tx1"/>
              </a:solidFill>
              <a:latin typeface="Arial" panose="020B0604020202020204" pitchFamily="34" charset="0"/>
              <a:cs typeface="Arial" panose="020B0604020202020204" pitchFamily="34" charset="0"/>
            </a:endParaRPr>
          </a:p>
          <a:p>
            <a:pPr defTabSz="914400" eaLnBrk="0" fontAlgn="base" hangingPunct="0">
              <a:lnSpc>
                <a:spcPct val="100000"/>
              </a:lnSpc>
              <a:spcBef>
                <a:spcPct val="0"/>
              </a:spcBef>
              <a:spcAft>
                <a:spcPct val="0"/>
              </a:spcAft>
              <a:buClrTx/>
              <a:buSzTx/>
              <a:buFont typeface="Wingdings" panose="05000000000000000000" pitchFamily="2" charset="2"/>
              <a:buChar char="q"/>
            </a:pPr>
            <a:endParaRPr kumimoji="0" lang="pt-BR" altLang="pt-BR" sz="11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defTabSz="914400" eaLnBrk="0" fontAlgn="base" hangingPunct="0">
              <a:lnSpc>
                <a:spcPct val="100000"/>
              </a:lnSpc>
              <a:spcBef>
                <a:spcPct val="0"/>
              </a:spcBef>
              <a:spcAft>
                <a:spcPct val="0"/>
              </a:spcAft>
              <a:buClrTx/>
              <a:buSzTx/>
              <a:buFont typeface="Wingdings" panose="05000000000000000000" pitchFamily="2" charset="2"/>
              <a:buChar char="q"/>
            </a:pPr>
            <a:r>
              <a:rPr kumimoji="0" lang="pt-BR" altLang="pt-BR" sz="11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Praticar Boas Práticas de Programação:</a:t>
            </a:r>
            <a:r>
              <a:rPr kumimoji="0" lang="pt-BR" altLang="pt-BR"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Escrever um código limpo, modular e bem documentado, facilitando a manutenção e possíveis futuras expansões do jogo.</a:t>
            </a:r>
          </a:p>
        </p:txBody>
      </p:sp>
    </p:spTree>
    <p:extLst>
      <p:ext uri="{BB962C8B-B14F-4D97-AF65-F5344CB8AC3E}">
        <p14:creationId xmlns:p14="http://schemas.microsoft.com/office/powerpoint/2010/main" val="3835824743"/>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695DBA-8590-C8ED-930D-1BB385E08638}"/>
              </a:ext>
            </a:extLst>
          </p:cNvPr>
          <p:cNvSpPr>
            <a:spLocks noGrp="1"/>
          </p:cNvSpPr>
          <p:nvPr>
            <p:ph type="title"/>
          </p:nvPr>
        </p:nvSpPr>
        <p:spPr/>
        <p:txBody>
          <a:bodyPr/>
          <a:lstStyle/>
          <a:p>
            <a:r>
              <a:rPr lang="pt-BR" dirty="0"/>
              <a:t>Funcionalidades do jogo</a:t>
            </a:r>
          </a:p>
        </p:txBody>
      </p:sp>
      <p:sp>
        <p:nvSpPr>
          <p:cNvPr id="4" name="Espaço Reservado para Data 3">
            <a:extLst>
              <a:ext uri="{FF2B5EF4-FFF2-40B4-BE49-F238E27FC236}">
                <a16:creationId xmlns:a16="http://schemas.microsoft.com/office/drawing/2014/main" id="{42841D0B-C867-343B-EB91-9CABD819EF9E}"/>
              </a:ext>
            </a:extLst>
          </p:cNvPr>
          <p:cNvSpPr>
            <a:spLocks noGrp="1"/>
          </p:cNvSpPr>
          <p:nvPr>
            <p:ph type="dt" sz="half" idx="10"/>
          </p:nvPr>
        </p:nvSpPr>
        <p:spPr/>
        <p:txBody>
          <a:bodyPr/>
          <a:lstStyle/>
          <a:p>
            <a:pPr rtl="0"/>
            <a:fld id="{D6866A0C-EEE8-4DE1-9ECF-51EC9C0B8BE2}" type="datetime1">
              <a:rPr lang="pt-BR" smtClean="0"/>
              <a:t>11/07/2024</a:t>
            </a:fld>
            <a:endParaRPr lang="en-US" dirty="0"/>
          </a:p>
        </p:txBody>
      </p:sp>
      <p:sp>
        <p:nvSpPr>
          <p:cNvPr id="5" name="Rectangle 1">
            <a:extLst>
              <a:ext uri="{FF2B5EF4-FFF2-40B4-BE49-F238E27FC236}">
                <a16:creationId xmlns:a16="http://schemas.microsoft.com/office/drawing/2014/main" id="{2DB637C0-735B-91FB-F47A-55033BC1F629}"/>
              </a:ext>
            </a:extLst>
          </p:cNvPr>
          <p:cNvSpPr>
            <a:spLocks noGrp="1" noChangeArrowheads="1"/>
          </p:cNvSpPr>
          <p:nvPr>
            <p:ph idx="1"/>
          </p:nvPr>
        </p:nvSpPr>
        <p:spPr bwMode="auto">
          <a:xfrm>
            <a:off x="581192" y="2172949"/>
            <a:ext cx="1097127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pt-BR" altLang="pt-BR" sz="1400" b="1" i="0" u="none" strike="noStrike" cap="none" normalizeH="0" baseline="0" dirty="0">
                <a:ln>
                  <a:noFill/>
                </a:ln>
                <a:solidFill>
                  <a:schemeClr val="tx1"/>
                </a:solidFill>
                <a:effectLst/>
                <a:latin typeface="Arial" panose="020B0604020202020204" pitchFamily="34" charset="0"/>
              </a:rPr>
              <a:t>Interface de Console:</a:t>
            </a:r>
            <a:r>
              <a:rPr kumimoji="0" lang="pt-BR" altLang="pt-BR" sz="1400" b="0" i="0" u="none" strike="noStrike" cap="none" normalizeH="0" baseline="0" dirty="0">
                <a:ln>
                  <a:noFill/>
                </a:ln>
                <a:solidFill>
                  <a:schemeClr val="tx1"/>
                </a:solidFill>
                <a:effectLst/>
                <a:latin typeface="Arial" panose="020B0604020202020204" pitchFamily="34" charset="0"/>
              </a:rPr>
              <a:t> Uma interface simples e amigável onde o jogador pode ver a palavra em progresso, as letras já adivinhadas,</a:t>
            </a:r>
          </a:p>
          <a:p>
            <a:pPr marL="0" marR="0" lvl="0" indent="0" defTabSz="914400" rtl="0" eaLnBrk="0" fontAlgn="base" latinLnBrk="0" hangingPunct="0">
              <a:lnSpc>
                <a:spcPct val="100000"/>
              </a:lnSpc>
              <a:spcBef>
                <a:spcPct val="0"/>
              </a:spcBef>
              <a:spcAft>
                <a:spcPct val="0"/>
              </a:spcAft>
              <a:buClrTx/>
              <a:buSzTx/>
              <a:buNone/>
              <a:tabLst/>
            </a:pPr>
            <a:r>
              <a:rPr kumimoji="0" lang="pt-BR" altLang="pt-BR" sz="1400" b="0" i="0" u="none" strike="noStrike" cap="none" normalizeH="0" baseline="0" dirty="0">
                <a:ln>
                  <a:noFill/>
                </a:ln>
                <a:solidFill>
                  <a:schemeClr val="tx1"/>
                </a:solidFill>
                <a:effectLst/>
                <a:latin typeface="Arial" panose="020B0604020202020204" pitchFamily="34" charset="0"/>
              </a:rPr>
              <a:t>e o número de tentativas restantes.</a:t>
            </a:r>
          </a:p>
          <a:p>
            <a:pPr marL="0" marR="0" lvl="0" indent="0" algn="l" defTabSz="914400" rtl="0" eaLnBrk="0" fontAlgn="base" latinLnBrk="0" hangingPunct="0">
              <a:lnSpc>
                <a:spcPct val="100000"/>
              </a:lnSpc>
              <a:spcBef>
                <a:spcPct val="0"/>
              </a:spcBef>
              <a:spcAft>
                <a:spcPct val="0"/>
              </a:spcAft>
              <a:buClrTx/>
              <a:buSzTx/>
              <a:buFontTx/>
              <a:buChar char="•"/>
              <a:tabLst/>
            </a:pPr>
            <a:endParaRPr lang="pt-BR" altLang="pt-BR" sz="14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t-BR" altLang="pt-B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1400" b="1" i="0" u="none" strike="noStrike" cap="none" normalizeH="0" baseline="0" dirty="0">
                <a:ln>
                  <a:noFill/>
                </a:ln>
                <a:solidFill>
                  <a:schemeClr val="tx1"/>
                </a:solidFill>
                <a:effectLst/>
                <a:latin typeface="Arial" panose="020B0604020202020204" pitchFamily="34" charset="0"/>
              </a:rPr>
              <a:t>Verificação de Entrada:</a:t>
            </a:r>
            <a:r>
              <a:rPr kumimoji="0" lang="pt-BR" altLang="pt-BR" sz="1400" b="0" i="0" u="none" strike="noStrike" cap="none" normalizeH="0" baseline="0" dirty="0">
                <a:ln>
                  <a:noFill/>
                </a:ln>
                <a:solidFill>
                  <a:schemeClr val="tx1"/>
                </a:solidFill>
                <a:effectLst/>
                <a:latin typeface="Arial" panose="020B0604020202020204" pitchFamily="34" charset="0"/>
              </a:rPr>
              <a:t> O jogo valida as entradas do usuário para garantir que apenas letras válidas sejam aceitas, </a:t>
            </a:r>
          </a:p>
          <a:p>
            <a:pPr marL="0" marR="0" lvl="0" indent="0" algn="l" defTabSz="914400" rtl="0" eaLnBrk="0" fontAlgn="base" latinLnBrk="0" hangingPunct="0">
              <a:lnSpc>
                <a:spcPct val="100000"/>
              </a:lnSpc>
              <a:spcBef>
                <a:spcPct val="0"/>
              </a:spcBef>
              <a:spcAft>
                <a:spcPct val="0"/>
              </a:spcAft>
              <a:buClrTx/>
              <a:buSzTx/>
              <a:buNone/>
              <a:tabLst/>
            </a:pPr>
            <a:r>
              <a:rPr kumimoji="0" lang="pt-BR" altLang="pt-BR" sz="1400" b="0" i="0" u="none" strike="noStrike" cap="none" normalizeH="0" baseline="0" dirty="0">
                <a:ln>
                  <a:noFill/>
                </a:ln>
                <a:solidFill>
                  <a:schemeClr val="tx1"/>
                </a:solidFill>
                <a:effectLst/>
                <a:latin typeface="Arial" panose="020B0604020202020204" pitchFamily="34" charset="0"/>
              </a:rPr>
              <a:t>evitando erros e comportamentos inesperados.</a:t>
            </a:r>
          </a:p>
          <a:p>
            <a:pPr marL="0" marR="0" lvl="0" indent="0" algn="l" defTabSz="914400" rtl="0" eaLnBrk="0" fontAlgn="base" latinLnBrk="0" hangingPunct="0">
              <a:lnSpc>
                <a:spcPct val="100000"/>
              </a:lnSpc>
              <a:spcBef>
                <a:spcPct val="0"/>
              </a:spcBef>
              <a:spcAft>
                <a:spcPct val="0"/>
              </a:spcAft>
              <a:buClrTx/>
              <a:buSzTx/>
              <a:buFontTx/>
              <a:buChar char="•"/>
              <a:tabLst/>
            </a:pPr>
            <a:endParaRPr lang="pt-BR" altLang="pt-BR" sz="14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t-BR" altLang="pt-B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1400" b="1" i="0" u="none" strike="noStrike" cap="none" normalizeH="0" baseline="0" dirty="0">
                <a:ln>
                  <a:noFill/>
                </a:ln>
                <a:solidFill>
                  <a:schemeClr val="tx1"/>
                </a:solidFill>
                <a:effectLst/>
                <a:latin typeface="Arial" panose="020B0604020202020204" pitchFamily="34" charset="0"/>
              </a:rPr>
              <a:t>Banco de Palavras:</a:t>
            </a:r>
            <a:r>
              <a:rPr kumimoji="0" lang="pt-BR" altLang="pt-BR" sz="1400" b="0" i="0" u="none" strike="noStrike" cap="none" normalizeH="0" baseline="0" dirty="0">
                <a:ln>
                  <a:noFill/>
                </a:ln>
                <a:solidFill>
                  <a:schemeClr val="tx1"/>
                </a:solidFill>
                <a:effectLst/>
                <a:latin typeface="Arial" panose="020B0604020202020204" pitchFamily="34" charset="0"/>
              </a:rPr>
              <a:t> Um conjunto de palavras armazenadas em um arquivo ou vetor, de onde a palavra secreta </a:t>
            </a:r>
          </a:p>
          <a:p>
            <a:pPr marL="0" marR="0" lvl="0" indent="0" algn="l" defTabSz="914400" rtl="0" eaLnBrk="0" fontAlgn="base" latinLnBrk="0" hangingPunct="0">
              <a:lnSpc>
                <a:spcPct val="100000"/>
              </a:lnSpc>
              <a:spcBef>
                <a:spcPct val="0"/>
              </a:spcBef>
              <a:spcAft>
                <a:spcPct val="0"/>
              </a:spcAft>
              <a:buClrTx/>
              <a:buSzTx/>
              <a:buNone/>
              <a:tabLst/>
            </a:pPr>
            <a:r>
              <a:rPr kumimoji="0" lang="pt-BR" altLang="pt-BR" sz="1400" b="0" i="0" u="none" strike="noStrike" cap="none" normalizeH="0" baseline="0" dirty="0">
                <a:ln>
                  <a:noFill/>
                </a:ln>
                <a:solidFill>
                  <a:schemeClr val="tx1"/>
                </a:solidFill>
                <a:effectLst/>
                <a:latin typeface="Arial" panose="020B0604020202020204" pitchFamily="34" charset="0"/>
              </a:rPr>
              <a:t>é selecionada aleatoriamente a cada novo jogo.</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t-BR" altLang="pt-B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t-BR" altLang="pt-B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1400" b="1" i="0" u="none" strike="noStrike" cap="none" normalizeH="0" baseline="0" dirty="0">
                <a:ln>
                  <a:noFill/>
                </a:ln>
                <a:solidFill>
                  <a:schemeClr val="tx1"/>
                </a:solidFill>
                <a:effectLst/>
                <a:latin typeface="Arial" panose="020B0604020202020204" pitchFamily="34" charset="0"/>
              </a:rPr>
              <a:t>Contagem de Tentativas:</a:t>
            </a:r>
            <a:r>
              <a:rPr kumimoji="0" lang="pt-BR" altLang="pt-BR" sz="1400" b="0" i="0" u="none" strike="noStrike" cap="none" normalizeH="0" baseline="0" dirty="0">
                <a:ln>
                  <a:noFill/>
                </a:ln>
                <a:solidFill>
                  <a:schemeClr val="tx1"/>
                </a:solidFill>
                <a:effectLst/>
                <a:latin typeface="Arial" panose="020B0604020202020204" pitchFamily="34" charset="0"/>
              </a:rPr>
              <a:t> Implementação de um contador de tentativas restantes, com uma visualização </a:t>
            </a:r>
          </a:p>
          <a:p>
            <a:pPr marL="0" marR="0" lvl="0" indent="0" algn="l" defTabSz="914400" rtl="0" eaLnBrk="0" fontAlgn="base" latinLnBrk="0" hangingPunct="0">
              <a:lnSpc>
                <a:spcPct val="100000"/>
              </a:lnSpc>
              <a:spcBef>
                <a:spcPct val="0"/>
              </a:spcBef>
              <a:spcAft>
                <a:spcPct val="0"/>
              </a:spcAft>
              <a:buClrTx/>
              <a:buSzTx/>
              <a:buNone/>
              <a:tabLst/>
            </a:pPr>
            <a:r>
              <a:rPr lang="pt-BR" altLang="pt-BR" sz="1400" dirty="0">
                <a:solidFill>
                  <a:schemeClr val="tx1"/>
                </a:solidFill>
                <a:latin typeface="Arial" panose="020B0604020202020204" pitchFamily="34" charset="0"/>
              </a:rPr>
              <a:t>Numérica </a:t>
            </a:r>
            <a:r>
              <a:rPr kumimoji="0" lang="pt-BR" altLang="pt-BR" sz="1400" b="0" i="0" u="none" strike="noStrike" cap="none" normalizeH="0" baseline="0" dirty="0">
                <a:ln>
                  <a:noFill/>
                </a:ln>
                <a:solidFill>
                  <a:schemeClr val="tx1"/>
                </a:solidFill>
                <a:effectLst/>
                <a:latin typeface="Arial" panose="020B0604020202020204" pitchFamily="34" charset="0"/>
              </a:rPr>
              <a:t>que é atualizada a cada erro.</a:t>
            </a:r>
          </a:p>
          <a:p>
            <a:pPr marL="0" marR="0" lvl="0" indent="0" algn="l" defTabSz="914400" rtl="0" eaLnBrk="0" fontAlgn="base" latinLnBrk="0" hangingPunct="0">
              <a:lnSpc>
                <a:spcPct val="100000"/>
              </a:lnSpc>
              <a:spcBef>
                <a:spcPct val="0"/>
              </a:spcBef>
              <a:spcAft>
                <a:spcPct val="0"/>
              </a:spcAft>
              <a:buClrTx/>
              <a:buSzTx/>
              <a:buFontTx/>
              <a:buChar char="•"/>
              <a:tabLst/>
            </a:pPr>
            <a:endParaRPr lang="pt-BR" altLang="pt-BR" sz="14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t-BR" altLang="pt-B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1400" b="1" i="0" u="none" strike="noStrike" cap="none" normalizeH="0" baseline="0" dirty="0">
                <a:ln>
                  <a:noFill/>
                </a:ln>
                <a:solidFill>
                  <a:schemeClr val="tx1"/>
                </a:solidFill>
                <a:effectLst/>
                <a:latin typeface="Arial" panose="020B0604020202020204" pitchFamily="34" charset="0"/>
              </a:rPr>
              <a:t>Mensagens de Feedback:</a:t>
            </a:r>
            <a:r>
              <a:rPr kumimoji="0" lang="pt-BR" altLang="pt-BR" sz="1400" b="0" i="0" u="none" strike="noStrike" cap="none" normalizeH="0" baseline="0" dirty="0">
                <a:ln>
                  <a:noFill/>
                </a:ln>
                <a:solidFill>
                  <a:schemeClr val="tx1"/>
                </a:solidFill>
                <a:effectLst/>
                <a:latin typeface="Arial" panose="020B0604020202020204" pitchFamily="34" charset="0"/>
              </a:rPr>
              <a:t> Informações claras e imediatas sobre acertos, erros e estado atual do jogo, mantendo o jogador informado </a:t>
            </a:r>
          </a:p>
          <a:p>
            <a:pPr marL="0" marR="0" lvl="0" indent="0" algn="l" defTabSz="914400" rtl="0" eaLnBrk="0" fontAlgn="base" latinLnBrk="0" hangingPunct="0">
              <a:lnSpc>
                <a:spcPct val="100000"/>
              </a:lnSpc>
              <a:spcBef>
                <a:spcPct val="0"/>
              </a:spcBef>
              <a:spcAft>
                <a:spcPct val="0"/>
              </a:spcAft>
              <a:buClrTx/>
              <a:buSzTx/>
              <a:buNone/>
              <a:tabLst/>
            </a:pPr>
            <a:r>
              <a:rPr kumimoji="0" lang="pt-BR" altLang="pt-BR" sz="1400" b="0" i="0" u="none" strike="noStrike" cap="none" normalizeH="0" baseline="0" dirty="0">
                <a:ln>
                  <a:noFill/>
                </a:ln>
                <a:solidFill>
                  <a:schemeClr val="tx1"/>
                </a:solidFill>
                <a:effectLst/>
                <a:latin typeface="Arial" panose="020B0604020202020204" pitchFamily="34" charset="0"/>
              </a:rPr>
              <a:t>e engajado.</a:t>
            </a:r>
          </a:p>
        </p:txBody>
      </p:sp>
    </p:spTree>
    <p:extLst>
      <p:ext uri="{BB962C8B-B14F-4D97-AF65-F5344CB8AC3E}">
        <p14:creationId xmlns:p14="http://schemas.microsoft.com/office/powerpoint/2010/main" val="2499946437"/>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FD45E2-9D72-4CB2-D5D0-F544059649D0}"/>
              </a:ext>
            </a:extLst>
          </p:cNvPr>
          <p:cNvSpPr>
            <a:spLocks noGrp="1"/>
          </p:cNvSpPr>
          <p:nvPr>
            <p:ph type="title"/>
          </p:nvPr>
        </p:nvSpPr>
        <p:spPr/>
        <p:txBody>
          <a:bodyPr/>
          <a:lstStyle/>
          <a:p>
            <a:r>
              <a:rPr lang="pt-BR" dirty="0"/>
              <a:t>Explicando o código</a:t>
            </a:r>
          </a:p>
        </p:txBody>
      </p:sp>
      <p:sp>
        <p:nvSpPr>
          <p:cNvPr id="4" name="Espaço Reservado para Data 3">
            <a:extLst>
              <a:ext uri="{FF2B5EF4-FFF2-40B4-BE49-F238E27FC236}">
                <a16:creationId xmlns:a16="http://schemas.microsoft.com/office/drawing/2014/main" id="{A241DCE2-7FB9-AD50-A827-32C6BAA2DA7F}"/>
              </a:ext>
            </a:extLst>
          </p:cNvPr>
          <p:cNvSpPr>
            <a:spLocks noGrp="1"/>
          </p:cNvSpPr>
          <p:nvPr>
            <p:ph type="dt" sz="half" idx="10"/>
          </p:nvPr>
        </p:nvSpPr>
        <p:spPr/>
        <p:txBody>
          <a:bodyPr/>
          <a:lstStyle/>
          <a:p>
            <a:pPr rtl="0"/>
            <a:fld id="{D6866A0C-EEE8-4DE1-9ECF-51EC9C0B8BE2}" type="datetime1">
              <a:rPr lang="pt-BR" smtClean="0"/>
              <a:t>11/07/2024</a:t>
            </a:fld>
            <a:endParaRPr lang="en-US" dirty="0"/>
          </a:p>
        </p:txBody>
      </p:sp>
      <p:sp>
        <p:nvSpPr>
          <p:cNvPr id="10" name="CaixaDeTexto 9">
            <a:extLst>
              <a:ext uri="{FF2B5EF4-FFF2-40B4-BE49-F238E27FC236}">
                <a16:creationId xmlns:a16="http://schemas.microsoft.com/office/drawing/2014/main" id="{CF52E11F-42BC-0F9F-C5AD-470EBDB2E24B}"/>
              </a:ext>
            </a:extLst>
          </p:cNvPr>
          <p:cNvSpPr txBox="1"/>
          <p:nvPr/>
        </p:nvSpPr>
        <p:spPr>
          <a:xfrm>
            <a:off x="5729679" y="2021959"/>
            <a:ext cx="6196039" cy="3970318"/>
          </a:xfrm>
          <a:prstGeom prst="rect">
            <a:avLst/>
          </a:prstGeom>
          <a:noFill/>
        </p:spPr>
        <p:txBody>
          <a:bodyPr wrap="square" rtlCol="0">
            <a:spAutoFit/>
          </a:bodyPr>
          <a:lstStyle/>
          <a:p>
            <a:r>
              <a:rPr lang="pt-BR" dirty="0"/>
              <a:t>Linhas 1 até 7:</a:t>
            </a:r>
          </a:p>
          <a:p>
            <a:pPr marL="285750" indent="-285750">
              <a:buFont typeface="Arial" panose="020B0604020202020204" pitchFamily="34" charset="0"/>
              <a:buChar char="•"/>
            </a:pPr>
            <a:r>
              <a:rPr lang="pt-BR" sz="1400" dirty="0"/>
              <a:t>Incluímos as bibliotecas necessárias para entrada/saída de dados, funções gerais, manipulação de </a:t>
            </a:r>
            <a:r>
              <a:rPr lang="pt-BR" sz="1400" dirty="0" err="1"/>
              <a:t>strings</a:t>
            </a:r>
            <a:r>
              <a:rPr lang="pt-BR" sz="1400" dirty="0"/>
              <a:t> e funcionalidades do sistema.</a:t>
            </a:r>
          </a:p>
          <a:p>
            <a:endParaRPr lang="pt-BR" dirty="0"/>
          </a:p>
          <a:p>
            <a:r>
              <a:rPr lang="pt-BR" dirty="0"/>
              <a:t>Linha 9:</a:t>
            </a:r>
          </a:p>
          <a:p>
            <a:pPr marL="285750" indent="-285750">
              <a:buFont typeface="Arial" panose="020B0604020202020204" pitchFamily="34" charset="0"/>
              <a:buChar char="•"/>
            </a:pPr>
            <a:r>
              <a:rPr lang="pt-BR" sz="1400" dirty="0"/>
              <a:t>Define todos os caracteres de input do programa em </a:t>
            </a:r>
            <a:r>
              <a:rPr lang="pt-BR" sz="1400" dirty="0" err="1"/>
              <a:t>minusculos</a:t>
            </a:r>
            <a:endParaRPr lang="pt-BR" sz="1400" dirty="0"/>
          </a:p>
          <a:p>
            <a:endParaRPr lang="pt-BR" dirty="0"/>
          </a:p>
          <a:p>
            <a:r>
              <a:rPr lang="pt-BR" dirty="0"/>
              <a:t>Linhas 6 A 24:</a:t>
            </a:r>
          </a:p>
          <a:p>
            <a:pPr marL="285750" indent="-285750">
              <a:buFont typeface="Arial" panose="020B0604020202020204" pitchFamily="34" charset="0"/>
              <a:buChar char="•"/>
            </a:pPr>
            <a:r>
              <a:rPr lang="pt-BR" sz="1400" dirty="0"/>
              <a:t>Dentro da função </a:t>
            </a:r>
            <a:r>
              <a:rPr lang="pt-BR" sz="1400" dirty="0" err="1"/>
              <a:t>main</a:t>
            </a:r>
            <a:r>
              <a:rPr lang="pt-BR" sz="1400" dirty="0"/>
              <a:t>, declaramos e inicializamos as variáveis que controlam o estado do jogo. Pedimos ao usuário para digitar a palavra secreta, a qual será armazenada na variável palavra, e limpamos a tela para ocultá-la.</a:t>
            </a:r>
          </a:p>
          <a:p>
            <a:endParaRPr lang="pt-BR" sz="1400" dirty="0"/>
          </a:p>
          <a:p>
            <a:endParaRPr lang="pt-BR" sz="1400" dirty="0"/>
          </a:p>
          <a:p>
            <a:endParaRPr lang="pt-BR" sz="1400" dirty="0"/>
          </a:p>
          <a:p>
            <a:endParaRPr lang="pt-BR" dirty="0"/>
          </a:p>
        </p:txBody>
      </p:sp>
      <p:pic>
        <p:nvPicPr>
          <p:cNvPr id="8" name="Espaço Reservado para Conteúdo 7">
            <a:extLst>
              <a:ext uri="{FF2B5EF4-FFF2-40B4-BE49-F238E27FC236}">
                <a16:creationId xmlns:a16="http://schemas.microsoft.com/office/drawing/2014/main" id="{E9A9EEC7-C6CB-94F6-FC45-3463AF5DE147}"/>
              </a:ext>
            </a:extLst>
          </p:cNvPr>
          <p:cNvPicPr>
            <a:picLocks noGrp="1" noChangeAspect="1"/>
          </p:cNvPicPr>
          <p:nvPr>
            <p:ph idx="1"/>
          </p:nvPr>
        </p:nvPicPr>
        <p:blipFill rotWithShape="1">
          <a:blip r:embed="rId2"/>
          <a:srcRect l="8997" t="11657" r="7021" b="23223"/>
          <a:stretch/>
        </p:blipFill>
        <p:spPr>
          <a:xfrm>
            <a:off x="170131" y="2103751"/>
            <a:ext cx="5358214" cy="3877599"/>
          </a:xfrm>
        </p:spPr>
      </p:pic>
    </p:spTree>
    <p:extLst>
      <p:ext uri="{BB962C8B-B14F-4D97-AF65-F5344CB8AC3E}">
        <p14:creationId xmlns:p14="http://schemas.microsoft.com/office/powerpoint/2010/main" val="2205008956"/>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DE623B-A7F3-E2C8-BCE0-D3246A4A1D07}"/>
              </a:ext>
            </a:extLst>
          </p:cNvPr>
          <p:cNvSpPr>
            <a:spLocks noGrp="1"/>
          </p:cNvSpPr>
          <p:nvPr>
            <p:ph type="title"/>
          </p:nvPr>
        </p:nvSpPr>
        <p:spPr>
          <a:xfrm>
            <a:off x="581192" y="702156"/>
            <a:ext cx="11029616" cy="776124"/>
          </a:xfrm>
        </p:spPr>
        <p:txBody>
          <a:bodyPr/>
          <a:lstStyle/>
          <a:p>
            <a:r>
              <a:rPr lang="pt-BR" dirty="0"/>
              <a:t>Explicando o código</a:t>
            </a:r>
          </a:p>
        </p:txBody>
      </p:sp>
      <p:sp>
        <p:nvSpPr>
          <p:cNvPr id="8" name="CaixaDeTexto 7">
            <a:extLst>
              <a:ext uri="{FF2B5EF4-FFF2-40B4-BE49-F238E27FC236}">
                <a16:creationId xmlns:a16="http://schemas.microsoft.com/office/drawing/2014/main" id="{0ABF1721-ED40-14A2-F2DF-898D49AA817E}"/>
              </a:ext>
            </a:extLst>
          </p:cNvPr>
          <p:cNvSpPr txBox="1"/>
          <p:nvPr/>
        </p:nvSpPr>
        <p:spPr>
          <a:xfrm>
            <a:off x="5036820" y="2217420"/>
            <a:ext cx="6758940" cy="3724096"/>
          </a:xfrm>
          <a:prstGeom prst="rect">
            <a:avLst/>
          </a:prstGeom>
          <a:noFill/>
        </p:spPr>
        <p:txBody>
          <a:bodyPr wrap="square" rtlCol="0">
            <a:spAutoFit/>
          </a:bodyPr>
          <a:lstStyle/>
          <a:p>
            <a:r>
              <a:rPr lang="pt-BR" dirty="0"/>
              <a:t>Linhas 25 a 27:</a:t>
            </a:r>
          </a:p>
          <a:p>
            <a:pPr marL="285750" indent="-285750">
              <a:buFont typeface="Arial" panose="020B0604020202020204" pitchFamily="34" charset="0"/>
              <a:buChar char="•"/>
            </a:pPr>
            <a:r>
              <a:rPr lang="pt-BR" sz="1400" dirty="0"/>
              <a:t>Calculamos o tamanho da palavra secreta (incluindo espaços) com </a:t>
            </a:r>
            <a:r>
              <a:rPr lang="pt-BR" sz="1400" dirty="0" err="1"/>
              <a:t>tam</a:t>
            </a:r>
            <a:r>
              <a:rPr lang="pt-BR" sz="1400" dirty="0"/>
              <a:t> = </a:t>
            </a:r>
            <a:r>
              <a:rPr lang="pt-BR" sz="1400" dirty="0" err="1"/>
              <a:t>palavra.size</a:t>
            </a:r>
            <a:r>
              <a:rPr lang="pt-BR" sz="1400" dirty="0"/>
              <a:t>().Linhas </a:t>
            </a:r>
          </a:p>
          <a:p>
            <a:endParaRPr lang="pt-BR" sz="1000" dirty="0"/>
          </a:p>
          <a:p>
            <a:endParaRPr lang="pt-BR" dirty="0"/>
          </a:p>
          <a:p>
            <a:r>
              <a:rPr lang="pt-BR" dirty="0"/>
              <a:t>29 a 37:</a:t>
            </a:r>
          </a:p>
          <a:p>
            <a:pPr marL="285750" indent="-285750">
              <a:buFont typeface="Arial" panose="020B0604020202020204" pitchFamily="34" charset="0"/>
              <a:buChar char="•"/>
            </a:pPr>
            <a:r>
              <a:rPr lang="pt-BR" sz="1400" dirty="0"/>
              <a:t>Um loop que percorre a palavra secreta. Se encontrar um espaço, armazena a posição desse espaço no </a:t>
            </a:r>
            <a:r>
              <a:rPr lang="pt-BR" sz="1400" dirty="0" err="1"/>
              <a:t>array</a:t>
            </a:r>
            <a:r>
              <a:rPr lang="pt-BR" sz="1400" dirty="0"/>
              <a:t> </a:t>
            </a:r>
            <a:r>
              <a:rPr lang="pt-BR" sz="1400" dirty="0" err="1"/>
              <a:t>space</a:t>
            </a:r>
            <a:r>
              <a:rPr lang="pt-BR" sz="1400" dirty="0"/>
              <a:t> e diminui o tamanho total da palavra (</a:t>
            </a:r>
            <a:r>
              <a:rPr lang="pt-BR" sz="1400" dirty="0" err="1"/>
              <a:t>tam</a:t>
            </a:r>
            <a:r>
              <a:rPr lang="pt-BR" sz="1400" dirty="0"/>
              <a:t>).Linhas </a:t>
            </a:r>
          </a:p>
          <a:p>
            <a:endParaRPr lang="pt-BR" sz="1000" dirty="0"/>
          </a:p>
          <a:p>
            <a:endParaRPr lang="pt-BR" dirty="0"/>
          </a:p>
          <a:p>
            <a:r>
              <a:rPr lang="pt-BR" dirty="0"/>
              <a:t>39 a 50:</a:t>
            </a:r>
          </a:p>
          <a:p>
            <a:pPr marL="285750" indent="-285750">
              <a:buFont typeface="Arial" panose="020B0604020202020204" pitchFamily="34" charset="0"/>
              <a:buChar char="•"/>
            </a:pPr>
            <a:r>
              <a:rPr lang="pt-BR" sz="1400" dirty="0"/>
              <a:t>Inicializa a </a:t>
            </a:r>
            <a:r>
              <a:rPr lang="pt-BR" sz="1400" dirty="0" err="1"/>
              <a:t>string</a:t>
            </a:r>
            <a:r>
              <a:rPr lang="pt-BR" sz="1400" dirty="0"/>
              <a:t> secreta com </a:t>
            </a:r>
            <a:r>
              <a:rPr lang="pt-BR" sz="1400" dirty="0" err="1"/>
              <a:t>underlines</a:t>
            </a:r>
            <a:r>
              <a:rPr lang="pt-BR" sz="1400" dirty="0"/>
              <a:t> (_) para todas as letras e preserva os espaços na mesma posição da palavra </a:t>
            </a:r>
            <a:r>
              <a:rPr lang="pt-BR" sz="1400" dirty="0" err="1"/>
              <a:t>original.Essas</a:t>
            </a:r>
            <a:r>
              <a:rPr lang="pt-BR" sz="1400" dirty="0"/>
              <a:t> linhas configuram a palavra secreta de forma que os espaços são mantidos e todas as letras são representadas por </a:t>
            </a:r>
            <a:r>
              <a:rPr lang="pt-BR" sz="1400" dirty="0" err="1"/>
              <a:t>hífens</a:t>
            </a:r>
            <a:r>
              <a:rPr lang="pt-BR" sz="1400" dirty="0"/>
              <a:t>, preparando o jogo para a fase de adivinhação.</a:t>
            </a:r>
          </a:p>
        </p:txBody>
      </p:sp>
      <p:pic>
        <p:nvPicPr>
          <p:cNvPr id="15" name="Espaço Reservado para Conteúdo 14">
            <a:extLst>
              <a:ext uri="{FF2B5EF4-FFF2-40B4-BE49-F238E27FC236}">
                <a16:creationId xmlns:a16="http://schemas.microsoft.com/office/drawing/2014/main" id="{29D18CD3-701A-DBA6-25A8-6E7ABC882D32}"/>
              </a:ext>
            </a:extLst>
          </p:cNvPr>
          <p:cNvPicPr>
            <a:picLocks noGrp="1" noChangeAspect="1"/>
          </p:cNvPicPr>
          <p:nvPr>
            <p:ph idx="1"/>
          </p:nvPr>
        </p:nvPicPr>
        <p:blipFill rotWithShape="1">
          <a:blip r:embed="rId2"/>
          <a:srcRect l="9287" t="11953" r="44592" b="23039"/>
          <a:stretch/>
        </p:blipFill>
        <p:spPr>
          <a:xfrm>
            <a:off x="396240" y="2247900"/>
            <a:ext cx="4221480" cy="4000500"/>
          </a:xfrm>
        </p:spPr>
      </p:pic>
    </p:spTree>
    <p:extLst>
      <p:ext uri="{BB962C8B-B14F-4D97-AF65-F5344CB8AC3E}">
        <p14:creationId xmlns:p14="http://schemas.microsoft.com/office/powerpoint/2010/main" val="65532309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F4A364-4312-9877-4017-E8A28701A652}"/>
              </a:ext>
            </a:extLst>
          </p:cNvPr>
          <p:cNvSpPr>
            <a:spLocks noGrp="1"/>
          </p:cNvSpPr>
          <p:nvPr>
            <p:ph type="title"/>
          </p:nvPr>
        </p:nvSpPr>
        <p:spPr>
          <a:xfrm>
            <a:off x="581192" y="702156"/>
            <a:ext cx="11029616" cy="722784"/>
          </a:xfrm>
        </p:spPr>
        <p:txBody>
          <a:bodyPr/>
          <a:lstStyle/>
          <a:p>
            <a:r>
              <a:rPr lang="pt-BR" dirty="0"/>
              <a:t>Explicando o código</a:t>
            </a:r>
          </a:p>
        </p:txBody>
      </p:sp>
      <p:pic>
        <p:nvPicPr>
          <p:cNvPr id="6" name="Espaço Reservado para Conteúdo 5">
            <a:extLst>
              <a:ext uri="{FF2B5EF4-FFF2-40B4-BE49-F238E27FC236}">
                <a16:creationId xmlns:a16="http://schemas.microsoft.com/office/drawing/2014/main" id="{F005AA02-DF6D-94CD-0A7B-D4C8887EB3B9}"/>
              </a:ext>
            </a:extLst>
          </p:cNvPr>
          <p:cNvPicPr>
            <a:picLocks noGrp="1" noChangeAspect="1"/>
          </p:cNvPicPr>
          <p:nvPr>
            <p:ph idx="1"/>
          </p:nvPr>
        </p:nvPicPr>
        <p:blipFill rotWithShape="1">
          <a:blip r:embed="rId2"/>
          <a:srcRect l="8789" t="11419" r="46146" b="27087"/>
          <a:stretch/>
        </p:blipFill>
        <p:spPr>
          <a:xfrm>
            <a:off x="449580" y="1684020"/>
            <a:ext cx="5455921" cy="4808220"/>
          </a:xfrm>
        </p:spPr>
      </p:pic>
      <p:sp>
        <p:nvSpPr>
          <p:cNvPr id="8" name="CaixaDeTexto 7">
            <a:extLst>
              <a:ext uri="{FF2B5EF4-FFF2-40B4-BE49-F238E27FC236}">
                <a16:creationId xmlns:a16="http://schemas.microsoft.com/office/drawing/2014/main" id="{D9A50E24-34F0-F3DD-03AF-ABC8210C8135}"/>
              </a:ext>
            </a:extLst>
          </p:cNvPr>
          <p:cNvSpPr txBox="1"/>
          <p:nvPr/>
        </p:nvSpPr>
        <p:spPr>
          <a:xfrm flipH="1">
            <a:off x="6629399" y="1821180"/>
            <a:ext cx="4981409" cy="369332"/>
          </a:xfrm>
          <a:prstGeom prst="rect">
            <a:avLst/>
          </a:prstGeom>
          <a:noFill/>
        </p:spPr>
        <p:txBody>
          <a:bodyPr wrap="square" rtlCol="0">
            <a:spAutoFit/>
          </a:bodyPr>
          <a:lstStyle/>
          <a:p>
            <a:endParaRPr lang="pt-BR" dirty="0"/>
          </a:p>
        </p:txBody>
      </p:sp>
      <p:sp>
        <p:nvSpPr>
          <p:cNvPr id="10" name="CaixaDeTexto 9">
            <a:extLst>
              <a:ext uri="{FF2B5EF4-FFF2-40B4-BE49-F238E27FC236}">
                <a16:creationId xmlns:a16="http://schemas.microsoft.com/office/drawing/2014/main" id="{9604B56E-5825-139B-E31E-854CDE9F4488}"/>
              </a:ext>
            </a:extLst>
          </p:cNvPr>
          <p:cNvSpPr txBox="1"/>
          <p:nvPr/>
        </p:nvSpPr>
        <p:spPr>
          <a:xfrm>
            <a:off x="6286499" y="1607820"/>
            <a:ext cx="5455921" cy="4708981"/>
          </a:xfrm>
          <a:prstGeom prst="rect">
            <a:avLst/>
          </a:prstGeom>
          <a:noFill/>
        </p:spPr>
        <p:txBody>
          <a:bodyPr wrap="square" rtlCol="0">
            <a:spAutoFit/>
          </a:bodyPr>
          <a:lstStyle/>
          <a:p>
            <a:r>
              <a:rPr lang="pt-BR" dirty="0"/>
              <a:t>Linhas 52 a 55:</a:t>
            </a:r>
          </a:p>
          <a:p>
            <a:pPr marL="285750" indent="-285750">
              <a:buFont typeface="Arial" panose="020B0604020202020204" pitchFamily="34" charset="0"/>
              <a:buChar char="•"/>
            </a:pPr>
            <a:r>
              <a:rPr lang="pt-BR" sz="1400" dirty="0"/>
              <a:t>Começamos um loop </a:t>
            </a:r>
            <a:r>
              <a:rPr lang="pt-BR" sz="1400" dirty="0" err="1"/>
              <a:t>while</a:t>
            </a:r>
            <a:r>
              <a:rPr lang="pt-BR" sz="1400" dirty="0"/>
              <a:t> que continua enquanto houverem chances restantes e a palavra não estiver completamente adivinhada.</a:t>
            </a:r>
          </a:p>
          <a:p>
            <a:r>
              <a:rPr lang="pt-BR" dirty="0"/>
              <a:t>Linhas 56 a 61: </a:t>
            </a:r>
          </a:p>
          <a:p>
            <a:pPr marL="285750" indent="-285750">
              <a:buFont typeface="Arial" panose="020B0604020202020204" pitchFamily="34" charset="0"/>
              <a:buChar char="•"/>
            </a:pPr>
            <a:r>
              <a:rPr lang="pt-BR" sz="1400" dirty="0"/>
              <a:t>Exibimos as chances restantes, a palavra secreta (com letras acertadas e </a:t>
            </a:r>
            <a:r>
              <a:rPr lang="pt-BR" sz="1400" dirty="0" err="1"/>
              <a:t>hífens</a:t>
            </a:r>
            <a:r>
              <a:rPr lang="pt-BR" sz="1400" dirty="0"/>
              <a:t> para letras não acertadas), e as letras erradas que já foram tentadas.</a:t>
            </a:r>
          </a:p>
          <a:p>
            <a:r>
              <a:rPr lang="pt-BR" dirty="0"/>
              <a:t>Linhas 62 a 64</a:t>
            </a:r>
            <a:r>
              <a:rPr lang="pt-BR" b="1" dirty="0"/>
              <a:t>:</a:t>
            </a:r>
          </a:p>
          <a:p>
            <a:pPr marL="285750" indent="-285750">
              <a:buFont typeface="Arial" panose="020B0604020202020204" pitchFamily="34" charset="0"/>
              <a:buChar char="•"/>
            </a:pPr>
            <a:r>
              <a:rPr lang="pt-BR" sz="1400" dirty="0"/>
              <a:t> Pedimos ao jogador para digitar uma letra.</a:t>
            </a:r>
          </a:p>
          <a:p>
            <a:r>
              <a:rPr lang="pt-BR" dirty="0"/>
              <a:t>Linhas 65 a 67:</a:t>
            </a:r>
          </a:p>
          <a:p>
            <a:pPr marL="285750" indent="-285750">
              <a:buFont typeface="Arial" panose="020B0604020202020204" pitchFamily="34" charset="0"/>
              <a:buChar char="•"/>
            </a:pPr>
            <a:r>
              <a:rPr lang="pt-BR" sz="1400" dirty="0"/>
              <a:t>Pegamos a primeira letra digitada, mesmo que o jogador digite mais de uma.</a:t>
            </a:r>
          </a:p>
          <a:p>
            <a:r>
              <a:rPr lang="pt-BR" dirty="0"/>
              <a:t>Linhas 68 a 83:</a:t>
            </a:r>
          </a:p>
          <a:p>
            <a:pPr marL="285750" indent="-285750">
              <a:buFont typeface="Arial" panose="020B0604020202020204" pitchFamily="34" charset="0"/>
              <a:buChar char="•"/>
            </a:pPr>
            <a:r>
              <a:rPr lang="pt-BR" sz="1400" dirty="0"/>
              <a:t>Verificamos se a letra está na palavra secreta:</a:t>
            </a:r>
          </a:p>
          <a:p>
            <a:pPr marL="285750" indent="-285750">
              <a:buFont typeface="Wingdings" panose="05000000000000000000" pitchFamily="2" charset="2"/>
              <a:buChar char="ü"/>
            </a:pPr>
            <a:r>
              <a:rPr lang="pt-BR" sz="1400" dirty="0"/>
              <a:t>Se a letra já foi adivinhada antes, avisamos o jogador e diminuímos uma chance.</a:t>
            </a:r>
          </a:p>
          <a:p>
            <a:pPr marL="285750" indent="-285750">
              <a:buFont typeface="Wingdings" panose="05000000000000000000" pitchFamily="2" charset="2"/>
              <a:buChar char="ü"/>
            </a:pPr>
            <a:r>
              <a:rPr lang="pt-BR" sz="1400" dirty="0"/>
              <a:t>Se a letra está correta e ainda não foi adivinhada, atualizamos a palavra secreta (secreta), incrementamos o 	número de acertos e marcamos que houve um acerto (acerto = </a:t>
            </a:r>
            <a:r>
              <a:rPr lang="pt-BR" sz="1400" dirty="0" err="1"/>
              <a:t>true</a:t>
            </a:r>
            <a:r>
              <a:rPr lang="pt-BR" sz="1400" dirty="0"/>
              <a:t>).</a:t>
            </a:r>
          </a:p>
        </p:txBody>
      </p:sp>
    </p:spTree>
    <p:extLst>
      <p:ext uri="{BB962C8B-B14F-4D97-AF65-F5344CB8AC3E}">
        <p14:creationId xmlns:p14="http://schemas.microsoft.com/office/powerpoint/2010/main" val="13918561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F3E323-6452-5601-8938-592B3F191DD7}"/>
              </a:ext>
            </a:extLst>
          </p:cNvPr>
          <p:cNvSpPr>
            <a:spLocks noGrp="1"/>
          </p:cNvSpPr>
          <p:nvPr>
            <p:ph type="title"/>
          </p:nvPr>
        </p:nvSpPr>
        <p:spPr>
          <a:xfrm>
            <a:off x="581192" y="702156"/>
            <a:ext cx="11029616" cy="593244"/>
          </a:xfrm>
        </p:spPr>
        <p:txBody>
          <a:bodyPr/>
          <a:lstStyle/>
          <a:p>
            <a:r>
              <a:rPr lang="pt-BR" dirty="0"/>
              <a:t>Explicando o código</a:t>
            </a:r>
          </a:p>
        </p:txBody>
      </p:sp>
      <p:pic>
        <p:nvPicPr>
          <p:cNvPr id="8" name="Espaço Reservado para Conteúdo 7">
            <a:extLst>
              <a:ext uri="{FF2B5EF4-FFF2-40B4-BE49-F238E27FC236}">
                <a16:creationId xmlns:a16="http://schemas.microsoft.com/office/drawing/2014/main" id="{FD9399EC-E184-363C-63DA-52359BA1C4FF}"/>
              </a:ext>
            </a:extLst>
          </p:cNvPr>
          <p:cNvPicPr>
            <a:picLocks noGrp="1" noChangeAspect="1"/>
          </p:cNvPicPr>
          <p:nvPr>
            <p:ph idx="1"/>
          </p:nvPr>
        </p:nvPicPr>
        <p:blipFill rotWithShape="1">
          <a:blip r:embed="rId2"/>
          <a:srcRect l="8698" t="11643" r="23648" b="23151"/>
          <a:stretch/>
        </p:blipFill>
        <p:spPr>
          <a:xfrm>
            <a:off x="266701" y="2118360"/>
            <a:ext cx="5417819" cy="4305554"/>
          </a:xfrm>
        </p:spPr>
      </p:pic>
      <p:sp>
        <p:nvSpPr>
          <p:cNvPr id="11" name="CaixaDeTexto 10">
            <a:extLst>
              <a:ext uri="{FF2B5EF4-FFF2-40B4-BE49-F238E27FC236}">
                <a16:creationId xmlns:a16="http://schemas.microsoft.com/office/drawing/2014/main" id="{98E9968B-92F2-4CBA-278C-219236E543BD}"/>
              </a:ext>
            </a:extLst>
          </p:cNvPr>
          <p:cNvSpPr txBox="1"/>
          <p:nvPr/>
        </p:nvSpPr>
        <p:spPr>
          <a:xfrm>
            <a:off x="6385560" y="1950720"/>
            <a:ext cx="5539739" cy="4062651"/>
          </a:xfrm>
          <a:prstGeom prst="rect">
            <a:avLst/>
          </a:prstGeom>
          <a:noFill/>
        </p:spPr>
        <p:txBody>
          <a:bodyPr wrap="square" rtlCol="0">
            <a:spAutoFit/>
          </a:bodyPr>
          <a:lstStyle/>
          <a:p>
            <a:r>
              <a:rPr lang="pt-BR" dirty="0"/>
              <a:t>Linhas 84 a 91:</a:t>
            </a:r>
          </a:p>
          <a:p>
            <a:pPr marL="285750" indent="-285750">
              <a:buFont typeface="Arial" panose="020B0604020202020204" pitchFamily="34" charset="0"/>
              <a:buChar char="•"/>
            </a:pPr>
            <a:r>
              <a:rPr lang="pt-BR" sz="1400" dirty="0"/>
              <a:t>Se a letra não estava na palavra (!acerto), diminuímos uma chance, adicionamos a letra à lista de letras erradas e exibimos essa lista.</a:t>
            </a:r>
          </a:p>
          <a:p>
            <a:pPr marL="285750" indent="-285750">
              <a:buFont typeface="Arial" panose="020B0604020202020204" pitchFamily="34" charset="0"/>
              <a:buChar char="•"/>
            </a:pPr>
            <a:endParaRPr lang="pt-BR" sz="1400" dirty="0"/>
          </a:p>
          <a:p>
            <a:pPr marL="285750" indent="-285750">
              <a:buFont typeface="Arial" panose="020B0604020202020204" pitchFamily="34" charset="0"/>
              <a:buChar char="•"/>
            </a:pPr>
            <a:r>
              <a:rPr lang="pt-BR" sz="1400" dirty="0"/>
              <a:t>Resetamos acerto para false e limpamos a tela para a próxima tentativa.</a:t>
            </a:r>
          </a:p>
          <a:p>
            <a:endParaRPr lang="pt-BR" dirty="0"/>
          </a:p>
          <a:p>
            <a:r>
              <a:rPr lang="pt-BR" dirty="0"/>
              <a:t>Linhas 92 a 103:</a:t>
            </a:r>
          </a:p>
          <a:p>
            <a:pPr marL="285750" indent="-285750">
              <a:buFont typeface="Arial" panose="020B0604020202020204" pitchFamily="34" charset="0"/>
              <a:buChar char="•"/>
            </a:pPr>
            <a:r>
              <a:rPr lang="pt-BR" sz="1400" dirty="0"/>
              <a:t>Após o loop, verificamos se o jogador adivinhou todas as letras (acertos == </a:t>
            </a:r>
            <a:r>
              <a:rPr lang="pt-BR" sz="1400" dirty="0" err="1"/>
              <a:t>tam</a:t>
            </a:r>
            <a:r>
              <a:rPr lang="pt-BR" sz="1400" dirty="0"/>
              <a:t>). Se sim, exibimos uma mensagem de vitória.</a:t>
            </a:r>
          </a:p>
          <a:p>
            <a:endParaRPr lang="pt-BR" sz="1400" dirty="0"/>
          </a:p>
          <a:p>
            <a:pPr marL="285750" indent="-285750">
              <a:buFont typeface="Arial" panose="020B0604020202020204" pitchFamily="34" charset="0"/>
              <a:buChar char="•"/>
            </a:pPr>
            <a:r>
              <a:rPr lang="pt-BR" sz="1400" dirty="0"/>
              <a:t>Caso contrário, exibimos uma mensagem de derrota informando qual era a palavra secreta.</a:t>
            </a:r>
          </a:p>
          <a:p>
            <a:endParaRPr lang="pt-BR" dirty="0"/>
          </a:p>
          <a:p>
            <a:r>
              <a:rPr lang="pt-BR" dirty="0"/>
              <a:t>Linha 104:</a:t>
            </a:r>
          </a:p>
          <a:p>
            <a:pPr marL="285750" indent="-285750">
              <a:buFont typeface="Arial" panose="020B0604020202020204" pitchFamily="34" charset="0"/>
              <a:buChar char="•"/>
            </a:pPr>
            <a:r>
              <a:rPr lang="pt-BR" sz="1400" dirty="0"/>
              <a:t>O programa retorna 0, indicando que terminou corretamente.</a:t>
            </a:r>
          </a:p>
          <a:p>
            <a:pPr marL="285750" indent="-285750">
              <a:buFont typeface="Arial" panose="020B0604020202020204" pitchFamily="34" charset="0"/>
              <a:buChar char="•"/>
            </a:pPr>
            <a:endParaRPr lang="pt-BR" sz="1400" dirty="0"/>
          </a:p>
        </p:txBody>
      </p:sp>
    </p:spTree>
    <p:extLst>
      <p:ext uri="{BB962C8B-B14F-4D97-AF65-F5344CB8AC3E}">
        <p14:creationId xmlns:p14="http://schemas.microsoft.com/office/powerpoint/2010/main" val="1334591569"/>
      </p:ext>
    </p:extLst>
  </p:cSld>
  <p:clrMapOvr>
    <a:masterClrMapping/>
  </p:clrMapOvr>
  <p:transition spd="med">
    <p:pull/>
  </p:transition>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23_TF33552983" id="{3F923CBD-04A0-41B3-B873-EF426160762E}" vid="{54083136-2BEC-4495-B8B7-3CA1817B37D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{A27FE23D-BBA4-4617-8521-0555263039B8}tf33552983_win32</Template>
  <TotalTime>89</TotalTime>
  <Words>931</Words>
  <Application>Microsoft Office PowerPoint</Application>
  <PresentationFormat>Widescreen</PresentationFormat>
  <Paragraphs>107</Paragraphs>
  <Slides>11</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11</vt:i4>
      </vt:variant>
    </vt:vector>
  </HeadingPairs>
  <TitlesOfParts>
    <vt:vector size="18" baseType="lpstr">
      <vt:lpstr>Arial</vt:lpstr>
      <vt:lpstr>Calibri</vt:lpstr>
      <vt:lpstr>Franklin Gothic Book</vt:lpstr>
      <vt:lpstr>Franklin Gothic Demi</vt:lpstr>
      <vt:lpstr>Wingdings</vt:lpstr>
      <vt:lpstr>Wingdings 2</vt:lpstr>
      <vt:lpstr>DividendVTI</vt:lpstr>
      <vt:lpstr>Projeto CPE </vt:lpstr>
      <vt:lpstr>Integrantes do grupo(matriculas)</vt:lpstr>
      <vt:lpstr>Introdução:</vt:lpstr>
      <vt:lpstr>Objetivos do Projeto </vt:lpstr>
      <vt:lpstr>Funcionalidades do jogo</vt:lpstr>
      <vt:lpstr>Explicando o código</vt:lpstr>
      <vt:lpstr>Explicando o código</vt:lpstr>
      <vt:lpstr>Explicando o código</vt:lpstr>
      <vt:lpstr>Explicando o código</vt:lpstr>
      <vt:lpstr>Apresentação do PowerPoint</vt:lpstr>
      <vt:lpstr>Conclusão Final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André Lucas</dc:creator>
  <cp:lastModifiedBy>André Lucas</cp:lastModifiedBy>
  <cp:revision>4</cp:revision>
  <dcterms:created xsi:type="dcterms:W3CDTF">2024-07-11T14:34:44Z</dcterms:created>
  <dcterms:modified xsi:type="dcterms:W3CDTF">2024-07-11T18:07:24Z</dcterms:modified>
</cp:coreProperties>
</file>