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Average"/>
      <p:regular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E0CF145-C55D-4AB4-8EB0-DDFAFC552AA9}">
  <a:tblStyle styleId="{6E0CF145-C55D-4AB4-8EB0-DDFAFC552AA9}"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Lato-bold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s-419"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AndreLui1996/Estructuras_D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4068925" y="3530325"/>
            <a:ext cx="8520600" cy="792600"/>
          </a:xfrm>
          <a:prstGeom prst="rect">
            <a:avLst/>
          </a:prstGeom>
        </p:spPr>
        <p:txBody>
          <a:bodyPr anchorCtr="0" anchor="t" bIns="91425" lIns="91425" rIns="91425" wrap="square" tIns="91425">
            <a:noAutofit/>
          </a:bodyPr>
          <a:lstStyle/>
          <a:p>
            <a:pPr indent="0" lvl="0" marL="0">
              <a:spcBef>
                <a:spcPts val="0"/>
              </a:spcBef>
              <a:buNone/>
            </a:pPr>
            <a:r>
              <a:rPr lang="es-419" sz="3000">
                <a:latin typeface="Arial"/>
                <a:ea typeface="Arial"/>
                <a:cs typeface="Arial"/>
                <a:sym typeface="Arial"/>
              </a:rPr>
              <a:t>André Luí Ramos Provincia</a:t>
            </a:r>
          </a:p>
          <a:p>
            <a:pPr indent="0" lvl="0" marL="0">
              <a:spcBef>
                <a:spcPts val="0"/>
              </a:spcBef>
              <a:buNone/>
            </a:pPr>
            <a:r>
              <a:t/>
            </a:r>
            <a:endParaRPr sz="3000">
              <a:latin typeface="Arial"/>
              <a:ea typeface="Arial"/>
              <a:cs typeface="Arial"/>
              <a:sym typeface="Arial"/>
            </a:endParaRPr>
          </a:p>
          <a:p>
            <a:pPr indent="0" lvl="0" marL="0">
              <a:spcBef>
                <a:spcPts val="0"/>
              </a:spcBef>
              <a:buNone/>
            </a:pPr>
            <a:r>
              <a:rPr lang="es-419" sz="3000">
                <a:latin typeface="Arial"/>
                <a:ea typeface="Arial"/>
                <a:cs typeface="Arial"/>
                <a:sym typeface="Arial"/>
              </a:rPr>
              <a:t>andre.ramos@ucsp.edu.pe</a:t>
            </a:r>
          </a:p>
        </p:txBody>
      </p:sp>
      <p:sp>
        <p:nvSpPr>
          <p:cNvPr id="135" name="Shape 135"/>
          <p:cNvSpPr txBox="1"/>
          <p:nvPr/>
        </p:nvSpPr>
        <p:spPr>
          <a:xfrm>
            <a:off x="2916750" y="722475"/>
            <a:ext cx="6921600" cy="2477100"/>
          </a:xfrm>
          <a:prstGeom prst="rect">
            <a:avLst/>
          </a:prstGeom>
          <a:noFill/>
          <a:ln>
            <a:noFill/>
          </a:ln>
        </p:spPr>
        <p:txBody>
          <a:bodyPr anchorCtr="0" anchor="t" bIns="91425" lIns="91425" rIns="91425" wrap="square" tIns="91425">
            <a:noAutofit/>
          </a:bodyPr>
          <a:lstStyle/>
          <a:p>
            <a:pPr indent="0" lvl="0" marL="0" marR="25400" rtl="0">
              <a:lnSpc>
                <a:spcPct val="115000"/>
              </a:lnSpc>
              <a:spcBef>
                <a:spcPts val="0"/>
              </a:spcBef>
              <a:buNone/>
            </a:pPr>
            <a:r>
              <a:rPr lang="es-419" sz="3600">
                <a:solidFill>
                  <a:srgbClr val="D9D9D9"/>
                </a:solidFill>
                <a:latin typeface="Average"/>
                <a:ea typeface="Average"/>
                <a:cs typeface="Average"/>
                <a:sym typeface="Average"/>
              </a:rPr>
              <a:t>Estructura de Datos con GPU: Indexación Multidimensional </a:t>
            </a:r>
          </a:p>
          <a:p>
            <a:pPr indent="0" lvl="0" marL="0" marR="25400" rtl="0">
              <a:lnSpc>
                <a:spcPct val="115000"/>
              </a:lnSpc>
              <a:spcBef>
                <a:spcPts val="0"/>
              </a:spcBef>
              <a:buNone/>
            </a:pPr>
            <a:r>
              <a:t/>
            </a:r>
            <a:endParaRPr sz="3600">
              <a:solidFill>
                <a:srgbClr val="D9D9D9"/>
              </a:solidFill>
              <a:latin typeface="Average"/>
              <a:ea typeface="Average"/>
              <a:cs typeface="Average"/>
              <a:sym typeface="Average"/>
            </a:endParaRPr>
          </a:p>
          <a:p>
            <a:pPr indent="-457200" lvl="0" marL="457200" marR="25400" rtl="0">
              <a:lnSpc>
                <a:spcPct val="115000"/>
              </a:lnSpc>
              <a:spcBef>
                <a:spcPts val="0"/>
              </a:spcBef>
              <a:buClr>
                <a:srgbClr val="D9D9D9"/>
              </a:buClr>
              <a:buSzPts val="3600"/>
              <a:buFont typeface="Average"/>
              <a:buChar char="●"/>
            </a:pPr>
            <a:r>
              <a:rPr lang="es-419" sz="3600">
                <a:solidFill>
                  <a:srgbClr val="D9D9D9"/>
                </a:solidFill>
                <a:latin typeface="Average"/>
                <a:ea typeface="Average"/>
                <a:cs typeface="Average"/>
                <a:sym typeface="Average"/>
              </a:rPr>
              <a:t>Árbol-R, R+</a:t>
            </a:r>
          </a:p>
        </p:txBody>
      </p:sp>
      <p:pic>
        <p:nvPicPr>
          <p:cNvPr descr="LOGO-UCSP-300x144.png" id="136" name="Shape 136"/>
          <p:cNvPicPr preferRelativeResize="0"/>
          <p:nvPr/>
        </p:nvPicPr>
        <p:blipFill rotWithShape="1">
          <a:blip r:embed="rId3">
            <a:alphaModFix/>
          </a:blip>
          <a:srcRect b="0" l="0" r="-5396" t="0"/>
          <a:stretch/>
        </p:blipFill>
        <p:spPr>
          <a:xfrm>
            <a:off x="-76200" y="819150"/>
            <a:ext cx="2857500" cy="13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238175"/>
            <a:ext cx="7038900" cy="914100"/>
          </a:xfrm>
          <a:prstGeom prst="rect">
            <a:avLst/>
          </a:prstGeom>
        </p:spPr>
        <p:txBody>
          <a:bodyPr anchorCtr="0" anchor="t" bIns="91425" lIns="91425" rIns="91425" wrap="square" tIns="91425">
            <a:noAutofit/>
          </a:bodyPr>
          <a:lstStyle/>
          <a:p>
            <a:pPr indent="0" lvl="0" marL="0">
              <a:spcBef>
                <a:spcPts val="0"/>
              </a:spcBef>
              <a:buNone/>
            </a:pPr>
            <a:r>
              <a:rPr lang="es-419"/>
              <a:t>Cronograma:</a:t>
            </a:r>
          </a:p>
        </p:txBody>
      </p:sp>
      <p:sp>
        <p:nvSpPr>
          <p:cNvPr id="185" name="Shape 18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graphicFrame>
        <p:nvGraphicFramePr>
          <p:cNvPr id="186" name="Shape 186"/>
          <p:cNvGraphicFramePr/>
          <p:nvPr/>
        </p:nvGraphicFramePr>
        <p:xfrm>
          <a:off x="1297488" y="710910"/>
          <a:ext cx="3000000" cy="3000000"/>
        </p:xfrm>
        <a:graphic>
          <a:graphicData uri="http://schemas.openxmlformats.org/drawingml/2006/table">
            <a:tbl>
              <a:tblPr>
                <a:noFill/>
                <a:tableStyleId>{6E0CF145-C55D-4AB4-8EB0-DDFAFC552AA9}</a:tableStyleId>
              </a:tblPr>
              <a:tblGrid>
                <a:gridCol w="1103250"/>
                <a:gridCol w="800325"/>
                <a:gridCol w="882575"/>
                <a:gridCol w="1021025"/>
                <a:gridCol w="951800"/>
                <a:gridCol w="951800"/>
                <a:gridCol w="951800"/>
                <a:gridCol w="951800"/>
              </a:tblGrid>
              <a:tr h="951550">
                <a:tc>
                  <a:txBody>
                    <a:bodyPr>
                      <a:noAutofit/>
                    </a:bodyPr>
                    <a:lstStyle/>
                    <a:p>
                      <a:pPr indent="0" lvl="0" marL="0">
                        <a:spcBef>
                          <a:spcPts val="0"/>
                        </a:spcBef>
                        <a:buNone/>
                      </a:pPr>
                      <a:r>
                        <a:rPr lang="es-419" sz="900"/>
                        <a:t>Semana 1</a:t>
                      </a:r>
                    </a:p>
                    <a:p>
                      <a:pPr indent="0" lvl="0" marL="0">
                        <a:spcBef>
                          <a:spcPts val="0"/>
                        </a:spcBef>
                        <a:buNone/>
                      </a:pPr>
                      <a:r>
                        <a:t/>
                      </a:r>
                      <a:endParaRPr sz="900"/>
                    </a:p>
                    <a:p>
                      <a:pPr indent="0" lvl="0" marL="0">
                        <a:spcBef>
                          <a:spcPts val="0"/>
                        </a:spcBef>
                        <a:buNone/>
                      </a:pPr>
                      <a:r>
                        <a:rPr lang="es-419" sz="900"/>
                        <a:t>INICIO </a:t>
                      </a:r>
                    </a:p>
                    <a:p>
                      <a:pPr indent="0" lvl="0" marL="0">
                        <a:spcBef>
                          <a:spcPts val="0"/>
                        </a:spcBef>
                        <a:buNone/>
                      </a:pPr>
                      <a:r>
                        <a:t/>
                      </a:r>
                      <a:endParaRPr sz="900"/>
                    </a:p>
                    <a:p>
                      <a:pPr indent="0" lvl="0" marL="0" rtl="0">
                        <a:spcBef>
                          <a:spcPts val="0"/>
                        </a:spcBef>
                        <a:buNone/>
                      </a:pPr>
                      <a:r>
                        <a:rPr lang="es-419" sz="900"/>
                        <a:t>SABADO 14-Octubre</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FF9900"/>
                    </a:solidFill>
                  </a:tcPr>
                </a:tc>
                <a:tc>
                  <a:txBody>
                    <a:bodyPr>
                      <a:noAutofit/>
                    </a:bodyPr>
                    <a:lstStyle/>
                    <a:p>
                      <a:pPr indent="0" lvl="0" marL="0">
                        <a:spcBef>
                          <a:spcPts val="0"/>
                        </a:spcBef>
                        <a:buNone/>
                      </a:pPr>
                      <a:r>
                        <a:rPr lang="es-419" sz="900"/>
                        <a:t>Semana 2</a:t>
                      </a:r>
                    </a:p>
                    <a:p>
                      <a:pPr indent="0" lvl="0" marL="0">
                        <a:spcBef>
                          <a:spcPts val="0"/>
                        </a:spcBef>
                        <a:buNone/>
                      </a:pPr>
                      <a:r>
                        <a:t/>
                      </a:r>
                      <a:endParaRPr sz="900"/>
                    </a:p>
                    <a:p>
                      <a:pPr indent="0" lvl="0" marL="0" rtl="0">
                        <a:spcBef>
                          <a:spcPts val="0"/>
                        </a:spcBef>
                        <a:buNone/>
                      </a:pPr>
                      <a:r>
                        <a:rPr lang="es-419" sz="900"/>
                        <a:t>SÁBADO 21-Octubre</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FF9900"/>
                    </a:solidFill>
                  </a:tcPr>
                </a:tc>
                <a:tc>
                  <a:txBody>
                    <a:bodyPr>
                      <a:noAutofit/>
                    </a:bodyPr>
                    <a:lstStyle/>
                    <a:p>
                      <a:pPr indent="0" lvl="0" marL="0">
                        <a:spcBef>
                          <a:spcPts val="0"/>
                        </a:spcBef>
                        <a:buNone/>
                      </a:pPr>
                      <a:r>
                        <a:rPr lang="es-419" sz="900"/>
                        <a:t>Semana 3</a:t>
                      </a:r>
                    </a:p>
                    <a:p>
                      <a:pPr indent="0" lvl="0" marL="0">
                        <a:spcBef>
                          <a:spcPts val="0"/>
                        </a:spcBef>
                        <a:buNone/>
                      </a:pPr>
                      <a:r>
                        <a:t/>
                      </a:r>
                      <a:endParaRPr sz="900"/>
                    </a:p>
                    <a:p>
                      <a:pPr indent="0" lvl="0" marL="0" rtl="0">
                        <a:spcBef>
                          <a:spcPts val="0"/>
                        </a:spcBef>
                        <a:buNone/>
                      </a:pPr>
                      <a:r>
                        <a:rPr lang="es-419" sz="900"/>
                        <a:t>SÁBADO 28-Octubre</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FF9900"/>
                    </a:solidFill>
                  </a:tcPr>
                </a:tc>
                <a:tc>
                  <a:txBody>
                    <a:bodyPr>
                      <a:noAutofit/>
                    </a:bodyPr>
                    <a:lstStyle/>
                    <a:p>
                      <a:pPr indent="0" lvl="0" marL="0">
                        <a:spcBef>
                          <a:spcPts val="0"/>
                        </a:spcBef>
                        <a:buNone/>
                      </a:pPr>
                      <a:r>
                        <a:rPr lang="es-419" sz="900"/>
                        <a:t>Semana 4</a:t>
                      </a:r>
                    </a:p>
                    <a:p>
                      <a:pPr indent="0" lvl="0" marL="0">
                        <a:spcBef>
                          <a:spcPts val="0"/>
                        </a:spcBef>
                        <a:buNone/>
                      </a:pPr>
                      <a:r>
                        <a:t/>
                      </a:r>
                      <a:endParaRPr sz="900"/>
                    </a:p>
                    <a:p>
                      <a:pPr indent="0" lvl="0" marL="0" rtl="0">
                        <a:spcBef>
                          <a:spcPts val="0"/>
                        </a:spcBef>
                        <a:buNone/>
                      </a:pPr>
                      <a:r>
                        <a:rPr lang="es-419" sz="900"/>
                        <a:t>SÁBADO 4-Octubre</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FF9900"/>
                    </a:solidFill>
                  </a:tcPr>
                </a:tc>
                <a:tc>
                  <a:txBody>
                    <a:bodyPr>
                      <a:noAutofit/>
                    </a:bodyPr>
                    <a:lstStyle/>
                    <a:p>
                      <a:pPr indent="0" lvl="0" marL="0">
                        <a:spcBef>
                          <a:spcPts val="0"/>
                        </a:spcBef>
                        <a:buNone/>
                      </a:pPr>
                      <a:r>
                        <a:rPr lang="es-419" sz="900"/>
                        <a:t>Semana 5</a:t>
                      </a:r>
                    </a:p>
                    <a:p>
                      <a:pPr indent="0" lvl="0" marL="0">
                        <a:spcBef>
                          <a:spcPts val="0"/>
                        </a:spcBef>
                        <a:buNone/>
                      </a:pPr>
                      <a:r>
                        <a:t/>
                      </a:r>
                      <a:endParaRPr sz="900"/>
                    </a:p>
                    <a:p>
                      <a:pPr indent="0" lvl="0" marL="0">
                        <a:spcBef>
                          <a:spcPts val="0"/>
                        </a:spcBef>
                        <a:buNone/>
                      </a:pPr>
                      <a:r>
                        <a:rPr lang="es-419" sz="900"/>
                        <a:t>SÁBADO 11</a:t>
                      </a:r>
                    </a:p>
                    <a:p>
                      <a:pPr indent="0" lvl="0" marL="0" rtl="0">
                        <a:spcBef>
                          <a:spcPts val="0"/>
                        </a:spcBef>
                        <a:buNone/>
                      </a:pPr>
                      <a:r>
                        <a:rPr lang="es-419" sz="900"/>
                        <a:t>Noviembre</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FF9900"/>
                    </a:solidFill>
                  </a:tcPr>
                </a:tc>
                <a:tc>
                  <a:txBody>
                    <a:bodyPr>
                      <a:noAutofit/>
                    </a:bodyPr>
                    <a:lstStyle/>
                    <a:p>
                      <a:pPr indent="0" lvl="0" marL="0">
                        <a:spcBef>
                          <a:spcPts val="0"/>
                        </a:spcBef>
                        <a:buNone/>
                      </a:pPr>
                      <a:r>
                        <a:rPr lang="es-419" sz="900"/>
                        <a:t>Semana 6</a:t>
                      </a:r>
                    </a:p>
                    <a:p>
                      <a:pPr indent="0" lvl="0" marL="0">
                        <a:spcBef>
                          <a:spcPts val="0"/>
                        </a:spcBef>
                        <a:buNone/>
                      </a:pPr>
                      <a:r>
                        <a:t/>
                      </a:r>
                      <a:endParaRPr sz="900"/>
                    </a:p>
                    <a:p>
                      <a:pPr indent="0" lvl="0" marL="0">
                        <a:spcBef>
                          <a:spcPts val="0"/>
                        </a:spcBef>
                        <a:buNone/>
                      </a:pPr>
                      <a:r>
                        <a:rPr lang="es-419" sz="900"/>
                        <a:t>Sábado 18</a:t>
                      </a:r>
                    </a:p>
                    <a:p>
                      <a:pPr indent="0" lvl="0" marL="0" rtl="0">
                        <a:spcBef>
                          <a:spcPts val="0"/>
                        </a:spcBef>
                        <a:buNone/>
                      </a:pPr>
                      <a:r>
                        <a:rPr lang="es-419" sz="900"/>
                        <a:t>Novienbre</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FF9900"/>
                    </a:solidFill>
                  </a:tcPr>
                </a:tc>
                <a:tc>
                  <a:txBody>
                    <a:bodyPr>
                      <a:noAutofit/>
                    </a:bodyPr>
                    <a:lstStyle/>
                    <a:p>
                      <a:pPr indent="0" lvl="0" marL="0">
                        <a:spcBef>
                          <a:spcPts val="0"/>
                        </a:spcBef>
                        <a:buNone/>
                      </a:pPr>
                      <a:r>
                        <a:rPr lang="es-419" sz="900"/>
                        <a:t>Semana 7</a:t>
                      </a:r>
                    </a:p>
                    <a:p>
                      <a:pPr indent="0" lvl="0" marL="0">
                        <a:spcBef>
                          <a:spcPts val="0"/>
                        </a:spcBef>
                        <a:buNone/>
                      </a:pPr>
                      <a:r>
                        <a:t/>
                      </a:r>
                      <a:endParaRPr sz="900"/>
                    </a:p>
                    <a:p>
                      <a:pPr indent="0" lvl="0" marL="0">
                        <a:spcBef>
                          <a:spcPts val="0"/>
                        </a:spcBef>
                        <a:buNone/>
                      </a:pPr>
                      <a:r>
                        <a:rPr lang="es-419" sz="900"/>
                        <a:t>Sábado 25</a:t>
                      </a:r>
                    </a:p>
                    <a:p>
                      <a:pPr indent="0" lvl="0" marL="0" rtl="0">
                        <a:spcBef>
                          <a:spcPts val="0"/>
                        </a:spcBef>
                        <a:buNone/>
                      </a:pPr>
                      <a:r>
                        <a:rPr lang="es-419" sz="900"/>
                        <a:t>Noviembre</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FF9900"/>
                    </a:solidFill>
                  </a:tcPr>
                </a:tc>
                <a:tc>
                  <a:txBody>
                    <a:bodyPr>
                      <a:noAutofit/>
                    </a:bodyPr>
                    <a:lstStyle/>
                    <a:p>
                      <a:pPr indent="0" lvl="0" marL="0">
                        <a:spcBef>
                          <a:spcPts val="0"/>
                        </a:spcBef>
                        <a:buNone/>
                      </a:pPr>
                      <a:r>
                        <a:rPr lang="es-419" sz="900"/>
                        <a:t>Semana 8</a:t>
                      </a:r>
                    </a:p>
                    <a:p>
                      <a:pPr indent="0" lvl="0" marL="0">
                        <a:spcBef>
                          <a:spcPts val="0"/>
                        </a:spcBef>
                        <a:buNone/>
                      </a:pPr>
                      <a:r>
                        <a:t/>
                      </a:r>
                      <a:endParaRPr sz="900"/>
                    </a:p>
                    <a:p>
                      <a:pPr indent="0" lvl="0" marL="0">
                        <a:spcBef>
                          <a:spcPts val="0"/>
                        </a:spcBef>
                        <a:buNone/>
                      </a:pPr>
                      <a:r>
                        <a:rPr lang="es-419" sz="900"/>
                        <a:t>Sábado 2</a:t>
                      </a:r>
                    </a:p>
                    <a:p>
                      <a:pPr indent="0" lvl="0" marL="0" rtl="0">
                        <a:spcBef>
                          <a:spcPts val="0"/>
                        </a:spcBef>
                        <a:buNone/>
                      </a:pPr>
                      <a:r>
                        <a:rPr lang="es-419" sz="900"/>
                        <a:t>Diciembre</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FF9900"/>
                    </a:solidFill>
                  </a:tcPr>
                </a:tc>
              </a:tr>
              <a:tr h="2836750">
                <a:tc>
                  <a:txBody>
                    <a:bodyPr>
                      <a:noAutofit/>
                    </a:bodyPr>
                    <a:lstStyle/>
                    <a:p>
                      <a:pPr indent="-285750" lvl="0" marL="457200">
                        <a:spcBef>
                          <a:spcPts val="0"/>
                        </a:spcBef>
                        <a:spcAft>
                          <a:spcPts val="0"/>
                        </a:spcAft>
                        <a:buSzPts val="900"/>
                        <a:buChar char="-"/>
                      </a:pPr>
                      <a:r>
                        <a:rPr lang="es-419" sz="900"/>
                        <a:t>Crear Módulos base(COMPLETO)</a:t>
                      </a:r>
                    </a:p>
                    <a:p>
                      <a:pPr indent="-285750" lvl="0" marL="457200">
                        <a:spcBef>
                          <a:spcPts val="0"/>
                        </a:spcBef>
                        <a:spcAft>
                          <a:spcPts val="0"/>
                        </a:spcAft>
                        <a:buSzPts val="900"/>
                        <a:buChar char="-"/>
                      </a:pPr>
                      <a:r>
                        <a:rPr lang="es-419" sz="900"/>
                        <a:t>Arquitectura(COMPLETO).</a:t>
                      </a:r>
                    </a:p>
                    <a:p>
                      <a:pPr indent="-285750" lvl="0" marL="457200">
                        <a:spcBef>
                          <a:spcPts val="0"/>
                        </a:spcBef>
                        <a:spcAft>
                          <a:spcPts val="0"/>
                        </a:spcAft>
                        <a:buSzPts val="900"/>
                        <a:buChar char="-"/>
                      </a:pPr>
                      <a:r>
                        <a:rPr lang="es-419" sz="900"/>
                        <a:t>Inserción , de librería Cuda.(COMPLETO)</a:t>
                      </a:r>
                    </a:p>
                    <a:p>
                      <a:pPr indent="-285750" lvl="0" marL="457200">
                        <a:spcBef>
                          <a:spcPts val="0"/>
                        </a:spcBef>
                        <a:buSzPts val="900"/>
                        <a:buChar char="-"/>
                      </a:pPr>
                      <a:r>
                        <a:rPr lang="es-419" sz="900"/>
                        <a:t>Compiladores para Cuda(INCOMPLETO).</a:t>
                      </a:r>
                    </a:p>
                    <a:p>
                      <a:pPr indent="0" lvl="0" marL="0" rtl="0">
                        <a:spcBef>
                          <a:spcPts val="0"/>
                        </a:spcBef>
                        <a:buNone/>
                      </a:pPr>
                      <a:r>
                        <a:t/>
                      </a:r>
                      <a:endParaRPr sz="900"/>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D9D9D9"/>
                    </a:solidFill>
                  </a:tcPr>
                </a:tc>
                <a:tc>
                  <a:txBody>
                    <a:bodyPr>
                      <a:noAutofit/>
                    </a:bodyPr>
                    <a:lstStyle/>
                    <a:p>
                      <a:pPr indent="0" lvl="0" marL="0">
                        <a:spcBef>
                          <a:spcPts val="0"/>
                        </a:spcBef>
                        <a:buNone/>
                      </a:pPr>
                      <a:r>
                        <a:rPr lang="es-419" sz="900"/>
                        <a:t>Implementar funciones , como :</a:t>
                      </a:r>
                    </a:p>
                    <a:p>
                      <a:pPr indent="0" lvl="0" marL="0">
                        <a:spcBef>
                          <a:spcPts val="0"/>
                        </a:spcBef>
                        <a:buNone/>
                      </a:pPr>
                      <a:r>
                        <a:t/>
                      </a:r>
                      <a:endParaRPr sz="900"/>
                    </a:p>
                    <a:p>
                      <a:pPr indent="0" lvl="0" marL="0">
                        <a:spcBef>
                          <a:spcPts val="0"/>
                        </a:spcBef>
                        <a:buNone/>
                      </a:pPr>
                      <a:r>
                        <a:rPr lang="es-419" sz="900"/>
                        <a:t>BUSCAR(COMPLETO)</a:t>
                      </a:r>
                    </a:p>
                    <a:p>
                      <a:pPr indent="0" lvl="0" marL="0">
                        <a:spcBef>
                          <a:spcPts val="0"/>
                        </a:spcBef>
                        <a:buNone/>
                      </a:pPr>
                      <a:r>
                        <a:t/>
                      </a:r>
                      <a:endParaRPr sz="900"/>
                    </a:p>
                    <a:p>
                      <a:pPr indent="0" lvl="0" marL="0">
                        <a:spcBef>
                          <a:spcPts val="0"/>
                        </a:spcBef>
                        <a:buNone/>
                      </a:pPr>
                      <a:r>
                        <a:rPr lang="es-419" sz="900"/>
                        <a:t>SPLIT(COMPLETO)</a:t>
                      </a:r>
                    </a:p>
                    <a:p>
                      <a:pPr indent="0" lvl="0" marL="0">
                        <a:spcBef>
                          <a:spcPts val="0"/>
                        </a:spcBef>
                        <a:buNone/>
                      </a:pPr>
                      <a:r>
                        <a:t/>
                      </a:r>
                      <a:endParaRPr sz="900"/>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D9D9D9"/>
                    </a:solidFill>
                  </a:tcPr>
                </a:tc>
                <a:tc>
                  <a:txBody>
                    <a:bodyPr>
                      <a:noAutofit/>
                    </a:bodyPr>
                    <a:lstStyle/>
                    <a:p>
                      <a:pPr indent="0" lvl="0" marL="0">
                        <a:spcBef>
                          <a:spcPts val="0"/>
                        </a:spcBef>
                        <a:buNone/>
                      </a:pPr>
                      <a:r>
                        <a:rPr lang="es-419" sz="900"/>
                        <a:t>Implementar la funcióń :INSERTAR(COMPLETO)</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D9D9D9"/>
                    </a:solidFill>
                  </a:tcPr>
                </a:tc>
                <a:tc>
                  <a:txBody>
                    <a:bodyPr>
                      <a:noAutofit/>
                    </a:bodyPr>
                    <a:lstStyle/>
                    <a:p>
                      <a:pPr indent="0" lvl="0" marL="0">
                        <a:spcBef>
                          <a:spcPts val="0"/>
                        </a:spcBef>
                        <a:buNone/>
                      </a:pPr>
                      <a:r>
                        <a:rPr lang="es-419" sz="900"/>
                        <a:t>Lograr terminar la función eliminar y los respectivos algoritmos necesarios.(CMPLETO)</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D9D9D9"/>
                    </a:solidFill>
                  </a:tcPr>
                </a:tc>
                <a:tc>
                  <a:txBody>
                    <a:bodyPr>
                      <a:noAutofit/>
                    </a:bodyPr>
                    <a:lstStyle/>
                    <a:p>
                      <a:pPr indent="0" lvl="0" marL="0">
                        <a:spcBef>
                          <a:spcPts val="0"/>
                        </a:spcBef>
                        <a:buNone/>
                      </a:pPr>
                      <a:r>
                        <a:rPr lang="es-419" sz="900"/>
                        <a:t>Finalizar la función eliminar </a:t>
                      </a:r>
                    </a:p>
                    <a:p>
                      <a:pPr indent="0" lvl="0" marL="0">
                        <a:spcBef>
                          <a:spcPts val="0"/>
                        </a:spcBef>
                        <a:buNone/>
                      </a:pPr>
                      <a:r>
                        <a:rPr lang="es-419" sz="900"/>
                        <a:t>c</a:t>
                      </a:r>
                      <a:r>
                        <a:rPr lang="es-419" sz="900"/>
                        <a:t>on respectivos algoritmos necesarios.(COMPLETO)</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D9D9D9"/>
                    </a:solidFill>
                  </a:tcPr>
                </a:tc>
                <a:tc>
                  <a:txBody>
                    <a:bodyPr>
                      <a:noAutofit/>
                    </a:bodyPr>
                    <a:lstStyle/>
                    <a:p>
                      <a:pPr indent="0" lvl="0" marL="0" rtl="0">
                        <a:spcBef>
                          <a:spcPts val="0"/>
                        </a:spcBef>
                        <a:buNone/>
                      </a:pPr>
                      <a:r>
                        <a:rPr lang="es-419" sz="900"/>
                        <a:t>Árbol  R+.</a:t>
                      </a:r>
                      <a:r>
                        <a:rPr lang="es-419" sz="900"/>
                        <a:t> (No completado)</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D9D9D9"/>
                    </a:solidFill>
                  </a:tcPr>
                </a:tc>
                <a:tc>
                  <a:txBody>
                    <a:bodyPr>
                      <a:noAutofit/>
                    </a:bodyPr>
                    <a:lstStyle/>
                    <a:p>
                      <a:pPr indent="0" lvl="0" marL="0" rtl="0">
                        <a:spcBef>
                          <a:spcPts val="0"/>
                        </a:spcBef>
                        <a:buNone/>
                      </a:pPr>
                      <a:r>
                        <a:rPr lang="es-419" sz="900"/>
                        <a:t>Árbol R+ (No completado)</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D9D9D9"/>
                    </a:solidFill>
                  </a:tcPr>
                </a:tc>
                <a:tc>
                  <a:txBody>
                    <a:bodyPr>
                      <a:noAutofit/>
                    </a:bodyPr>
                    <a:lstStyle/>
                    <a:p>
                      <a:pPr indent="0" lvl="0" marL="0">
                        <a:spcBef>
                          <a:spcPts val="0"/>
                        </a:spcBef>
                        <a:buNone/>
                      </a:pPr>
                      <a:r>
                        <a:rPr lang="es-419" sz="900"/>
                        <a:t>Pruebas , comparaciones . </a:t>
                      </a:r>
                    </a:p>
                    <a:p>
                      <a:pPr indent="0" lvl="0" marL="0" rtl="0">
                        <a:spcBef>
                          <a:spcPts val="0"/>
                        </a:spcBef>
                        <a:buNone/>
                      </a:pPr>
                      <a:r>
                        <a:rPr lang="es-419" sz="900"/>
                        <a:t>(COM COMPLETADO)</a:t>
                      </a:r>
                    </a:p>
                  </a:txBody>
                  <a:tcPr marT="91425" marB="91425" marR="91425" marL="91425">
                    <a:lnL cap="flat" cmpd="sng" w="38100">
                      <a:solidFill>
                        <a:srgbClr val="9E9E9E"/>
                      </a:solidFill>
                      <a:prstDash val="solid"/>
                      <a:round/>
                      <a:headEnd len="med" w="med" type="none"/>
                      <a:tailEnd len="med" w="med" type="none"/>
                    </a:lnL>
                    <a:lnR cap="flat" cmpd="sng" w="38100">
                      <a:solidFill>
                        <a:srgbClr val="9E9E9E"/>
                      </a:solidFill>
                      <a:prstDash val="solid"/>
                      <a:round/>
                      <a:headEnd len="med" w="med" type="none"/>
                      <a:tailEnd len="med" w="med" type="none"/>
                    </a:lnR>
                    <a:lnT cap="flat" cmpd="sng" w="38100">
                      <a:solidFill>
                        <a:srgbClr val="9E9E9E"/>
                      </a:solidFill>
                      <a:prstDash val="solid"/>
                      <a:round/>
                      <a:headEnd len="med" w="med" type="none"/>
                      <a:tailEnd len="med" w="med" type="none"/>
                    </a:lnT>
                    <a:lnB cap="flat" cmpd="sng" w="38100">
                      <a:solidFill>
                        <a:srgbClr val="9E9E9E"/>
                      </a:solidFill>
                      <a:prstDash val="solid"/>
                      <a:round/>
                      <a:headEnd len="med" w="med" type="none"/>
                      <a:tailEnd len="med" w="med" type="none"/>
                    </a:lnB>
                    <a:solidFill>
                      <a:srgbClr val="D9D9D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s-419"/>
              <a:t>Referencias	</a:t>
            </a:r>
          </a:p>
          <a:p>
            <a:pPr indent="0" lvl="0" marL="0">
              <a:spcBef>
                <a:spcPts val="0"/>
              </a:spcBef>
              <a:buNone/>
            </a:pPr>
            <a:r>
              <a:t/>
            </a:r>
            <a:endParaRPr/>
          </a:p>
          <a:p>
            <a:pPr indent="0" lvl="0" marL="0">
              <a:spcBef>
                <a:spcPts val="0"/>
              </a:spcBef>
              <a:buNone/>
            </a:pPr>
            <a:r>
              <a:t/>
            </a:r>
            <a:endParaRPr/>
          </a:p>
        </p:txBody>
      </p:sp>
      <p:sp>
        <p:nvSpPr>
          <p:cNvPr id="192" name="Shape 19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s-419"/>
              <a:t>[1] </a:t>
            </a:r>
            <a:r>
              <a:rPr lang="es-419"/>
              <a:t>Parallel Implementation of R-trees on the GPU ,Lijuan Luo, Martin D.F. Wong, and Lance Leong, University of Illinois at Urbana-Champaign ,NVIDIA Corporation.</a:t>
            </a:r>
          </a:p>
          <a:p>
            <a:pPr indent="0" lvl="0" mar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92650" y="4170550"/>
            <a:ext cx="7038900" cy="914100"/>
          </a:xfrm>
          <a:prstGeom prst="rect">
            <a:avLst/>
          </a:prstGeom>
        </p:spPr>
        <p:txBody>
          <a:bodyPr anchorCtr="0" anchor="t" bIns="91425" lIns="91425" rIns="91425" wrap="square" tIns="91425">
            <a:noAutofit/>
          </a:bodyPr>
          <a:lstStyle/>
          <a:p>
            <a:pPr indent="0" lvl="0" marL="0">
              <a:spcBef>
                <a:spcPts val="0"/>
              </a:spcBef>
              <a:buNone/>
            </a:pPr>
            <a:r>
              <a:rPr lang="es-419" u="sng">
                <a:solidFill>
                  <a:schemeClr val="hlink"/>
                </a:solidFill>
                <a:hlinkClick r:id="rId3"/>
              </a:rPr>
              <a:t>github.com/AndreLui1996/</a:t>
            </a:r>
          </a:p>
        </p:txBody>
      </p:sp>
      <p:sp>
        <p:nvSpPr>
          <p:cNvPr id="198" name="Shape 198"/>
          <p:cNvSpPr txBox="1"/>
          <p:nvPr>
            <p:ph idx="1" type="body"/>
          </p:nvPr>
        </p:nvSpPr>
        <p:spPr>
          <a:xfrm>
            <a:off x="805225" y="2232300"/>
            <a:ext cx="7038900" cy="2911200"/>
          </a:xfrm>
          <a:prstGeom prst="rect">
            <a:avLst/>
          </a:prstGeom>
          <a:ln>
            <a:noFill/>
          </a:ln>
        </p:spPr>
        <p:txBody>
          <a:bodyPr anchorCtr="0" anchor="t" bIns="91425" lIns="91425" rIns="91425" wrap="square" tIns="91425">
            <a:noAutofit/>
          </a:bodyPr>
          <a:lstStyle/>
          <a:p>
            <a:pPr indent="0" lvl="0" marL="0" rtl="0" algn="ctr">
              <a:spcBef>
                <a:spcPts val="0"/>
              </a:spcBef>
              <a:buNone/>
            </a:pPr>
            <a:r>
              <a:rPr b="1" lang="es-419" sz="3600">
                <a:solidFill>
                  <a:srgbClr val="EA9999"/>
                </a:solidFill>
              </a:rPr>
              <a:t>GRACIAS.</a:t>
            </a:r>
          </a:p>
        </p:txBody>
      </p:sp>
      <p:sp>
        <p:nvSpPr>
          <p:cNvPr id="199" name="Shape 199"/>
          <p:cNvSpPr txBox="1"/>
          <p:nvPr/>
        </p:nvSpPr>
        <p:spPr>
          <a:xfrm>
            <a:off x="4422275" y="4094350"/>
            <a:ext cx="5271600" cy="857100"/>
          </a:xfrm>
          <a:prstGeom prst="rect">
            <a:avLst/>
          </a:prstGeom>
          <a:noFill/>
          <a:ln>
            <a:noFill/>
          </a:ln>
        </p:spPr>
        <p:txBody>
          <a:bodyPr anchorCtr="0" anchor="t" bIns="91425" lIns="91425" rIns="91425" wrap="square" tIns="91425">
            <a:noAutofit/>
          </a:bodyPr>
          <a:lstStyle/>
          <a:p>
            <a:pPr indent="0" lvl="0" marL="0" rtl="0">
              <a:spcBef>
                <a:spcPts val="0"/>
              </a:spcBef>
              <a:buNone/>
            </a:pPr>
            <a:r>
              <a:rPr lang="es-419" sz="3000">
                <a:solidFill>
                  <a:schemeClr val="lt1"/>
                </a:solidFill>
              </a:rPr>
              <a:t>andre.ramos@ucsp.edu.pe</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037725" y="-71500"/>
            <a:ext cx="7947300" cy="4479000"/>
          </a:xfrm>
          <a:prstGeom prst="rect">
            <a:avLst/>
          </a:prstGeom>
        </p:spPr>
        <p:txBody>
          <a:bodyPr anchorCtr="0" anchor="t" bIns="91425" lIns="91425" rIns="91425" wrap="square" tIns="91425">
            <a:noAutofit/>
          </a:bodyPr>
          <a:lstStyle/>
          <a:p>
            <a:pPr indent="0" lvl="0" marL="0" algn="just">
              <a:spcBef>
                <a:spcPts val="0"/>
              </a:spcBef>
              <a:buNone/>
            </a:pPr>
            <a:r>
              <a:t/>
            </a:r>
            <a:endParaRPr sz="1700"/>
          </a:p>
          <a:p>
            <a:pPr indent="0" lvl="0" marL="0" algn="just">
              <a:spcBef>
                <a:spcPts val="0"/>
              </a:spcBef>
              <a:buNone/>
            </a:pPr>
            <a:r>
              <a:t/>
            </a:r>
            <a:endParaRPr sz="1700"/>
          </a:p>
          <a:p>
            <a:pPr indent="0" lvl="0" marL="0" algn="just">
              <a:spcBef>
                <a:spcPts val="0"/>
              </a:spcBef>
              <a:buNone/>
            </a:pPr>
            <a:r>
              <a:t/>
            </a:r>
            <a:endParaRPr sz="1700"/>
          </a:p>
          <a:p>
            <a:pPr indent="-336550" lvl="0" marL="457200" rtl="0" algn="just">
              <a:spcBef>
                <a:spcPts val="0"/>
              </a:spcBef>
              <a:buSzPts val="1700"/>
              <a:buChar char="-"/>
            </a:pPr>
            <a:r>
              <a:rPr lang="es-419" sz="1700"/>
              <a:t>Muchas investigaciones proponen cómo</a:t>
            </a:r>
            <a:r>
              <a:rPr lang="es-419" sz="1700"/>
              <a:t> </a:t>
            </a:r>
            <a:r>
              <a:rPr lang="es-419" sz="1700"/>
              <a:t>paralelizar un Árbol-R para indexar datos </a:t>
            </a:r>
            <a:r>
              <a:rPr lang="es-419" sz="1700"/>
              <a:t>multidimensionales</a:t>
            </a:r>
            <a:r>
              <a:rPr lang="es-419" sz="1700"/>
              <a:t>. Sólo uno pudo lograr tal objetivo,más otro que lo tome en cuenta[1] ,afirma ser es el primero en haber logrado de forma exitosa el paralelizar la consulta de Árbol R en la GPU.</a:t>
            </a:r>
          </a:p>
          <a:p>
            <a:pPr indent="0" lvl="0" marL="0" algn="just">
              <a:spcBef>
                <a:spcPts val="0"/>
              </a:spcBef>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s-419"/>
              <a:t>Mi propuesta es la siguiente:</a:t>
            </a:r>
          </a:p>
          <a:p>
            <a:pPr indent="0" lvl="0" marL="0">
              <a:spcBef>
                <a:spcPts val="0"/>
              </a:spcBef>
              <a:buNone/>
            </a:pPr>
            <a:r>
              <a:rPr lang="es-419"/>
              <a:t>		implementación para nuestro constructor,y nuestra función buscar.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1341100" y="228750"/>
            <a:ext cx="7333500" cy="5143500"/>
          </a:xfrm>
          <a:prstGeom prst="rect">
            <a:avLst/>
          </a:prstGeom>
        </p:spPr>
        <p:txBody>
          <a:bodyPr anchorCtr="0" anchor="t" bIns="91425" lIns="91425" rIns="91425" wrap="square" tIns="91425">
            <a:noAutofit/>
          </a:bodyPr>
          <a:lstStyle/>
          <a:p>
            <a:pPr indent="0" lvl="0" marL="0">
              <a:spcBef>
                <a:spcPts val="0"/>
              </a:spcBef>
              <a:buNone/>
            </a:pPr>
            <a:r>
              <a:rPr b="1" i="1" lang="es-419" sz="1800"/>
              <a:t>CONSTRUCTOR:</a:t>
            </a:r>
          </a:p>
          <a:p>
            <a:pPr indent="0" lvl="0" marL="0">
              <a:spcBef>
                <a:spcPts val="0"/>
              </a:spcBef>
              <a:buNone/>
            </a:pPr>
            <a:r>
              <a:rPr lang="es-419" sz="1200"/>
              <a:t>Para guardar un </a:t>
            </a:r>
            <a:r>
              <a:rPr i="1" lang="es-419" sz="1200"/>
              <a:t>R-Tree</a:t>
            </a:r>
            <a:r>
              <a:rPr lang="es-419" sz="1200"/>
              <a:t> en GPU tenemos que conocer cuánta memoria en bytes utilizara cada estructura:</a:t>
            </a:r>
          </a:p>
          <a:p>
            <a:pPr indent="0" lvl="0" marL="0">
              <a:spcBef>
                <a:spcPts val="0"/>
              </a:spcBef>
              <a:buNone/>
            </a:pPr>
            <a:r>
              <a:rPr lang="es-419" sz="1200"/>
              <a:t>Un MBB para ser almacenado usa:</a:t>
            </a:r>
          </a:p>
          <a:p>
            <a:pPr indent="0" lvl="0" marL="0">
              <a:spcBef>
                <a:spcPts val="0"/>
              </a:spcBef>
              <a:buNone/>
            </a:pPr>
            <a:r>
              <a:rPr lang="es-419" sz="1200"/>
              <a:t>xxxx xxxxxxxxxxxxxxxxxxxx...xxxxxxxxxxxxxxx</a:t>
            </a:r>
          </a:p>
          <a:p>
            <a:pPr indent="0" lvl="0" marL="0">
              <a:spcBef>
                <a:spcPts val="0"/>
              </a:spcBef>
              <a:buNone/>
            </a:pPr>
            <a:r>
              <a:rPr lang="es-419" sz="1200"/>
              <a:t>____ ____________________..._______________</a:t>
            </a:r>
          </a:p>
          <a:p>
            <a:pPr indent="0" lvl="0" marL="0" rtl="0">
              <a:spcBef>
                <a:spcPts val="0"/>
              </a:spcBef>
              <a:buNone/>
            </a:pPr>
            <a:r>
              <a:rPr lang="es-419" sz="1200"/>
              <a:t>4B               2*DIMENSION*4B</a:t>
            </a:r>
          </a:p>
          <a:p>
            <a:pPr indent="0" lvl="0" marL="0" rtl="0" algn="just">
              <a:spcBef>
                <a:spcPts val="0"/>
              </a:spcBef>
              <a:buNone/>
            </a:pPr>
            <a:r>
              <a:rPr lang="es-419" sz="1200"/>
              <a:t>Los primeros 4B es un int que es la dimensión del MBB y luego como protocolo debemos leer 2 veces el tamaño del float que es 4B multiplicado por la dimensión, ya que por cada dimensión se aumenta un número, por lo que el tamaño del MBB en bytes es:</a:t>
            </a:r>
          </a:p>
          <a:p>
            <a:pPr indent="0" lvl="0" marL="0">
              <a:spcBef>
                <a:spcPts val="0"/>
              </a:spcBef>
              <a:buNone/>
            </a:pPr>
            <a:r>
              <a:rPr lang="es-419" sz="1200"/>
              <a:t>	sizeof(MBB)=4+2*DIMENSION*4;</a:t>
            </a:r>
          </a:p>
          <a:p>
            <a:pPr indent="0" lvl="0" marL="0">
              <a:spcBef>
                <a:spcPts val="0"/>
              </a:spcBef>
              <a:buNone/>
            </a:pPr>
            <a:r>
              <a:rPr lang="es-419" sz="1200"/>
              <a:t>Luego para almacenar el nodo  estructura es:</a:t>
            </a:r>
          </a:p>
          <a:p>
            <a:pPr indent="0" lvl="0" marL="0">
              <a:spcBef>
                <a:spcPts val="0"/>
              </a:spcBef>
              <a:buNone/>
            </a:pPr>
            <a:r>
              <a:t/>
            </a:r>
            <a:endParaRPr sz="1200"/>
          </a:p>
        </p:txBody>
      </p:sp>
      <p:sp>
        <p:nvSpPr>
          <p:cNvPr id="152" name="Shape 152"/>
          <p:cNvSpPr txBox="1"/>
          <p:nvPr/>
        </p:nvSpPr>
        <p:spPr>
          <a:xfrm>
            <a:off x="5194475" y="4048200"/>
            <a:ext cx="5822400" cy="483600"/>
          </a:xfrm>
          <a:prstGeom prst="rect">
            <a:avLst/>
          </a:prstGeom>
          <a:noFill/>
          <a:ln>
            <a:noFill/>
          </a:ln>
        </p:spPr>
        <p:txBody>
          <a:bodyPr anchorCtr="0" anchor="t" bIns="91425" lIns="91425" rIns="91425" wrap="square" tIns="91425">
            <a:noAutofit/>
          </a:bodyPr>
          <a:lstStyle/>
          <a:p>
            <a:pPr indent="0" lvl="0" marL="0" rtl="0">
              <a:lnSpc>
                <a:spcPct val="100000"/>
              </a:lnSpc>
              <a:spcBef>
                <a:spcPts val="0"/>
              </a:spcBef>
              <a:spcAft>
                <a:spcPts val="0"/>
              </a:spcAft>
              <a:buNone/>
            </a:pPr>
            <a:r>
              <a:rPr lang="es-419" sz="1200">
                <a:solidFill>
                  <a:schemeClr val="lt1"/>
                </a:solidFill>
                <a:latin typeface="Lato"/>
                <a:ea typeface="Lato"/>
                <a:cs typeface="Lato"/>
                <a:sym typeface="Lato"/>
              </a:rPr>
              <a:t>struct DataNode</a:t>
            </a:r>
          </a:p>
          <a:p>
            <a:pPr indent="0" lvl="0" marL="0" rtl="0">
              <a:lnSpc>
                <a:spcPct val="100000"/>
              </a:lnSpc>
              <a:spcBef>
                <a:spcPts val="0"/>
              </a:spcBef>
              <a:spcAft>
                <a:spcPts val="0"/>
              </a:spcAft>
              <a:buNone/>
            </a:pPr>
            <a:r>
              <a:rPr lang="es-419" sz="1200">
                <a:solidFill>
                  <a:schemeClr val="lt1"/>
                </a:solidFill>
                <a:latin typeface="Lato"/>
                <a:ea typeface="Lato"/>
                <a:cs typeface="Lato"/>
                <a:sym typeface="Lato"/>
              </a:rPr>
              <a:t>{</a:t>
            </a:r>
          </a:p>
          <a:p>
            <a:pPr indent="0" lvl="0" marL="0" rtl="0">
              <a:lnSpc>
                <a:spcPct val="100000"/>
              </a:lnSpc>
              <a:spcBef>
                <a:spcPts val="0"/>
              </a:spcBef>
              <a:spcAft>
                <a:spcPts val="0"/>
              </a:spcAft>
              <a:buNone/>
            </a:pPr>
            <a:r>
              <a:rPr lang="es-419" sz="1200">
                <a:solidFill>
                  <a:schemeClr val="lt1"/>
                </a:solidFill>
                <a:latin typeface="Lato"/>
                <a:ea typeface="Lato"/>
                <a:cs typeface="Lato"/>
                <a:sym typeface="Lato"/>
              </a:rPr>
              <a:t>    MBB mbb;</a:t>
            </a:r>
          </a:p>
          <a:p>
            <a:pPr indent="0" lvl="0" marL="0" rtl="0">
              <a:lnSpc>
                <a:spcPct val="100000"/>
              </a:lnSpc>
              <a:spcBef>
                <a:spcPts val="0"/>
              </a:spcBef>
              <a:spcAft>
                <a:spcPts val="0"/>
              </a:spcAft>
              <a:buNone/>
            </a:pPr>
            <a:r>
              <a:rPr lang="es-419" sz="1200">
                <a:solidFill>
                  <a:schemeClr val="lt1"/>
                </a:solidFill>
                <a:latin typeface="Lato"/>
                <a:ea typeface="Lato"/>
                <a:cs typeface="Lato"/>
                <a:sym typeface="Lato"/>
              </a:rPr>
              <a:t>    T data;</a:t>
            </a:r>
          </a:p>
          <a:p>
            <a:pPr indent="0" lvl="0" marL="0" rtl="0">
              <a:lnSpc>
                <a:spcPct val="100000"/>
              </a:lnSpc>
              <a:spcBef>
                <a:spcPts val="0"/>
              </a:spcBef>
              <a:spcAft>
                <a:spcPts val="0"/>
              </a:spcAft>
              <a:buNone/>
            </a:pPr>
            <a:r>
              <a:rPr lang="es-419" sz="1200">
                <a:solidFill>
                  <a:schemeClr val="lt1"/>
                </a:solidFill>
                <a:latin typeface="Lato"/>
                <a:ea typeface="Lato"/>
                <a:cs typeface="Lato"/>
                <a:sym typeface="Lato"/>
              </a:rPr>
              <a:t>};</a:t>
            </a:r>
          </a:p>
          <a:p>
            <a:pPr indent="0" lvl="0" marL="0" rtl="0">
              <a:lnSpc>
                <a:spcPct val="100000"/>
              </a:lnSpc>
              <a:spcBef>
                <a:spcPts val="0"/>
              </a:spcBef>
              <a:spcAft>
                <a:spcPts val="0"/>
              </a:spcAft>
              <a:buNone/>
            </a:pPr>
            <a:r>
              <a:rPr lang="es-419" sz="1200">
                <a:solidFill>
                  <a:schemeClr val="lt1"/>
                </a:solidFill>
                <a:latin typeface="Lato"/>
                <a:ea typeface="Lato"/>
                <a:cs typeface="Lato"/>
                <a:sym typeface="Lato"/>
              </a:rPr>
              <a:t>_____</a:t>
            </a:r>
          </a:p>
          <a:p>
            <a:pPr indent="0" lvl="0" marL="0" rtl="0">
              <a:lnSpc>
                <a:spcPct val="100000"/>
              </a:lnSpc>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1256225" y="364575"/>
            <a:ext cx="7080300" cy="4114200"/>
          </a:xfrm>
          <a:prstGeom prst="rect">
            <a:avLst/>
          </a:prstGeom>
        </p:spPr>
        <p:txBody>
          <a:bodyPr anchorCtr="0" anchor="t" bIns="91425" lIns="91425" rIns="91425" wrap="square" tIns="91425">
            <a:noAutofit/>
          </a:bodyPr>
          <a:lstStyle/>
          <a:p>
            <a:pPr indent="0" lvl="0" marL="0">
              <a:spcBef>
                <a:spcPts val="0"/>
              </a:spcBef>
              <a:spcAft>
                <a:spcPts val="0"/>
              </a:spcAft>
              <a:buNone/>
            </a:pPr>
            <a:r>
              <a:rPr lang="es-419">
                <a:latin typeface="Century Gothic"/>
                <a:ea typeface="Century Gothic"/>
                <a:cs typeface="Century Gothic"/>
                <a:sym typeface="Century Gothic"/>
              </a:rPr>
              <a:t>sizeof(DataNode) = sizeof(MBB)+sizeof(T)</a:t>
            </a:r>
          </a:p>
          <a:p>
            <a:pPr indent="0" lvl="0" marL="0" rtl="0">
              <a:spcBef>
                <a:spcPts val="0"/>
              </a:spcBef>
              <a:spcAft>
                <a:spcPts val="0"/>
              </a:spcAft>
              <a:buNone/>
            </a:pPr>
            <a:r>
              <a:t/>
            </a:r>
            <a:endParaRPr>
              <a:latin typeface="Century Gothic"/>
              <a:ea typeface="Century Gothic"/>
              <a:cs typeface="Century Gothic"/>
              <a:sym typeface="Century Gothic"/>
            </a:endParaRPr>
          </a:p>
          <a:p>
            <a:pPr indent="0" lvl="0" marL="0">
              <a:spcBef>
                <a:spcPts val="0"/>
              </a:spcBef>
              <a:spcAft>
                <a:spcPts val="0"/>
              </a:spcAft>
              <a:buNone/>
            </a:pPr>
            <a:r>
              <a:rPr lang="es-419">
                <a:latin typeface="Century Gothic"/>
                <a:ea typeface="Century Gothic"/>
                <a:cs typeface="Century Gothic"/>
                <a:sym typeface="Century Gothic"/>
              </a:rPr>
              <a:t>struct LL_SHARED Node</a:t>
            </a:r>
          </a:p>
          <a:p>
            <a:pPr indent="0" lvl="0" marL="0">
              <a:spcBef>
                <a:spcPts val="0"/>
              </a:spcBef>
              <a:spcAft>
                <a:spcPts val="0"/>
              </a:spcAft>
              <a:buNone/>
            </a:pPr>
            <a:r>
              <a:rPr lang="es-419">
                <a:latin typeface="Century Gothic"/>
                <a:ea typeface="Century Gothic"/>
                <a:cs typeface="Century Gothic"/>
                <a:sym typeface="Century Gothic"/>
              </a:rPr>
              <a:t>{</a:t>
            </a:r>
          </a:p>
          <a:p>
            <a:pPr indent="0" lvl="0" marL="0">
              <a:spcBef>
                <a:spcPts val="0"/>
              </a:spcBef>
              <a:spcAft>
                <a:spcPts val="0"/>
              </a:spcAft>
              <a:buNone/>
            </a:pPr>
            <a:r>
              <a:rPr lang="es-419">
                <a:latin typeface="Century Gothic"/>
                <a:ea typeface="Century Gothic"/>
                <a:cs typeface="Century Gothic"/>
                <a:sym typeface="Century Gothic"/>
              </a:rPr>
              <a:t>    MBB mbb;</a:t>
            </a:r>
          </a:p>
          <a:p>
            <a:pPr indent="0" lvl="0" marL="0">
              <a:spcBef>
                <a:spcPts val="0"/>
              </a:spcBef>
              <a:spcAft>
                <a:spcPts val="0"/>
              </a:spcAft>
              <a:buNone/>
            </a:pPr>
            <a:r>
              <a:rPr lang="es-419">
                <a:latin typeface="Century Gothic"/>
                <a:ea typeface="Century Gothic"/>
                <a:cs typeface="Century Gothic"/>
                <a:sym typeface="Century Gothic"/>
              </a:rPr>
              <a:t>    bool type;</a:t>
            </a:r>
          </a:p>
          <a:p>
            <a:pPr indent="0" lvl="0" marL="0">
              <a:spcBef>
                <a:spcPts val="0"/>
              </a:spcBef>
              <a:spcAft>
                <a:spcPts val="0"/>
              </a:spcAft>
              <a:buNone/>
            </a:pPr>
            <a:r>
              <a:rPr lang="es-419">
                <a:latin typeface="Century Gothic"/>
                <a:ea typeface="Century Gothic"/>
                <a:cs typeface="Century Gothic"/>
                <a:sym typeface="Century Gothic"/>
              </a:rPr>
              <a:t>    int node_size;</a:t>
            </a:r>
          </a:p>
          <a:p>
            <a:pPr indent="0" lvl="0" marL="0">
              <a:spcBef>
                <a:spcPts val="0"/>
              </a:spcBef>
              <a:spcAft>
                <a:spcPts val="0"/>
              </a:spcAft>
              <a:buNone/>
            </a:pPr>
            <a:r>
              <a:rPr lang="es-419">
                <a:latin typeface="Century Gothic"/>
                <a:ea typeface="Century Gothic"/>
                <a:cs typeface="Century Gothic"/>
                <a:sym typeface="Century Gothic"/>
              </a:rPr>
              <a:t>    int dimension;</a:t>
            </a:r>
          </a:p>
          <a:p>
            <a:pPr indent="0" lvl="0" marL="0">
              <a:spcBef>
                <a:spcPts val="0"/>
              </a:spcBef>
              <a:spcAft>
                <a:spcPts val="0"/>
              </a:spcAft>
              <a:buNone/>
            </a:pPr>
            <a:r>
              <a:rPr lang="es-419">
                <a:latin typeface="Century Gothic"/>
                <a:ea typeface="Century Gothic"/>
                <a:cs typeface="Century Gothic"/>
                <a:sym typeface="Century Gothic"/>
              </a:rPr>
              <a:t>    int size=0;</a:t>
            </a:r>
          </a:p>
          <a:p>
            <a:pPr indent="0" lvl="0" marL="0">
              <a:spcBef>
                <a:spcPts val="0"/>
              </a:spcBef>
              <a:spcAft>
                <a:spcPts val="0"/>
              </a:spcAft>
              <a:buNone/>
            </a:pPr>
            <a:r>
              <a:rPr lang="es-419">
                <a:latin typeface="Century Gothic"/>
                <a:ea typeface="Century Gothic"/>
                <a:cs typeface="Century Gothic"/>
                <a:sym typeface="Century Gothic"/>
              </a:rPr>
              <a:t>    int pos_in_parent=0;</a:t>
            </a:r>
          </a:p>
          <a:p>
            <a:pPr indent="0" lvl="0" marL="0">
              <a:spcBef>
                <a:spcPts val="0"/>
              </a:spcBef>
              <a:spcAft>
                <a:spcPts val="0"/>
              </a:spcAft>
              <a:buNone/>
            </a:pPr>
            <a:r>
              <a:rPr lang="es-419">
                <a:latin typeface="Century Gothic"/>
                <a:ea typeface="Century Gothic"/>
                <a:cs typeface="Century Gothic"/>
                <a:sym typeface="Century Gothic"/>
              </a:rPr>
              <a:t>    Node* parent=nullptr;</a:t>
            </a:r>
          </a:p>
          <a:p>
            <a:pPr indent="0" lvl="0" marL="0">
              <a:spcBef>
                <a:spcPts val="0"/>
              </a:spcBef>
              <a:spcAft>
                <a:spcPts val="0"/>
              </a:spcAft>
              <a:buNone/>
            </a:pPr>
            <a:r>
              <a:rPr lang="es-419">
                <a:latin typeface="Century Gothic"/>
                <a:ea typeface="Century Gothic"/>
                <a:cs typeface="Century Gothic"/>
                <a:sym typeface="Century Gothic"/>
              </a:rPr>
              <a:t>    Node** sons=nullptr;</a:t>
            </a:r>
          </a:p>
          <a:p>
            <a:pPr indent="0" lvl="0" marL="0">
              <a:spcBef>
                <a:spcPts val="0"/>
              </a:spcBef>
              <a:spcAft>
                <a:spcPts val="0"/>
              </a:spcAft>
              <a:buNone/>
            </a:pPr>
            <a:r>
              <a:rPr lang="es-419">
                <a:latin typeface="Century Gothic"/>
                <a:ea typeface="Century Gothic"/>
                <a:cs typeface="Century Gothic"/>
                <a:sym typeface="Century Gothic"/>
              </a:rPr>
              <a:t>    DataNode** data=nullptr;</a:t>
            </a:r>
          </a:p>
          <a:p>
            <a:pPr indent="0" lvl="0" marL="0">
              <a:spcBef>
                <a:spcPts val="0"/>
              </a:spcBef>
              <a:spcAft>
                <a:spcPts val="0"/>
              </a:spcAft>
              <a:buNone/>
            </a:pPr>
            <a:r>
              <a:rPr lang="es-419">
                <a:latin typeface="Century Gothic"/>
                <a:ea typeface="Century Gothic"/>
                <a:cs typeface="Century Gothic"/>
                <a:sym typeface="Century Gothic"/>
              </a:rPr>
              <a:t>};</a:t>
            </a:r>
          </a:p>
          <a:p>
            <a:pPr indent="0" lvl="0" marL="0" rtl="0">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1" type="body"/>
          </p:nvPr>
        </p:nvSpPr>
        <p:spPr>
          <a:xfrm>
            <a:off x="1154375" y="704075"/>
            <a:ext cx="7672800" cy="3774600"/>
          </a:xfrm>
          <a:prstGeom prst="rect">
            <a:avLst/>
          </a:prstGeom>
        </p:spPr>
        <p:txBody>
          <a:bodyPr anchorCtr="0" anchor="t" bIns="91425" lIns="91425" rIns="91425" wrap="square" tIns="91425">
            <a:noAutofit/>
          </a:bodyPr>
          <a:lstStyle/>
          <a:p>
            <a:pPr indent="0" lvl="0" marL="0">
              <a:spcBef>
                <a:spcPts val="0"/>
              </a:spcBef>
              <a:buNone/>
            </a:pPr>
            <a:r>
              <a:rPr lang="es-419"/>
              <a:t>sizeof(Node)=sizeof(MBB)+sizeof(bool)+4*sizeof(int)+sizeof(Node*)+sizeof(Node*)*(SIZE+1)+sizeof(DataNode*)*(SIZE+1)</a:t>
            </a:r>
          </a:p>
          <a:p>
            <a:pPr indent="0" lvl="0" marL="0" algn="just">
              <a:spcBef>
                <a:spcPts val="0"/>
              </a:spcBef>
              <a:buNone/>
            </a:pPr>
            <a:r>
              <a:rPr lang="es-419"/>
              <a:t>El problema son los punteros, el tamaño de los punteros en la GPU cambian respecto a la arquitectura de cada dispositivo por lo que necesitamos reemplazar los Punteros con identificadores como posición inicial en un buffer que contenga todos los Nodos, cambiando la estructura:</a:t>
            </a:r>
          </a:p>
          <a:p>
            <a:pPr indent="0" lvl="0" marL="0">
              <a:spcBef>
                <a:spcPts val="0"/>
              </a:spcBef>
              <a:spcAft>
                <a:spcPts val="0"/>
              </a:spcAft>
              <a:buNone/>
            </a:pPr>
            <a:r>
              <a:rPr lang="es-419"/>
              <a:t>struct LL_SHARED Node</a:t>
            </a:r>
          </a:p>
          <a:p>
            <a:pPr indent="0" lvl="0" marL="0">
              <a:spcBef>
                <a:spcPts val="0"/>
              </a:spcBef>
              <a:spcAft>
                <a:spcPts val="0"/>
              </a:spcAft>
              <a:buNone/>
            </a:pPr>
            <a:r>
              <a:rPr lang="es-419"/>
              <a:t>{</a:t>
            </a:r>
          </a:p>
          <a:p>
            <a:pPr indent="0" lvl="0" marL="0">
              <a:spcBef>
                <a:spcPts val="0"/>
              </a:spcBef>
              <a:spcAft>
                <a:spcPts val="0"/>
              </a:spcAft>
              <a:buNone/>
            </a:pPr>
            <a:r>
              <a:rPr lang="es-419"/>
              <a:t>    MBB mbb;</a:t>
            </a:r>
          </a:p>
          <a:p>
            <a:pPr indent="0" lvl="0" marL="0">
              <a:spcBef>
                <a:spcPts val="0"/>
              </a:spcBef>
              <a:spcAft>
                <a:spcPts val="0"/>
              </a:spcAft>
              <a:buNone/>
            </a:pPr>
            <a:r>
              <a:rPr lang="es-419"/>
              <a:t>    bool type;</a:t>
            </a:r>
          </a:p>
          <a:p>
            <a:pPr indent="0" lvl="0" marL="0">
              <a:spcBef>
                <a:spcPts val="0"/>
              </a:spcBef>
              <a:spcAft>
                <a:spcPts val="0"/>
              </a:spcAft>
              <a:buNone/>
            </a:pPr>
            <a:r>
              <a:rPr lang="es-419"/>
              <a:t>    int node_size;</a:t>
            </a:r>
          </a:p>
          <a:p>
            <a:pPr indent="0" lvl="0" marL="0">
              <a:spcBef>
                <a:spcPts val="0"/>
              </a:spcBef>
              <a:spcAft>
                <a:spcPts val="0"/>
              </a:spcAft>
              <a:buNone/>
            </a:pPr>
            <a:r>
              <a:rPr lang="es-419"/>
              <a:t>    int dimension;</a:t>
            </a:r>
          </a:p>
          <a:p>
            <a:pPr indent="0" lvl="0" marL="0">
              <a:spcBef>
                <a:spcPts val="0"/>
              </a:spcBef>
              <a:spcAft>
                <a:spcPts val="0"/>
              </a:spcAft>
              <a:buNone/>
            </a:pPr>
            <a:r>
              <a:rPr lang="es-419"/>
              <a:t>    int size=0;</a:t>
            </a:r>
          </a:p>
          <a:p>
            <a:pPr indent="0" lvl="0" marL="0">
              <a:spcBef>
                <a:spcPts val="0"/>
              </a:spcBef>
              <a:spcAft>
                <a:spcPts val="0"/>
              </a:spcAft>
              <a:buNone/>
            </a:pPr>
            <a:r>
              <a:rPr lang="es-419"/>
              <a:t>    int pos_in_parent=0;</a:t>
            </a:r>
          </a:p>
          <a:p>
            <a:pPr indent="0" lvl="0" marL="0">
              <a:spcBef>
                <a:spcPts val="0"/>
              </a:spcBef>
              <a:spcAft>
                <a:spcPts val="0"/>
              </a:spcAft>
              <a:buNone/>
            </a:pPr>
            <a:r>
              <a:rPr lang="es-419"/>
              <a:t>    int parent_id=nullptr;</a:t>
            </a:r>
          </a:p>
          <a:p>
            <a:pPr indent="0" lvl="0" marL="0">
              <a:spcBef>
                <a:spcPts val="0"/>
              </a:spcBef>
              <a:spcAft>
                <a:spcPts val="0"/>
              </a:spcAft>
              <a:buNone/>
            </a:pPr>
            <a:r>
              <a:rPr lang="es-419"/>
              <a:t>    int* sons_id=nullptr;</a:t>
            </a:r>
          </a:p>
          <a:p>
            <a:pPr indent="0" lvl="0" marL="0">
              <a:spcBef>
                <a:spcPts val="0"/>
              </a:spcBef>
              <a:spcAft>
                <a:spcPts val="0"/>
              </a:spcAft>
              <a:buNone/>
            </a:pPr>
            <a:r>
              <a:rPr lang="es-419"/>
              <a:t>    int* data_id=nullptr;</a:t>
            </a:r>
          </a:p>
          <a:p>
            <a:pPr indent="0" lvl="0" marL="0">
              <a:spcBef>
                <a:spcPts val="0"/>
              </a:spcBef>
              <a:spcAft>
                <a:spcPts val="0"/>
              </a:spcAft>
              <a:buNone/>
            </a:pPr>
            <a:r>
              <a:rPr lang="es-419"/>
              <a:t>};</a:t>
            </a: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1069100" y="-101300"/>
            <a:ext cx="8227200" cy="4199100"/>
          </a:xfrm>
          <a:prstGeom prst="rect">
            <a:avLst/>
          </a:prstGeom>
        </p:spPr>
        <p:txBody>
          <a:bodyPr anchorCtr="0" anchor="t" bIns="91425" lIns="91425" rIns="91425" wrap="square" tIns="91425">
            <a:noAutofit/>
          </a:bodyPr>
          <a:lstStyle/>
          <a:p>
            <a:pPr indent="0" lvl="0" marL="0">
              <a:spcBef>
                <a:spcPts val="0"/>
              </a:spcBef>
              <a:buNone/>
            </a:pPr>
            <a:r>
              <a:rPr lang="es-419"/>
              <a:t>	sizeof(Node)=sizeof(MBB)+sizeof(bool)+4*sizeof(int)+sizeof(int)+sizeof(int)*(SIZE+1)+sizeof(int)*(SIZE+1)</a:t>
            </a:r>
          </a:p>
          <a:p>
            <a:pPr indent="0" lvl="0" marL="0">
              <a:spcBef>
                <a:spcPts val="0"/>
              </a:spcBef>
              <a:buNone/>
            </a:pPr>
            <a:r>
              <a:rPr lang="es-419"/>
              <a:t>Necesitaríamos un arreglo que contenga a los nodos padres y los nodos hijos que guardan los datos reales.</a:t>
            </a:r>
          </a:p>
          <a:p>
            <a:pPr indent="0" lvl="0" marL="0">
              <a:spcBef>
                <a:spcPts val="0"/>
              </a:spcBef>
              <a:buNone/>
            </a:pPr>
            <a:r>
              <a:rPr lang="es-419"/>
              <a:t>Entonces para empezar a tener datos en la estructura debemos tener un límite de elementos, este límite será dado por el usuario y se separará en GPU un total de MAX_DATA*sizeof(DataNode) y para calcular el total de nodos indexadores tendremos que hallar ceil(MAX_DATA/SIZE) y nos dara el total de nodos padres que agarran a los nodos hijos, luego debemos calcular cuantos bytes necesitamos para almacenar estos padres, hallándose con la siguiente función:</a:t>
            </a:r>
          </a:p>
          <a:p>
            <a:pPr indent="0" lvl="0" marL="0">
              <a:spcBef>
                <a:spcPts val="0"/>
              </a:spcBef>
              <a:spcAft>
                <a:spcPts val="0"/>
              </a:spcAft>
              <a:buNone/>
            </a:pPr>
            <a:r>
              <a:rPr lang="es-419"/>
              <a:t>int get_total_nodes(MAX_DATA,SIZE)</a:t>
            </a:r>
          </a:p>
          <a:p>
            <a:pPr indent="0" lvl="0" marL="0">
              <a:spcBef>
                <a:spcPts val="0"/>
              </a:spcBef>
              <a:spcAft>
                <a:spcPts val="0"/>
              </a:spcAft>
              <a:buNone/>
            </a:pPr>
            <a:r>
              <a:rPr lang="es-419"/>
              <a:t>{</a:t>
            </a:r>
          </a:p>
          <a:p>
            <a:pPr indent="0" lvl="0" marL="0">
              <a:spcBef>
                <a:spcPts val="0"/>
              </a:spcBef>
              <a:spcAft>
                <a:spcPts val="0"/>
              </a:spcAft>
              <a:buNone/>
            </a:pPr>
            <a:r>
              <a:rPr lang="es-419"/>
              <a:t>	int total_nodos=0;</a:t>
            </a:r>
          </a:p>
          <a:p>
            <a:pPr indent="0" lvl="0" marL="0">
              <a:spcBef>
                <a:spcPts val="0"/>
              </a:spcBef>
              <a:spcAft>
                <a:spcPts val="0"/>
              </a:spcAft>
              <a:buNone/>
            </a:pPr>
            <a:r>
              <a:rPr lang="es-419"/>
              <a:t>	float ini=MAX_DATA;</a:t>
            </a:r>
          </a:p>
          <a:p>
            <a:pPr indent="0" lvl="0" marL="0">
              <a:spcBef>
                <a:spcPts val="0"/>
              </a:spcBef>
              <a:spcAft>
                <a:spcPts val="0"/>
              </a:spcAft>
              <a:buNone/>
            </a:pPr>
            <a:r>
              <a:rPr lang="es-419"/>
              <a:t>	while(ini&gt;1)</a:t>
            </a:r>
          </a:p>
          <a:p>
            <a:pPr indent="0" lvl="0" marL="0">
              <a:spcBef>
                <a:spcPts val="0"/>
              </a:spcBef>
              <a:spcAft>
                <a:spcPts val="0"/>
              </a:spcAft>
              <a:buNone/>
            </a:pPr>
            <a:r>
              <a:rPr lang="es-419"/>
              <a:t>	{</a:t>
            </a:r>
          </a:p>
          <a:p>
            <a:pPr indent="0" lvl="0" marL="0">
              <a:spcBef>
                <a:spcPts val="0"/>
              </a:spcBef>
              <a:spcAft>
                <a:spcPts val="0"/>
              </a:spcAft>
              <a:buNone/>
            </a:pPr>
            <a:r>
              <a:rPr lang="es-419"/>
              <a:t>		int nodos=ceil(ini/SIZE);</a:t>
            </a:r>
          </a:p>
          <a:p>
            <a:pPr indent="0" lvl="0" marL="0">
              <a:spcBef>
                <a:spcPts val="0"/>
              </a:spcBef>
              <a:spcAft>
                <a:spcPts val="0"/>
              </a:spcAft>
              <a:buNone/>
            </a:pPr>
            <a:r>
              <a:rPr lang="es-419"/>
              <a:t>		total_nodos+=nodos;</a:t>
            </a:r>
          </a:p>
          <a:p>
            <a:pPr indent="0" lvl="0" marL="0">
              <a:spcBef>
                <a:spcPts val="0"/>
              </a:spcBef>
              <a:spcAft>
                <a:spcPts val="0"/>
              </a:spcAft>
              <a:buNone/>
            </a:pPr>
            <a:r>
              <a:rPr lang="es-419"/>
              <a:t>		ini=nodos;</a:t>
            </a:r>
          </a:p>
          <a:p>
            <a:pPr indent="0" lvl="0" marL="0">
              <a:spcBef>
                <a:spcPts val="0"/>
              </a:spcBef>
              <a:spcAft>
                <a:spcPts val="0"/>
              </a:spcAft>
              <a:buNone/>
            </a:pPr>
            <a:r>
              <a:rPr lang="es-419"/>
              <a:t>	}</a:t>
            </a:r>
          </a:p>
          <a:p>
            <a:pPr indent="0" lvl="0" marL="0">
              <a:spcBef>
                <a:spcPts val="0"/>
              </a:spcBef>
              <a:spcAft>
                <a:spcPts val="0"/>
              </a:spcAft>
              <a:buNone/>
            </a:pPr>
            <a:r>
              <a:rPr lang="es-419"/>
              <a:t>	return total_nodos;</a:t>
            </a:r>
          </a:p>
          <a:p>
            <a:pPr indent="0" lvl="0" marL="0">
              <a:spcBef>
                <a:spcPts val="0"/>
              </a:spcBef>
              <a:spcAft>
                <a:spcPts val="0"/>
              </a:spcAft>
              <a:buNone/>
            </a:pPr>
            <a:r>
              <a:rPr lang="es-419"/>
              <a:t>}</a:t>
            </a: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0" y="1431750"/>
            <a:ext cx="9421200" cy="3406500"/>
          </a:xfrm>
          <a:prstGeom prst="rect">
            <a:avLst/>
          </a:prstGeom>
        </p:spPr>
        <p:txBody>
          <a:bodyPr anchorCtr="0" anchor="t" bIns="91425" lIns="91425" rIns="91425" wrap="square" tIns="91425">
            <a:noAutofit/>
          </a:bodyPr>
          <a:lstStyle/>
          <a:p>
            <a:pPr indent="0" lvl="0" marL="0">
              <a:spcBef>
                <a:spcPts val="0"/>
              </a:spcBef>
              <a:buNone/>
            </a:pPr>
            <a:r>
              <a:t/>
            </a:r>
            <a:endParaRPr sz="1200"/>
          </a:p>
          <a:p>
            <a:pPr indent="0" lvl="0" marL="0" rtl="0">
              <a:spcBef>
                <a:spcPts val="0"/>
              </a:spcBef>
              <a:buNone/>
            </a:pPr>
            <a:r>
              <a:rPr lang="es-419" sz="1200"/>
              <a:t>Entonces primero separamos la memoria en dos variables, DATANODES y NODES que los manejara la clase controladora inicializados con 0 en todos los bytes y luego debemos crear la raiz del RTREE que lo crearemos en los primeros sizeof(Node) bytes de NODES donde escribiremos los bytes de la siguiente forma:</a:t>
            </a:r>
          </a:p>
          <a:p>
            <a:pPr indent="0" lvl="0" marL="0" rtl="0">
              <a:spcBef>
                <a:spcPts val="0"/>
              </a:spcBef>
              <a:buNone/>
            </a:pPr>
            <a:r>
              <a:rPr lang="es-419" sz="1200"/>
              <a:t>#Tomandose como ejemplo SIZE=3 y DIMENSION=2</a:t>
            </a:r>
          </a:p>
          <a:p>
            <a:pPr indent="0" lvl="0" marL="0" rtl="0">
              <a:spcBef>
                <a:spcPts val="0"/>
              </a:spcBef>
              <a:buNone/>
            </a:pPr>
            <a:r>
              <a:rPr lang="es-419" sz="1200"/>
              <a:t>BIN(2) 0000 0000 0000 0000  0000  BIN(3)      BIN(2)         0000                   0000         BIN(-1)       0000 0000 0000 0000 0000 0000 0000 0000</a:t>
            </a:r>
          </a:p>
          <a:p>
            <a:pPr indent="0" lvl="0" marL="0" rtl="0">
              <a:spcBef>
                <a:spcPts val="0"/>
              </a:spcBef>
              <a:buNone/>
            </a:pPr>
            <a:r>
              <a:rPr lang="es-419" sz="1400"/>
              <a:t>xxxx   xxxx xxxx xxxx xxxx xxxx  xxxx        xxxx         xxxx                 xxxx       xxxx        xxxx xxxx xxxx xxxx  xxxx xxxx xxxx xxxx</a:t>
            </a:r>
          </a:p>
          <a:p>
            <a:pPr indent="0" lvl="0" marL="0" rtl="0">
              <a:spcBef>
                <a:spcPts val="0"/>
              </a:spcBef>
              <a:buNone/>
            </a:pPr>
            <a:r>
              <a:rPr lang="es-419" sz="1600"/>
              <a:t>_________________________  ___   _____      ______      __________    _______  _______    _________________  __________________</a:t>
            </a:r>
          </a:p>
          <a:p>
            <a:pPr indent="0" lvl="0" marL="0" rtl="0">
              <a:spcBef>
                <a:spcPts val="0"/>
              </a:spcBef>
              <a:buNone/>
            </a:pPr>
            <a:r>
              <a:rPr lang="es-419" sz="800"/>
              <a:t>MBB_DEL_NODO                                                                  TIPO      NODESIZE       DIMENSION        TOTAL_ELEMENTS    POS_PARENT     FATHER_ID     SONS_IDS      		            DATA_IDS</a:t>
            </a:r>
          </a:p>
          <a:p>
            <a:pPr indent="0" lvl="0" marL="0" rtl="0">
              <a:spcBef>
                <a:spcPts val="0"/>
              </a:spcBef>
              <a:buNone/>
            </a:pPr>
            <a:r>
              <a:rPr lang="es-419" sz="1200"/>
              <a:t>Y asi ya tendriamos nuestro primer nodo de RTree en la GPU.</a:t>
            </a:r>
          </a:p>
          <a:p>
            <a:pPr indent="0" lvl="0" marL="0">
              <a:spcBef>
                <a:spcPts val="0"/>
              </a:spcBef>
              <a:buNone/>
            </a:pPr>
            <a:r>
              <a:t/>
            </a:r>
            <a:endParaRPr sz="1200"/>
          </a:p>
        </p:txBody>
      </p:sp>
      <p:sp>
        <p:nvSpPr>
          <p:cNvPr id="173" name="Shape 173"/>
          <p:cNvSpPr txBox="1"/>
          <p:nvPr/>
        </p:nvSpPr>
        <p:spPr>
          <a:xfrm>
            <a:off x="1666800" y="864600"/>
            <a:ext cx="7347000" cy="8571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s-419" sz="1200">
                <a:solidFill>
                  <a:schemeClr val="lt1"/>
                </a:solidFill>
                <a:latin typeface="Lato"/>
                <a:ea typeface="Lato"/>
                <a:cs typeface="Lato"/>
                <a:sym typeface="Lato"/>
              </a:rPr>
              <a:t>Con ello tendriamos ya nuestros dos espacios de memoria que guardaran esos nodos, esta memoria separada nos suelta siempre un ID que se guardaran en una clase controladora.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 type="body"/>
          </p:nvPr>
        </p:nvSpPr>
        <p:spPr>
          <a:xfrm>
            <a:off x="67975" y="92975"/>
            <a:ext cx="9794700" cy="4233000"/>
          </a:xfrm>
          <a:prstGeom prst="rect">
            <a:avLst/>
          </a:prstGeom>
        </p:spPr>
        <p:txBody>
          <a:bodyPr anchorCtr="0" anchor="t" bIns="91425" lIns="91425" rIns="91425" wrap="square" tIns="91425">
            <a:noAutofit/>
          </a:bodyPr>
          <a:lstStyle/>
          <a:p>
            <a:pPr indent="0" lvl="0" marL="0">
              <a:spcBef>
                <a:spcPts val="0"/>
              </a:spcBef>
              <a:buNone/>
            </a:pPr>
            <a:r>
              <a:rPr lang="es-419"/>
              <a:t>Para realizar una búsqueda tenemos que empezar por la raiz que empieza en NODES[0], la función será: (donde ID=0 al inicio)</a:t>
            </a: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t/>
            </a:r>
            <a:endParaRPr/>
          </a:p>
          <a:p>
            <a:pPr indent="0" lvl="0" marL="0">
              <a:spcBef>
                <a:spcPts val="0"/>
              </a:spcBef>
              <a:buNone/>
            </a:pPr>
            <a:r>
              <a:t/>
            </a:r>
            <a:endParaRPr sz="1000"/>
          </a:p>
        </p:txBody>
      </p:sp>
      <p:sp>
        <p:nvSpPr>
          <p:cNvPr id="179" name="Shape 179"/>
          <p:cNvSpPr txBox="1"/>
          <p:nvPr/>
        </p:nvSpPr>
        <p:spPr>
          <a:xfrm>
            <a:off x="1137400" y="364575"/>
            <a:ext cx="10878000" cy="8571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s-419" sz="1000">
                <a:solidFill>
                  <a:schemeClr val="lt1"/>
                </a:solidFill>
                <a:latin typeface="Lato"/>
                <a:ea typeface="Lato"/>
                <a:cs typeface="Lato"/>
                <a:sym typeface="Lato"/>
              </a:rPr>
              <a:t>bool find(ID,mbb,data)</a:t>
            </a:r>
          </a:p>
          <a:p>
            <a:pPr indent="0" lvl="0" marL="0" rtl="0">
              <a:lnSpc>
                <a:spcPct val="115000"/>
              </a:lnSpc>
              <a:spcBef>
                <a:spcPts val="0"/>
              </a:spcBef>
              <a:buNone/>
            </a:pPr>
            <a:r>
              <a:rPr lang="es-419" sz="1000">
                <a:solidFill>
                  <a:schemeClr val="lt1"/>
                </a:solidFill>
                <a:latin typeface="Lato"/>
                <a:ea typeface="Lato"/>
                <a:cs typeface="Lato"/>
                <a:sym typeface="Lato"/>
              </a:rPr>
              <a:t>{</a:t>
            </a:r>
          </a:p>
          <a:p>
            <a:pPr indent="0" lvl="0" marL="0" rtl="0">
              <a:lnSpc>
                <a:spcPct val="115000"/>
              </a:lnSpc>
              <a:spcBef>
                <a:spcPts val="0"/>
              </a:spcBef>
              <a:buNone/>
            </a:pPr>
            <a:r>
              <a:rPr lang="es-419" sz="1000">
                <a:solidFill>
                  <a:schemeClr val="lt1"/>
                </a:solidFill>
                <a:latin typeface="Lato"/>
                <a:ea typeface="Lato"/>
                <a:cs typeface="Lato"/>
                <a:sym typeface="Lato"/>
              </a:rPr>
              <a:t>	MBB node_mbb=*((MBB*)&amp;(NODES[ID*sizeof(Node)]));</a:t>
            </a:r>
          </a:p>
          <a:p>
            <a:pPr indent="0" lvl="0" marL="0" rtl="0">
              <a:lnSpc>
                <a:spcPct val="115000"/>
              </a:lnSpc>
              <a:spcBef>
                <a:spcPts val="0"/>
              </a:spcBef>
              <a:buNone/>
            </a:pPr>
            <a:r>
              <a:rPr lang="es-419" sz="1000">
                <a:solidFill>
                  <a:schemeClr val="lt1"/>
                </a:solidFill>
                <a:latin typeface="Lato"/>
                <a:ea typeface="Lato"/>
                <a:cs typeface="Lato"/>
                <a:sym typeface="Lato"/>
              </a:rPr>
              <a:t>	if(collision(node_mbb,mbb))</a:t>
            </a:r>
          </a:p>
          <a:p>
            <a:pPr indent="0" lvl="0" marL="0" rtl="0">
              <a:lnSpc>
                <a:spcPct val="115000"/>
              </a:lnSpc>
              <a:spcBef>
                <a:spcPts val="0"/>
              </a:spcBef>
              <a:buNone/>
            </a:pPr>
            <a:r>
              <a:rPr lang="es-419" sz="1000">
                <a:solidFill>
                  <a:schemeClr val="lt1"/>
                </a:solidFill>
                <a:latin typeface="Lato"/>
                <a:ea typeface="Lato"/>
                <a:cs typeface="Lato"/>
                <a:sym typeface="Lato"/>
              </a:rPr>
              <a:t>		return false;</a:t>
            </a:r>
          </a:p>
          <a:p>
            <a:pPr indent="0" lvl="0" marL="0" rtl="0">
              <a:lnSpc>
                <a:spcPct val="115000"/>
              </a:lnSpc>
              <a:spcBef>
                <a:spcPts val="0"/>
              </a:spcBef>
              <a:buNone/>
            </a:pPr>
            <a:r>
              <a:rPr lang="es-419" sz="1000">
                <a:solidFill>
                  <a:schemeClr val="lt1"/>
                </a:solidFill>
                <a:latin typeface="Lato"/>
                <a:ea typeface="Lato"/>
                <a:cs typeface="Lato"/>
                <a:sym typeface="Lato"/>
              </a:rPr>
              <a:t>	bool tipo	=*((bool*)&amp;(NODES[ID*sizeof(Node)+sizeof(MBB)]));				//Obteniendo el Tipo, 1-padre, 0-hoja</a:t>
            </a:r>
          </a:p>
          <a:p>
            <a:pPr indent="0" lvl="0" marL="0" rtl="0">
              <a:lnSpc>
                <a:spcPct val="115000"/>
              </a:lnSpc>
              <a:spcBef>
                <a:spcPts val="0"/>
              </a:spcBef>
              <a:buNone/>
            </a:pPr>
            <a:r>
              <a:rPr lang="es-419" sz="1000">
                <a:solidFill>
                  <a:schemeClr val="lt1"/>
                </a:solidFill>
                <a:latin typeface="Lato"/>
                <a:ea typeface="Lato"/>
                <a:cs typeface="Lato"/>
                <a:sym typeface="Lato"/>
              </a:rPr>
              <a:t>	total_elements	=*((int*)&amp;(NODES[ID*sizeof(Node)+sizeof(MBB)+sizeof(bool)+sizeof(int)*2]));	//Obteniendo total de elementos almacenados</a:t>
            </a:r>
          </a:p>
          <a:p>
            <a:pPr indent="0" lvl="0" marL="0" rtl="0">
              <a:lnSpc>
                <a:spcPct val="115000"/>
              </a:lnSpc>
              <a:spcBef>
                <a:spcPts val="0"/>
              </a:spcBef>
              <a:buNone/>
            </a:pPr>
            <a:r>
              <a:rPr lang="es-419" sz="1000">
                <a:solidFill>
                  <a:schemeClr val="lt1"/>
                </a:solidFill>
                <a:latin typeface="Lato"/>
                <a:ea typeface="Lato"/>
                <a:cs typeface="Lato"/>
                <a:sym typeface="Lato"/>
              </a:rPr>
              <a:t>	if(tipo){</a:t>
            </a:r>
          </a:p>
          <a:p>
            <a:pPr indent="0" lvl="0" marL="0" rtl="0">
              <a:lnSpc>
                <a:spcPct val="115000"/>
              </a:lnSpc>
              <a:spcBef>
                <a:spcPts val="0"/>
              </a:spcBef>
              <a:buNone/>
            </a:pPr>
            <a:r>
              <a:rPr lang="es-419" sz="1000">
                <a:solidFill>
                  <a:schemeClr val="lt1"/>
                </a:solidFill>
                <a:latin typeface="Lato"/>
                <a:ea typeface="Lato"/>
                <a:cs typeface="Lato"/>
                <a:sym typeface="Lato"/>
              </a:rPr>
              <a:t>		for(unsigned int i=0;i&lt;total_elements;++i){</a:t>
            </a:r>
          </a:p>
          <a:p>
            <a:pPr indent="0" lvl="0" marL="0" rtl="0">
              <a:lnSpc>
                <a:spcPct val="115000"/>
              </a:lnSpc>
              <a:spcBef>
                <a:spcPts val="0"/>
              </a:spcBef>
              <a:buNone/>
            </a:pPr>
            <a:r>
              <a:rPr lang="es-419" sz="1000">
                <a:solidFill>
                  <a:schemeClr val="lt1"/>
                </a:solidFill>
                <a:latin typeface="Lato"/>
                <a:ea typeface="Lato"/>
                <a:cs typeface="Lato"/>
                <a:sym typeface="Lato"/>
              </a:rPr>
              <a:t>			//Obteniendo Ubicación en el NODE</a:t>
            </a:r>
          </a:p>
          <a:p>
            <a:pPr indent="0" lvl="0" marL="0" rtl="0">
              <a:lnSpc>
                <a:spcPct val="115000"/>
              </a:lnSpc>
              <a:spcBef>
                <a:spcPts val="0"/>
              </a:spcBef>
              <a:buNone/>
            </a:pPr>
            <a:r>
              <a:rPr lang="es-419" sz="1000">
                <a:solidFill>
                  <a:schemeClr val="lt1"/>
                </a:solidFill>
                <a:latin typeface="Lato"/>
                <a:ea typeface="Lato"/>
                <a:cs typeface="Lato"/>
                <a:sym typeface="Lato"/>
              </a:rPr>
              <a:t>			int NODE_ID=*((int*)(&amp;NODES[ID*sizeof(Node)+sizeof(MBB)+sizeof(bool)+sizeof(int)*5+i*sizeof(int)]]));</a:t>
            </a:r>
          </a:p>
          <a:p>
            <a:pPr indent="0" lvl="0" marL="0" rtl="0">
              <a:lnSpc>
                <a:spcPct val="115000"/>
              </a:lnSpc>
              <a:spcBef>
                <a:spcPts val="0"/>
              </a:spcBef>
              <a:buNone/>
            </a:pPr>
            <a:r>
              <a:rPr lang="es-419" sz="1000">
                <a:solidFill>
                  <a:schemeClr val="lt1"/>
                </a:solidFill>
                <a:latin typeface="Lato"/>
                <a:ea typeface="Lato"/>
                <a:cs typeface="Lato"/>
                <a:sym typeface="Lato"/>
              </a:rPr>
              <a:t>			if(find(NODE_ID,mbb,data))</a:t>
            </a:r>
          </a:p>
          <a:p>
            <a:pPr indent="0" lvl="0" marL="0" rtl="0">
              <a:lnSpc>
                <a:spcPct val="115000"/>
              </a:lnSpc>
              <a:spcBef>
                <a:spcPts val="0"/>
              </a:spcBef>
              <a:buNone/>
            </a:pPr>
            <a:r>
              <a:rPr lang="es-419" sz="1000">
                <a:solidFill>
                  <a:schemeClr val="lt1"/>
                </a:solidFill>
                <a:latin typeface="Lato"/>
                <a:ea typeface="Lato"/>
                <a:cs typeface="Lato"/>
                <a:sym typeface="Lato"/>
              </a:rPr>
              <a:t>				return true;</a:t>
            </a:r>
          </a:p>
          <a:p>
            <a:pPr indent="0" lvl="0" marL="0" rtl="0">
              <a:lnSpc>
                <a:spcPct val="115000"/>
              </a:lnSpc>
              <a:spcBef>
                <a:spcPts val="0"/>
              </a:spcBef>
              <a:buNone/>
            </a:pPr>
            <a:r>
              <a:rPr lang="es-419" sz="1000">
                <a:solidFill>
                  <a:schemeClr val="lt1"/>
                </a:solidFill>
                <a:latin typeface="Lato"/>
                <a:ea typeface="Lato"/>
                <a:cs typeface="Lato"/>
                <a:sym typeface="Lato"/>
              </a:rPr>
              <a:t>		}</a:t>
            </a:r>
          </a:p>
          <a:p>
            <a:pPr indent="0" lvl="0" marL="0" rtl="0">
              <a:lnSpc>
                <a:spcPct val="115000"/>
              </a:lnSpc>
              <a:spcBef>
                <a:spcPts val="0"/>
              </a:spcBef>
              <a:buNone/>
            </a:pPr>
            <a:r>
              <a:rPr lang="es-419" sz="1000">
                <a:solidFill>
                  <a:schemeClr val="lt1"/>
                </a:solidFill>
                <a:latin typeface="Lato"/>
                <a:ea typeface="Lato"/>
                <a:cs typeface="Lato"/>
                <a:sym typeface="Lato"/>
              </a:rPr>
              <a:t>	}</a:t>
            </a:r>
          </a:p>
          <a:p>
            <a:pPr indent="0" lvl="0" marL="0" rtl="0">
              <a:lnSpc>
                <a:spcPct val="115000"/>
              </a:lnSpc>
              <a:spcBef>
                <a:spcPts val="0"/>
              </a:spcBef>
              <a:buNone/>
            </a:pPr>
            <a:r>
              <a:rPr lang="es-419" sz="1000">
                <a:solidFill>
                  <a:schemeClr val="lt1"/>
                </a:solidFill>
                <a:latin typeface="Lato"/>
                <a:ea typeface="Lato"/>
                <a:cs typeface="Lato"/>
                <a:sym typeface="Lato"/>
              </a:rPr>
              <a:t>	else{</a:t>
            </a:r>
          </a:p>
          <a:p>
            <a:pPr indent="0" lvl="0" marL="0" rtl="0">
              <a:lnSpc>
                <a:spcPct val="115000"/>
              </a:lnSpc>
              <a:spcBef>
                <a:spcPts val="0"/>
              </a:spcBef>
              <a:buNone/>
            </a:pPr>
            <a:r>
              <a:rPr lang="es-419" sz="1000">
                <a:solidFill>
                  <a:schemeClr val="lt1"/>
                </a:solidFill>
                <a:latin typeface="Lato"/>
                <a:ea typeface="Lato"/>
                <a:cs typeface="Lato"/>
                <a:sym typeface="Lato"/>
              </a:rPr>
              <a:t>		for(unsigned int i=0;i&lt;total_elements;++i){</a:t>
            </a:r>
          </a:p>
          <a:p>
            <a:pPr indent="0" lvl="0" marL="0" rtl="0">
              <a:lnSpc>
                <a:spcPct val="115000"/>
              </a:lnSpc>
              <a:spcBef>
                <a:spcPts val="0"/>
              </a:spcBef>
              <a:buNone/>
            </a:pPr>
            <a:r>
              <a:rPr lang="es-419" sz="1000">
                <a:solidFill>
                  <a:schemeClr val="lt1"/>
                </a:solidFill>
                <a:latin typeface="Lato"/>
                <a:ea typeface="Lato"/>
                <a:cs typeface="Lato"/>
                <a:sym typeface="Lato"/>
              </a:rPr>
              <a:t>		//Obteniendo Ubicación en el DATANODE</a:t>
            </a:r>
          </a:p>
          <a:p>
            <a:pPr indent="0" lvl="0" marL="0" rtl="0">
              <a:lnSpc>
                <a:spcPct val="115000"/>
              </a:lnSpc>
              <a:spcBef>
                <a:spcPts val="0"/>
              </a:spcBef>
              <a:buNone/>
            </a:pPr>
            <a:r>
              <a:rPr lang="es-419" sz="1000">
                <a:solidFill>
                  <a:schemeClr val="lt1"/>
                </a:solidFill>
                <a:latin typeface="Lato"/>
                <a:ea typeface="Lato"/>
                <a:cs typeface="Lato"/>
                <a:sym typeface="Lato"/>
              </a:rPr>
              <a:t>		int DATA_NODE_ID=*((int*)(&amp;NODES[ID*sizeof(Node)+sizeof(MBB)+sizeof(bool)+sizeof(int)*5+sizeof(int)*(SIZE+1)+i*sizeof(int)]]));</a:t>
            </a:r>
          </a:p>
          <a:p>
            <a:pPr indent="0" lvl="0" marL="0" rtl="0">
              <a:lnSpc>
                <a:spcPct val="115000"/>
              </a:lnSpc>
              <a:spcBef>
                <a:spcPts val="0"/>
              </a:spcBef>
              <a:buNone/>
            </a:pPr>
            <a:r>
              <a:rPr lang="es-419" sz="1000">
                <a:solidFill>
                  <a:schemeClr val="lt1"/>
                </a:solidFill>
                <a:latin typeface="Lato"/>
                <a:ea typeface="Lato"/>
                <a:cs typeface="Lato"/>
                <a:sym typeface="Lato"/>
              </a:rPr>
              <a:t>		//Obteniendo Dato para comparar</a:t>
            </a:r>
          </a:p>
          <a:p>
            <a:pPr indent="0" lvl="0" marL="0" rtl="0">
              <a:lnSpc>
                <a:spcPct val="115000"/>
              </a:lnSpc>
              <a:spcBef>
                <a:spcPts val="0"/>
              </a:spcBef>
              <a:buNone/>
            </a:pPr>
            <a:r>
              <a:rPr lang="es-419" sz="1000">
                <a:solidFill>
                  <a:schemeClr val="lt1"/>
                </a:solidFill>
                <a:latin typeface="Lato"/>
                <a:ea typeface="Lato"/>
                <a:cs typeface="Lato"/>
                <a:sym typeface="Lato"/>
              </a:rPr>
              <a:t>		T stored_data=*((T*)(&amp;DATANODES[DATA_NODE_ID*sizeof(DataNode)+sizeof(MBB)]));</a:t>
            </a:r>
          </a:p>
          <a:p>
            <a:pPr indent="0" lvl="0" marL="0" rtl="0">
              <a:lnSpc>
                <a:spcPct val="115000"/>
              </a:lnSpc>
              <a:spcBef>
                <a:spcPts val="0"/>
              </a:spcBef>
              <a:buNone/>
            </a:pPr>
            <a:r>
              <a:rPr lang="es-419" sz="1000">
                <a:solidFill>
                  <a:schemeClr val="lt1"/>
                </a:solidFill>
                <a:latin typeface="Lato"/>
                <a:ea typeface="Lato"/>
                <a:cs typeface="Lato"/>
                <a:sym typeface="Lato"/>
              </a:rPr>
              <a:t>			if(data==stored_data)</a:t>
            </a:r>
          </a:p>
          <a:p>
            <a:pPr indent="0" lvl="0" marL="0" rtl="0">
              <a:lnSpc>
                <a:spcPct val="115000"/>
              </a:lnSpc>
              <a:spcBef>
                <a:spcPts val="0"/>
              </a:spcBef>
              <a:buNone/>
            </a:pPr>
            <a:r>
              <a:rPr lang="es-419" sz="1000">
                <a:solidFill>
                  <a:schemeClr val="lt1"/>
                </a:solidFill>
                <a:latin typeface="Lato"/>
                <a:ea typeface="Lato"/>
                <a:cs typeface="Lato"/>
                <a:sym typeface="Lato"/>
              </a:rPr>
              <a:t>				return true;</a:t>
            </a:r>
          </a:p>
          <a:p>
            <a:pPr indent="0" lvl="0" marL="0" rtl="0">
              <a:lnSpc>
                <a:spcPct val="115000"/>
              </a:lnSpc>
              <a:spcBef>
                <a:spcPts val="0"/>
              </a:spcBef>
              <a:buNone/>
            </a:pPr>
            <a:r>
              <a:rPr lang="es-419" sz="1000">
                <a:solidFill>
                  <a:schemeClr val="lt1"/>
                </a:solidFill>
                <a:latin typeface="Lato"/>
                <a:ea typeface="Lato"/>
                <a:cs typeface="Lato"/>
                <a:sym typeface="Lato"/>
              </a:rPr>
              <a:t>		}</a:t>
            </a:r>
          </a:p>
          <a:p>
            <a:pPr indent="0" lvl="0" marL="0" rtl="0">
              <a:lnSpc>
                <a:spcPct val="115000"/>
              </a:lnSpc>
              <a:spcBef>
                <a:spcPts val="0"/>
              </a:spcBef>
              <a:buNone/>
            </a:pPr>
            <a:r>
              <a:rPr lang="es-419" sz="1000">
                <a:solidFill>
                  <a:schemeClr val="lt1"/>
                </a:solidFill>
                <a:latin typeface="Lato"/>
                <a:ea typeface="Lato"/>
                <a:cs typeface="Lato"/>
                <a:sym typeface="Lato"/>
              </a:rPr>
              <a:t>	}</a:t>
            </a:r>
          </a:p>
          <a:p>
            <a:pPr indent="0" lvl="0" marL="0" rtl="0">
              <a:lnSpc>
                <a:spcPct val="115000"/>
              </a:lnSpc>
              <a:spcBef>
                <a:spcPts val="0"/>
              </a:spcBef>
              <a:buNone/>
            </a:pPr>
            <a:r>
              <a:rPr lang="es-419" sz="1000">
                <a:solidFill>
                  <a:schemeClr val="lt1"/>
                </a:solidFill>
                <a:latin typeface="Lato"/>
                <a:ea typeface="Lato"/>
                <a:cs typeface="Lato"/>
                <a:sym typeface="Lato"/>
              </a:rPr>
              <a:t>	return false;</a:t>
            </a:r>
          </a:p>
          <a:p>
            <a:pPr indent="0" lvl="0" marL="0" rtl="0">
              <a:lnSpc>
                <a:spcPct val="115000"/>
              </a:lnSpc>
              <a:spcBef>
                <a:spcPts val="0"/>
              </a:spcBef>
              <a:buNone/>
            </a:pPr>
            <a:r>
              <a:rPr lang="es-419" sz="1000">
                <a:solidFill>
                  <a:schemeClr val="lt1"/>
                </a:solidFill>
                <a:latin typeface="Lato"/>
                <a:ea typeface="Lato"/>
                <a:cs typeface="Lato"/>
                <a:sym typeface="Lato"/>
              </a:rPr>
              <a:t>}</a:t>
            </a:r>
          </a:p>
          <a:p>
            <a:pPr indent="0" lvl="0" marL="0" rtl="0">
              <a:lnSpc>
                <a:spcPct val="115000"/>
              </a:lnSpc>
              <a:spcBef>
                <a:spcPts val="0"/>
              </a:spcBef>
              <a:spcAft>
                <a:spcPts val="1600"/>
              </a:spcAft>
              <a:buNone/>
            </a:pPr>
            <a:r>
              <a:t/>
            </a:r>
            <a:endParaRPr sz="1000">
              <a:solidFill>
                <a:schemeClr val="lt1"/>
              </a:solidFill>
              <a:latin typeface="Lato"/>
              <a:ea typeface="Lato"/>
              <a:cs typeface="Lato"/>
              <a:sym typeface="Lato"/>
            </a:endParaRPr>
          </a:p>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