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2" r:id="rId3"/>
    <p:sldId id="292" r:id="rId4"/>
    <p:sldId id="257" r:id="rId5"/>
    <p:sldId id="293" r:id="rId6"/>
    <p:sldId id="294" r:id="rId7"/>
    <p:sldId id="288" r:id="rId8"/>
    <p:sldId id="297" r:id="rId9"/>
    <p:sldId id="258" r:id="rId10"/>
    <p:sldId id="259" r:id="rId11"/>
    <p:sldId id="262" r:id="rId12"/>
    <p:sldId id="295" r:id="rId13"/>
    <p:sldId id="301" r:id="rId14"/>
    <p:sldId id="260" r:id="rId15"/>
    <p:sldId id="261" r:id="rId16"/>
    <p:sldId id="263" r:id="rId17"/>
    <p:sldId id="264" r:id="rId18"/>
    <p:sldId id="296" r:id="rId19"/>
    <p:sldId id="267" r:id="rId20"/>
    <p:sldId id="266" r:id="rId21"/>
    <p:sldId id="289" r:id="rId22"/>
    <p:sldId id="290" r:id="rId23"/>
    <p:sldId id="300" r:id="rId24"/>
    <p:sldId id="298" r:id="rId25"/>
    <p:sldId id="299" r:id="rId26"/>
    <p:sldId id="273" r:id="rId27"/>
    <p:sldId id="265" r:id="rId28"/>
    <p:sldId id="269" r:id="rId29"/>
    <p:sldId id="270" r:id="rId30"/>
    <p:sldId id="271" r:id="rId31"/>
    <p:sldId id="303" r:id="rId32"/>
    <p:sldId id="304" r:id="rId33"/>
    <p:sldId id="276" r:id="rId34"/>
    <p:sldId id="272" r:id="rId35"/>
    <p:sldId id="274" r:id="rId36"/>
    <p:sldId id="277" r:id="rId37"/>
    <p:sldId id="275" r:id="rId38"/>
    <p:sldId id="278" r:id="rId39"/>
    <p:sldId id="281" r:id="rId40"/>
    <p:sldId id="286" r:id="rId41"/>
    <p:sldId id="280" r:id="rId42"/>
    <p:sldId id="287" r:id="rId43"/>
    <p:sldId id="285" r:id="rId44"/>
    <p:sldId id="28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39"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29-May-17</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29-May-17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29-May-17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29-May-17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29-May-17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29-May-17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29-May-17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29-May-17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29-May-17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29-May-17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29-May-17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playground.tensorflow.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Universal_approximation_theore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deepmind.com/research/dnc/"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indico.io/blog/the-good-bad-ugly-of-tensorflow/"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52600"/>
            <a:ext cx="8534400" cy="1828800"/>
          </a:xfrm>
        </p:spPr>
        <p:txBody>
          <a:bodyPr>
            <a:noAutofit/>
          </a:bodyPr>
          <a:lstStyle/>
          <a:p>
            <a:r>
              <a:rPr lang="en-US" sz="6000" dirty="0" smtClean="0"/>
              <a:t>A Little Deep Into </a:t>
            </a:r>
            <a:br>
              <a:rPr lang="en-US" sz="6000" dirty="0" smtClean="0"/>
            </a:br>
            <a:r>
              <a:rPr lang="en-US" sz="6000" dirty="0" smtClean="0"/>
              <a:t>Deep Neural Networks</a:t>
            </a:r>
            <a:endParaRPr lang="en-US" sz="6000" dirty="0"/>
          </a:p>
        </p:txBody>
      </p:sp>
      <p:sp>
        <p:nvSpPr>
          <p:cNvPr id="3" name="Subtitle 2"/>
          <p:cNvSpPr>
            <a:spLocks noGrp="1"/>
          </p:cNvSpPr>
          <p:nvPr>
            <p:ph type="subTitle" idx="1"/>
          </p:nvPr>
        </p:nvSpPr>
        <p:spPr>
          <a:xfrm>
            <a:off x="914400" y="3810000"/>
            <a:ext cx="7854696" cy="1752600"/>
          </a:xfrm>
        </p:spPr>
        <p:txBody>
          <a:bodyPr>
            <a:normAutofit/>
          </a:bodyPr>
          <a:lstStyle/>
          <a:p>
            <a:r>
              <a:rPr lang="en-US" sz="3200" dirty="0" smtClean="0"/>
              <a:t>Suprotik Dey</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400" dirty="0" smtClean="0"/>
              <a:t>How does an artificial neuron work?</a:t>
            </a:r>
            <a:endParaRPr lang="en-US" sz="4400" dirty="0"/>
          </a:p>
        </p:txBody>
      </p:sp>
      <p:sp>
        <p:nvSpPr>
          <p:cNvPr id="3" name="Content Placeholder 2"/>
          <p:cNvSpPr>
            <a:spLocks noGrp="1"/>
          </p:cNvSpPr>
          <p:nvPr>
            <p:ph idx="1"/>
          </p:nvPr>
        </p:nvSpPr>
        <p:spPr>
          <a:xfrm>
            <a:off x="457200" y="1935480"/>
            <a:ext cx="8229600" cy="1341120"/>
          </a:xfrm>
        </p:spPr>
        <p:txBody>
          <a:bodyPr>
            <a:normAutofit fontScale="92500"/>
          </a:bodyPr>
          <a:lstStyle/>
          <a:p>
            <a:r>
              <a:rPr lang="en-US" dirty="0" smtClean="0"/>
              <a:t>Each neuron takes input from the nodes of the previous layer and passes it through a classifier(for  e.g. Logistic Regression) and then through an activation function.</a:t>
            </a:r>
          </a:p>
        </p:txBody>
      </p:sp>
      <p:pic>
        <p:nvPicPr>
          <p:cNvPr id="4" name="Picture 3" descr="perceptron_node.png"/>
          <p:cNvPicPr>
            <a:picLocks noChangeAspect="1"/>
          </p:cNvPicPr>
          <p:nvPr/>
        </p:nvPicPr>
        <p:blipFill>
          <a:blip r:embed="rId2"/>
          <a:stretch>
            <a:fillRect/>
          </a:stretch>
        </p:blipFill>
        <p:spPr>
          <a:xfrm>
            <a:off x="1371600" y="3352800"/>
            <a:ext cx="6238096" cy="302857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Activation Function</a:t>
            </a:r>
            <a:endParaRPr lang="en-US" dirty="0"/>
          </a:p>
        </p:txBody>
      </p:sp>
      <p:sp>
        <p:nvSpPr>
          <p:cNvPr id="3" name="Content Placeholder 2"/>
          <p:cNvSpPr>
            <a:spLocks noGrp="1"/>
          </p:cNvSpPr>
          <p:nvPr>
            <p:ph idx="1"/>
          </p:nvPr>
        </p:nvSpPr>
        <p:spPr>
          <a:xfrm>
            <a:off x="457200" y="1676400"/>
            <a:ext cx="8153400" cy="1874520"/>
          </a:xfrm>
        </p:spPr>
        <p:txBody>
          <a:bodyPr>
            <a:normAutofit fontScale="77500" lnSpcReduction="20000"/>
          </a:bodyPr>
          <a:lstStyle/>
          <a:p>
            <a:r>
              <a:rPr lang="en-US" dirty="0" smtClean="0"/>
              <a:t>Linear Functions are somewhat limited, but computers are well optimized to do them.</a:t>
            </a:r>
          </a:p>
          <a:p>
            <a:r>
              <a:rPr lang="en-US" dirty="0" smtClean="0"/>
              <a:t>Thus, a non linear function called Activation function is used which will trigger outputs based on inputs.</a:t>
            </a:r>
          </a:p>
          <a:p>
            <a:r>
              <a:rPr lang="en-US" dirty="0" smtClean="0"/>
              <a:t>Easiest one is a step function.</a:t>
            </a:r>
          </a:p>
          <a:p>
            <a:r>
              <a:rPr lang="en-US" dirty="0" smtClean="0"/>
              <a:t>Others are </a:t>
            </a:r>
            <a:r>
              <a:rPr lang="en-US" dirty="0" smtClean="0"/>
              <a:t>tanh</a:t>
            </a:r>
            <a:r>
              <a:rPr lang="en-US" dirty="0" smtClean="0"/>
              <a:t>, sigmoid, etc.</a:t>
            </a:r>
          </a:p>
          <a:p>
            <a:endParaRPr lang="en-US" dirty="0"/>
          </a:p>
        </p:txBody>
      </p:sp>
      <p:pic>
        <p:nvPicPr>
          <p:cNvPr id="31746" name="Picture 2" descr="https://qph.ec.quoracdn.net/main-qimg-80d1520144e3af0f8059fb7759943030"/>
          <p:cNvPicPr>
            <a:picLocks noChangeAspect="1" noChangeArrowheads="1"/>
          </p:cNvPicPr>
          <p:nvPr/>
        </p:nvPicPr>
        <p:blipFill>
          <a:blip r:embed="rId2"/>
          <a:srcRect/>
          <a:stretch>
            <a:fillRect/>
          </a:stretch>
        </p:blipFill>
        <p:spPr bwMode="auto">
          <a:xfrm>
            <a:off x="2286000" y="3436974"/>
            <a:ext cx="4133850" cy="326862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Sigmoid Function</a:t>
            </a:r>
            <a:endParaRPr lang="en-US" dirty="0"/>
          </a:p>
        </p:txBody>
      </p:sp>
      <p:sp>
        <p:nvSpPr>
          <p:cNvPr id="3" name="Content Placeholder 2"/>
          <p:cNvSpPr>
            <a:spLocks noGrp="1"/>
          </p:cNvSpPr>
          <p:nvPr>
            <p:ph idx="1"/>
          </p:nvPr>
        </p:nvSpPr>
        <p:spPr>
          <a:xfrm>
            <a:off x="457200" y="1935480"/>
            <a:ext cx="8229600" cy="960120"/>
          </a:xfrm>
        </p:spPr>
        <p:txBody>
          <a:bodyPr>
            <a:normAutofit fontScale="92500" lnSpcReduction="20000"/>
          </a:bodyPr>
          <a:lstStyle/>
          <a:p>
            <a:r>
              <a:rPr lang="en-IN" sz="2000" dirty="0" smtClean="0"/>
              <a:t>Most commonly used activation function.</a:t>
            </a:r>
          </a:p>
          <a:p>
            <a:r>
              <a:rPr lang="en-IN" sz="2000" dirty="0" smtClean="0"/>
              <a:t>Real-valued and differentiable (for gradients)</a:t>
            </a:r>
          </a:p>
          <a:p>
            <a:r>
              <a:rPr lang="en-IN" sz="2000" dirty="0" smtClean="0"/>
              <a:t>It nearly mimics a neuron firing.</a:t>
            </a:r>
          </a:p>
          <a:p>
            <a:endParaRPr lang="en-US" dirty="0"/>
          </a:p>
        </p:txBody>
      </p:sp>
      <p:sp>
        <p:nvSpPr>
          <p:cNvPr id="50178" name="AutoShape 2" descr="data:image/png;base64,iVBORw0KGgoAAAANSUhEUgAAAVUAAACUCAMAAAAUEUq5AAABU1BMVEX////s7Oz/AAB4eHidnZ2Wlpbx8fH3+vgDgUPe6eL/EgD/zcf/Kh3/JRL/4d3/PzD/0s7/6eb/Kgv/OCz59/vs6PGqyrXd7eQAZBEAXwD/8vFSl2zm5uaivKjU59zn8uzW1tbAwMD/X1czgEx1SaR+VarA2su3t7fy7vatra3Y2NgVeDv/aVzJycn/l47VzOGum8dUVFSCgoL/urT/pZ3/SkP/rqiPvqLSxuHEttb/w73n4O97e3vCsNaEXq2af7qqk8VGRkb/gHVlN5lqR5n/nZS4p850VKD/i4P/RTi6ptB7XaP/d26QcLRZLo+fjbqghr6FaatcJZRDAIT/UUeyn52QbbV4VE94ZGJ4QDnZMR7ILx6jKR6RJh7lsq14Ih54MCnNpqOFb6llQJeyGAbdAACfEgSdXladd3L/cGJlZWU5gU98qotom3cAbShllnIrjlfGRFdoAAANk0lEQVR4nO2d+1fiSBbHyzSaMby14nTTNjg0YHy0YRQ1IfIYH4A8Ruxh3N3ZmX3ozO46re7+/z9tVQISICEBC1M1h+85LSgxU37m5tatW1W3AJhrLuYket2AP6Lgudct+AOqfv6D1034A0rS7rxuAhWKWijid6nIyO0kwwPwC2S1RNntlrqKIYXy+aM9pPtdpOShrlULBYJuFbOh6lv0kdTi72Rv9+2Lfn1r8T///uXnf/3662+/raxwfQmE9Jsd1UWe6AO15CN7u/3pfzdyULtPHoaDKwMghsmuWFhgwK3sqS5N324LLSySvd1UVKORg2bYRM54e3nZaf7UxB7gIod0lNcVGnWrIdf/Id/CyI80/SthqkubRG83BdVY7vRwxQCq2+RK+L6W80dCGB/YJPvXWlA1RJgqYfEbk10fOugYJoq+XCKa+ehMmtUTo1QnM/18M2AQ5cJ7/shsgepilCq/7vrSUA4bqMAJnVP/DFs0IFapbri8MHaxipFywT3/SL88O5moagUjryKpskQ7VZceIHohYKaB+9HBTl+J46/JNKqvPlUlVUnh7l9MZa9akHKq7mw1f6g/+rnxTHfezY4qbIhAuUJv1DYARZlyqkufnK+J7uIeavVi7JPPZxIf386OqphC/4rQoHqm0E71G8dL8rpD3XPu8d/P0FZ1qmlEVay2S58R1fUlmrk6xgCn2FCT4579nohTXVha7FGV0ggo8qcAihXlRga+xUWf+/DlteVkq6EkMtTghat7kaa6sOj79rm3KhVAuwJkILeQuULS2RXCcqAaQt0UF3ZjqGC2HgBI16k2hDcSyKaqGu2RFb897tMD/PTX3N5rplTRo4+/oH8iClcppzrWVv0YqrunH2u2VAdFN1V+TGSVQ1ADeff3mlN9ln1HeoADqklG/HOqPS1t2X2CferqRGmUOdWebMdW2KcK7pP2WLOlWi4W9FelWGQ2BoisojB1woTfTKlmS3JDQa9aSlbuJMqp2sQAUQSVcxmm9rT89G6NQIsG1M+uVBHQEnojFwFIaZRTtclZ7aKe6miyO2WOsRIvb5JZz1S1Xh4ANs4+l4jPXBOWNdUaGlFNCHU2Gs2uyGlJSlGfB7CKAVBMxe2+elNGZM4DwKoEZOwB1CzquFSwuLG9Ta+5Ws1bhVYEofOK0yh24rfX9/u9VUsuqrAN5TtFuWPQr8Z2J46pZiZTZFUpKQDWkcW2SzLtkZVFDICd6oEHTbESo6OA0Xg1gmKqUy+aYiVGqY7YavRSEA4pcKqGWKU6PHN9yk2WUpmtGKU6nLPyczYZVX6ZiCaMhhilOpRdiXXsgqr401ckNOGYtk8Vts7b+LVSLBZTjK0HwP2/zfCfJ6IJm9en2s6KJZy00mRZPWMrXg1xE0xTvYZ85plrrWW8R4Er5VQHY4BdTui8wvpJ9xrNAwAg3wDasysDHgCP/yeYp3oFWVEt4jSr782bk7HTw55qIA8QoCKp8qz1NyffjaxeA9K5PnNNt62aPADqqgJO4/9X/mP6vVWlWj+XYUsCdZy5otyvmmauQ6uOXVX8kXi2f7xM8apS1gBUIJD1TSyUU914ftvkhODYaxPHT29HqPJfO5svn1kDiQ/TTBOwOgp4HrFGHPP/y4njUaqJL85TgPzaO37tYXmK5jFKtd9boVHVrlNW5cMo1a934jYXL8fjPZCJjw/TOWRWqW503xy4WagyEdX/ffXV/3os/3s8XfMYpdrzALFLgUs6Xu2Savz48f2AF028f5yueSaqkgKNN5oMaKfas9UcJwjO8//uqB4/LqNH3vyTtbUvvJ1Jj1WfqnZ+XdW3BpWr19e072Hpjq1izlEVlgXV5WGq/MMXHsR3+hfyj8cJ8PTwQqrXMijgUYB2DkCW9uxKdxSwh6IqFwmAAaoJXZmdjPGm9+Pjd4jf446pd/qQQdaamap5/REr3hdwo+9hKbeonw00stZRNFbdc3GxmSr//qOuJ+PlSxdr/OmRj79/JLSGZTQPoP6gqikN+L759IlesIatorHqqpu5qgFbjWew1nbW9NdM1zgf3j4cP0xnmCNt+/Tpzeh+qyJyrQrwbW1t2sUH3kunGg0KXM7N1RZ+NTHoVxPvdzKkcgULW5u/P5O7VUA9CzQgpxnYG6jPXCNTDbuaVnWOARJdV0DaAwD5rJEW4ZmIYoAG/THAN+69qhuq/OMTfvyPyfiAgVGA1n2VcIBFN1Wcs9pFpurm2kTm49NjfMgKh+PVzM7bh4fHqcIoCzE6tkIxQNTtsspEPB7POFEF8Q/HxDwrq1SXtvC6ihesAEx8JGWXVmKV6kYo+KIVwHx8ltMDjFLlt5suvaonMlFVr2T9ValUVNp3W/A/0rJY3VJ9qoUbNY0nV0GjXM5ST7X5Iq86a5n2sOD1wABXXdC3CNNNNRKg2VQt8gDaWeM8SzvVU6cpQG9lQbUOIN7DsrVJbx4gStFq9REtbfbzAFIVVwjBbyRjD8un7W1qzfWUtoVVZi1tbPf3sFy1tZYKFKicaRrlewMjQYpNFcu0frV0VtYrhBRSKcqz1jVOELxuw1ixOAoITb5b9ZXFIlXkVcM/et2IsWKQKvKqwhG14YkuBqnilZVu6gR6KPaohgQUAIyrEUSBTFSzt2r3XYHmfQF6BmDSutavLHOFELFoYJV/KNBLNYS9qpuall6qv4elCo0KIUC6uaGYqpFXZcWv9ndblOQyvVTx1uqjiaqFe6HRqraVolgqQ/0cFgqb3hEEvLKSZg9grhAinSMPcIveZFPp7z/LYHFjfZ2+bSzIVAWcAaA5BuDXTRVCKi25qIAs3hXUptYDIK+qLwJmJgaAdRQCQJ2qQmvtNb/Q3QVI+FgX0mJrFLAqCMYuQFZ6q2HRSBUXATU2rDLjAYZEIdXoocA1jbdzD0BMF5zAdedV2LFVKHb3sEh01rWOcf2VlayMrYDYSJUwTniVSqk0Uq1xwmVvCpDmUQAwUy0VYLkCcFFbCGmsEOJfMa9XZyQGwIcw6ntYNA1qaQpXBCU5YfX5G1Zs1VTLovQ9rr+6MHFlnJkqP1AGhGqqvEV2BfdZaQX49vcXKXrM8IbVZv/b8WdbeKv1/UVThRDNqBCSVQBoK7RVCMFRlakMCNW2OngWWzutwZSknbVbDZEyvxriBver0JyzAgPxqoyTKjIEmqJQd25gUuhHVboock4WYmNslXtOAHRlf7YFFWKCKt5ZMVixipmx1ZBootpBoergwkqaYwDABtXc6M4KZmIAIOJOCgnKqMuiiCqeVr0f+hkzOSs5ldVPuZWKVyWqTrkNC0J4eGE1K1TxKEDFowAFDVfTFO1k3+OMadUBsRID9EesIlWn2xxZVqxlZd7KlF1RqvTsDAoJglVpBVY8QP+U2/Y13nnpO9nf994g8DEAVmVAaY4B1vf3n7MruEJIGVcIUcr6t3RkV+5tygAzE6+K1bMShGmxcn53d0dJb9W0OwaAZlsFg7OBOK6CAEqSREl25UKwqwI4n7meWnhM1bH5zHuXP04UUz0KCtylzb7KeXZlSuHs36rdZtU51emkn1ZtWwSUlXgVgPpNdw+LWAeeU62hjipsX6+emRig3lL04xegclsEHlON4ZDqcswhAKx4ANjbwwKVttdUox1urKWykwfQTOew6FS9G1sdBTmnwuqseABxiKpne1hiePc/dzq+ABDNM9cLPvMpt9A45bZnq95UCIEHHHr6A07b/2mOAQYqhJRLWlHV97DI3vnVKD6qdmw/ZYidEWv2WgWwjKhq+Eg2L6hG7rGhrrio/8tKbzWs16fqP8W9FLfr5gBQmj0AoIdq9CgsYKYdd7V/2PEAg3pNqtF8M8Bhhxo+cln7b26r4xWLHiUDupkGk+5rVLEythrWa1AN5Y9ql5xupdzqnvN5Kn2xMgroCbaqepJlplRjsdBBbfdwdcVAKgRO/ROW/WSsRtB1XUvP4MwgfjMWjUYi+fxBrnbfQTR1nthIheRefuJKqgv7RFsHtsj+tcNUxSoAahm8hCqCp8ufw6qdIjWTycPO4WUggDEaODFPIdg59UenKU5Lmuo+WdsfporHVfrY6p8rNuKmkTCoYDjZrOXyjkMoWy0Rpkr4ybSl+jfhxbKguxL46a8///L3f/zlT38+2T85eTO1vnvB747q5DuSdzOdctsVRB6ggLcI+u1YBcIOOkx21cQPf20P6eLg4CASmt40mVepVbjDCwNiERuFnBSNdeX1n0KTCm3N+aK5plRBAkC6uoKEbgcL2axK6ma4YRKpeyHJ2WyWoC1hdPDqShz5QKzciUCqFurXhEiI6To5qjBVr6cI3QurXCJIVUcHGlk1PYJVUc9FoLb0A8SISG6RuY9xs1s0XCFoXLcSQcvX0eE4qm2BriqCSsX6o2mknjXOC2RuBfChcUAvZkBGsNqoXhPkitCpJYQ3a/5h+boMn6mWCVDVbq9lTQXiGSnzymKqdUI3Q1RVCbSzzte5lSVVURO7H7UBaBGgCjURapCcNwFKGxeJJHQzY42pUc+TjBA6+Qb9v7doIXIO4p2spAk9GdmGRuxeAJ6pKsHeSvusaA2F3P0QOlhV5dRoEADwvKCcLlp8MpVgNt0idS/UsJsbcqaKsBbTqvNVroUdqFYk9mTONdfs9X/CprDwA9Ornw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0180" name="AutoShape 4" descr="data:image/png;base64,iVBORw0KGgoAAAANSUhEUgAAAVUAAACUCAMAAAAUEUq5AAABU1BMVEX////s7Oz/AAB4eHidnZ2Wlpbx8fH3+vgDgUPe6eL/EgD/zcf/Kh3/JRL/4d3/PzD/0s7/6eb/Kgv/OCz59/vs6PGqyrXd7eQAZBEAXwD/8vFSl2zm5uaivKjU59zn8uzW1tbAwMD/X1czgEx1SaR+VarA2su3t7fy7vatra3Y2NgVeDv/aVzJycn/l47VzOGum8dUVFSCgoL/urT/pZ3/SkP/rqiPvqLSxuHEttb/w73n4O97e3vCsNaEXq2af7qqk8VGRkb/gHVlN5lqR5n/nZS4p850VKD/i4P/RTi6ptB7XaP/d26QcLRZLo+fjbqghr6FaatcJZRDAIT/UUeyn52QbbV4VE94ZGJ4QDnZMR7ILx6jKR6RJh7lsq14Ih54MCnNpqOFb6llQJeyGAbdAACfEgSdXladd3L/cGJlZWU5gU98qotom3cAbShllnIrjlfGRFdoAAANk0lEQVR4nO2d+1fiSBbHyzSaMby14nTTNjg0YHy0YRQ1IfIYH4A8Ruxh3N3ZmX3ozO46re7+/z9tVQISICEBC1M1h+85LSgxU37m5tatW1W3AJhrLuYket2AP6Lgudct+AOqfv6D1034A0rS7rxuAhWKWijid6nIyO0kwwPwC2S1RNntlrqKIYXy+aM9pPtdpOShrlULBYJuFbOh6lv0kdTi72Rv9+2Lfn1r8T///uXnf/3662+/raxwfQmE9Jsd1UWe6AO15CN7u/3pfzdyULtPHoaDKwMghsmuWFhgwK3sqS5N324LLSySvd1UVKORg2bYRM54e3nZaf7UxB7gIod0lNcVGnWrIdf/Id/CyI80/SthqkubRG83BdVY7vRwxQCq2+RK+L6W80dCGB/YJPvXWlA1RJgqYfEbk10fOugYJoq+XCKa+ehMmtUTo1QnM/18M2AQ5cJ7/shsgepilCq/7vrSUA4bqMAJnVP/DFs0IFapbri8MHaxipFywT3/SL88O5moagUjryKpskQ7VZceIHohYKaB+9HBTl+J46/JNKqvPlUlVUnh7l9MZa9akHKq7mw1f6g/+rnxTHfezY4qbIhAuUJv1DYARZlyqkufnK+J7uIeavVi7JPPZxIf386OqphC/4rQoHqm0E71G8dL8rpD3XPu8d/P0FZ1qmlEVay2S58R1fUlmrk6xgCn2FCT4579nohTXVha7FGV0ggo8qcAihXlRga+xUWf+/DlteVkq6EkMtTghat7kaa6sOj79rm3KhVAuwJkILeQuULS2RXCcqAaQt0UF3ZjqGC2HgBI16k2hDcSyKaqGu2RFb897tMD/PTX3N5rplTRo4+/oH8iClcppzrWVv0YqrunH2u2VAdFN1V+TGSVQ1ADeff3mlN9ln1HeoADqklG/HOqPS1t2X2CferqRGmUOdWebMdW2KcK7pP2WLOlWi4W9FelWGQ2BoisojB1woTfTKlmS3JDQa9aSlbuJMqp2sQAUQSVcxmm9rT89G6NQIsG1M+uVBHQEnojFwFIaZRTtclZ7aKe6miyO2WOsRIvb5JZz1S1Xh4ANs4+l4jPXBOWNdUaGlFNCHU2Gs2uyGlJSlGfB7CKAVBMxe2+elNGZM4DwKoEZOwB1CzquFSwuLG9Ta+5Ws1bhVYEofOK0yh24rfX9/u9VUsuqrAN5TtFuWPQr8Z2J46pZiZTZFUpKQDWkcW2SzLtkZVFDICd6oEHTbESo6OA0Xg1gmKqUy+aYiVGqY7YavRSEA4pcKqGWKU6PHN9yk2WUpmtGKU6nLPyczYZVX6ZiCaMhhilOpRdiXXsgqr401ckNOGYtk8Vts7b+LVSLBZTjK0HwP2/zfCfJ6IJm9en2s6KJZy00mRZPWMrXg1xE0xTvYZ85plrrWW8R4Er5VQHY4BdTui8wvpJ9xrNAwAg3wDasysDHgCP/yeYp3oFWVEt4jSr782bk7HTw55qIA8QoCKp8qz1NyffjaxeA9K5PnNNt62aPADqqgJO4/9X/mP6vVWlWj+XYUsCdZy5otyvmmauQ6uOXVX8kXi2f7xM8apS1gBUIJD1TSyUU914ftvkhODYaxPHT29HqPJfO5svn1kDiQ/TTBOwOgp4HrFGHPP/y4njUaqJL85TgPzaO37tYXmK5jFKtd9boVHVrlNW5cMo1a934jYXL8fjPZCJjw/TOWRWqW503xy4WagyEdX/ffXV/3os/3s8XfMYpdrzALFLgUs6Xu2Savz48f2AF028f5yueSaqkgKNN5oMaKfas9UcJwjO8//uqB4/LqNH3vyTtbUvvJ1Jj1WfqnZ+XdW3BpWr19e072Hpjq1izlEVlgXV5WGq/MMXHsR3+hfyj8cJ8PTwQqrXMijgUYB2DkCW9uxKdxSwh6IqFwmAAaoJXZmdjPGm9+Pjd4jf446pd/qQQdaamap5/REr3hdwo+9hKbeonw00stZRNFbdc3GxmSr//qOuJ+PlSxdr/OmRj79/JLSGZTQPoP6gqikN+L759IlesIatorHqqpu5qgFbjWew1nbW9NdM1zgf3j4cP0xnmCNt+/Tpzeh+qyJyrQrwbW1t2sUH3kunGg0KXM7N1RZ+NTHoVxPvdzKkcgULW5u/P5O7VUA9CzQgpxnYG6jPXCNTDbuaVnWOARJdV0DaAwD5rJEW4ZmIYoAG/THAN+69qhuq/OMTfvyPyfiAgVGA1n2VcIBFN1Wcs9pFpurm2kTm49NjfMgKh+PVzM7bh4fHqcIoCzE6tkIxQNTtsspEPB7POFEF8Q/HxDwrq1SXtvC6ihesAEx8JGWXVmKV6kYo+KIVwHx8ltMDjFLlt5suvaonMlFVr2T9ValUVNp3W/A/0rJY3VJ9qoUbNY0nV0GjXM5ST7X5Iq86a5n2sOD1wABXXdC3CNNNNRKg2VQt8gDaWeM8SzvVU6cpQG9lQbUOIN7DsrVJbx4gStFq9REtbfbzAFIVVwjBbyRjD8un7W1qzfWUtoVVZi1tbPf3sFy1tZYKFKicaRrlewMjQYpNFcu0frV0VtYrhBRSKcqz1jVOELxuw1ixOAoITb5b9ZXFIlXkVcM/et2IsWKQKvKqwhG14YkuBqnilZVu6gR6KPaohgQUAIyrEUSBTFSzt2r3XYHmfQF6BmDSutavLHOFELFoYJV/KNBLNYS9qpuall6qv4elCo0KIUC6uaGYqpFXZcWv9ndblOQyvVTx1uqjiaqFe6HRqraVolgqQ/0cFgqb3hEEvLKSZg9grhAinSMPcIveZFPp7z/LYHFjfZ2+bSzIVAWcAaA5BuDXTRVCKi25qIAs3hXUptYDIK+qLwJmJgaAdRQCQJ2qQmvtNb/Q3QVI+FgX0mJrFLAqCMYuQFZ6q2HRSBUXATU2rDLjAYZEIdXoocA1jbdzD0BMF5zAdedV2LFVKHb3sEh01rWOcf2VlayMrYDYSJUwTniVSqk0Uq1xwmVvCpDmUQAwUy0VYLkCcFFbCGmsEOJfMa9XZyQGwIcw6ntYNA1qaQpXBCU5YfX5G1Zs1VTLovQ9rr+6MHFlnJkqP1AGhGqqvEV2BfdZaQX49vcXKXrM8IbVZv/b8WdbeKv1/UVThRDNqBCSVQBoK7RVCMFRlakMCNW2OngWWzutwZSknbVbDZEyvxriBver0JyzAgPxqoyTKjIEmqJQd25gUuhHVboock4WYmNslXtOAHRlf7YFFWKCKt5ZMVixipmx1ZBootpBoergwkqaYwDABtXc6M4KZmIAIOJOCgnKqMuiiCqeVr0f+hkzOSs5ldVPuZWKVyWqTrkNC0J4eGE1K1TxKEDFowAFDVfTFO1k3+OMadUBsRID9EesIlWn2xxZVqxlZd7KlF1RqvTsDAoJglVpBVY8QP+U2/Y13nnpO9nf994g8DEAVmVAaY4B1vf3n7MruEJIGVcIUcr6t3RkV+5tygAzE6+K1bMShGmxcn53d0dJb9W0OwaAZlsFg7OBOK6CAEqSREl25UKwqwI4n7meWnhM1bH5zHuXP04UUz0KCtylzb7KeXZlSuHs36rdZtU51emkn1ZtWwSUlXgVgPpNdw+LWAeeU62hjipsX6+emRig3lL04xegclsEHlON4ZDqcswhAKx4ANjbwwKVttdUox1urKWykwfQTOew6FS9G1sdBTmnwuqseABxiKpne1hiePc/dzq+ABDNM9cLPvMpt9A45bZnq95UCIEHHHr6A07b/2mOAQYqhJRLWlHV97DI3vnVKD6qdmw/ZYidEWv2WgWwjKhq+Eg2L6hG7rGhrrio/8tKbzWs16fqP8W9FLfr5gBQmj0AoIdq9CgsYKYdd7V/2PEAg3pNqtF8M8Bhhxo+cln7b26r4xWLHiUDupkGk+5rVLEythrWa1AN5Y9ql5xupdzqnvN5Kn2xMgroCbaqepJlplRjsdBBbfdwdcVAKgRO/ROW/WSsRtB1XUvP4MwgfjMWjUYi+fxBrnbfQTR1nthIheRefuJKqgv7RFsHtsj+tcNUxSoAahm8hCqCp8ufw6qdIjWTycPO4WUggDEaODFPIdg59UenKU5Lmuo+WdsfporHVfrY6p8rNuKmkTCoYDjZrOXyjkMoWy0Rpkr4ybSl+jfhxbKguxL46a8///L3f/zlT38+2T85eTO1vnvB747q5DuSdzOdctsVRB6ggLcI+u1YBcIOOkx21cQPf20P6eLg4CASmt40mVepVbjDCwNiERuFnBSNdeX1n0KTCm3N+aK5plRBAkC6uoKEbgcL2axK6ma4YRKpeyHJ2WyWoC1hdPDqShz5QKzciUCqFurXhEiI6To5qjBVr6cI3QurXCJIVUcHGlk1PYJVUc9FoLb0A8SISG6RuY9xs1s0XCFoXLcSQcvX0eE4qm2BriqCSsX6o2mknjXOC2RuBfChcUAvZkBGsNqoXhPkitCpJYQ3a/5h+boMn6mWCVDVbq9lTQXiGSnzymKqdUI3Q1RVCbSzzte5lSVVURO7H7UBaBGgCjURapCcNwFKGxeJJHQzY42pUc+TjBA6+Qb9v7doIXIO4p2spAk9GdmGRuxeAJ6pKsHeSvusaA2F3P0QOlhV5dRoEADwvKCcLlp8MpVgNt0idS/UsJsbcqaKsBbTqvNVroUdqFYk9mTONdfs9X/CprDwA9Ornw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0182" name="AutoShape 6" descr="data:image/png;base64,iVBORw0KGgoAAAANSUhEUgAAAVUAAACUCAMAAAAUEUq5AAABU1BMVEX////s7Oz/AAB4eHidnZ2Wlpbx8fH3+vgDgUPe6eL/EgD/zcf/Kh3/JRL/4d3/PzD/0s7/6eb/Kgv/OCz59/vs6PGqyrXd7eQAZBEAXwD/8vFSl2zm5uaivKjU59zn8uzW1tbAwMD/X1czgEx1SaR+VarA2su3t7fy7vatra3Y2NgVeDv/aVzJycn/l47VzOGum8dUVFSCgoL/urT/pZ3/SkP/rqiPvqLSxuHEttb/w73n4O97e3vCsNaEXq2af7qqk8VGRkb/gHVlN5lqR5n/nZS4p850VKD/i4P/RTi6ptB7XaP/d26QcLRZLo+fjbqghr6FaatcJZRDAIT/UUeyn52QbbV4VE94ZGJ4QDnZMR7ILx6jKR6RJh7lsq14Ih54MCnNpqOFb6llQJeyGAbdAACfEgSdXladd3L/cGJlZWU5gU98qotom3cAbShllnIrjlfGRFdoAAANk0lEQVR4nO2d+1fiSBbHyzSaMby14nTTNjg0YHy0YRQ1IfIYH4A8Ruxh3N3ZmX3ozO46re7+/z9tVQISICEBC1M1h+85LSgxU37m5tatW1W3AJhrLuYket2AP6Lgudct+AOqfv6D1034A0rS7rxuAhWKWijid6nIyO0kwwPwC2S1RNntlrqKIYXy+aM9pPtdpOShrlULBYJuFbOh6lv0kdTi72Rv9+2Lfn1r8T///uXnf/3662+/raxwfQmE9Jsd1UWe6AO15CN7u/3pfzdyULtPHoaDKwMghsmuWFhgwK3sqS5N324LLSySvd1UVKORg2bYRM54e3nZaf7UxB7gIod0lNcVGnWrIdf/Id/CyI80/SthqkubRG83BdVY7vRwxQCq2+RK+L6W80dCGB/YJPvXWlA1RJgqYfEbk10fOugYJoq+XCKa+ehMmtUTo1QnM/18M2AQ5cJ7/shsgepilCq/7vrSUA4bqMAJnVP/DFs0IFapbri8MHaxipFywT3/SL88O5moagUjryKpskQ7VZceIHohYKaB+9HBTl+J46/JNKqvPlUlVUnh7l9MZa9akHKq7mw1f6g/+rnxTHfezY4qbIhAuUJv1DYARZlyqkufnK+J7uIeavVi7JPPZxIf386OqphC/4rQoHqm0E71G8dL8rpD3XPu8d/P0FZ1qmlEVay2S58R1fUlmrk6xgCn2FCT4579nohTXVha7FGV0ggo8qcAihXlRga+xUWf+/DlteVkq6EkMtTghat7kaa6sOj79rm3KhVAuwJkILeQuULS2RXCcqAaQt0UF3ZjqGC2HgBI16k2hDcSyKaqGu2RFb897tMD/PTX3N5rplTRo4+/oH8iClcppzrWVv0YqrunH2u2VAdFN1V+TGSVQ1ADeff3mlN9ln1HeoADqklG/HOqPS1t2X2CferqRGmUOdWebMdW2KcK7pP2WLOlWi4W9FelWGQ2BoisojB1woTfTKlmS3JDQa9aSlbuJMqp2sQAUQSVcxmm9rT89G6NQIsG1M+uVBHQEnojFwFIaZRTtclZ7aKe6miyO2WOsRIvb5JZz1S1Xh4ANs4+l4jPXBOWNdUaGlFNCHU2Gs2uyGlJSlGfB7CKAVBMxe2+elNGZM4DwKoEZOwB1CzquFSwuLG9Ta+5Ws1bhVYEofOK0yh24rfX9/u9VUsuqrAN5TtFuWPQr8Z2J46pZiZTZFUpKQDWkcW2SzLtkZVFDICd6oEHTbESo6OA0Xg1gmKqUy+aYiVGqY7YavRSEA4pcKqGWKU6PHN9yk2WUpmtGKU6nLPyczYZVX6ZiCaMhhilOpRdiXXsgqr401ckNOGYtk8Vts7b+LVSLBZTjK0HwP2/zfCfJ6IJm9en2s6KJZy00mRZPWMrXg1xE0xTvYZ85plrrWW8R4Er5VQHY4BdTui8wvpJ9xrNAwAg3wDasysDHgCP/yeYp3oFWVEt4jSr782bk7HTw55qIA8QoCKp8qz1NyffjaxeA9K5PnNNt62aPADqqgJO4/9X/mP6vVWlWj+XYUsCdZy5otyvmmauQ6uOXVX8kXi2f7xM8apS1gBUIJD1TSyUU914ftvkhODYaxPHT29HqPJfO5svn1kDiQ/TTBOwOgp4HrFGHPP/y4njUaqJL85TgPzaO37tYXmK5jFKtd9boVHVrlNW5cMo1a934jYXL8fjPZCJjw/TOWRWqW503xy4WagyEdX/ffXV/3os/3s8XfMYpdrzALFLgUs6Xu2Savz48f2AF028f5yueSaqkgKNN5oMaKfas9UcJwjO8//uqB4/LqNH3vyTtbUvvJ1Jj1WfqnZ+XdW3BpWr19e072Hpjq1izlEVlgXV5WGq/MMXHsR3+hfyj8cJ8PTwQqrXMijgUYB2DkCW9uxKdxSwh6IqFwmAAaoJXZmdjPGm9+Pjd4jf446pd/qQQdaamap5/REr3hdwo+9hKbeonw00stZRNFbdc3GxmSr//qOuJ+PlSxdr/OmRj79/JLSGZTQPoP6gqikN+L759IlesIatorHqqpu5qgFbjWew1nbW9NdM1zgf3j4cP0xnmCNt+/Tpzeh+qyJyrQrwbW1t2sUH3kunGg0KXM7N1RZ+NTHoVxPvdzKkcgULW5u/P5O7VUA9CzQgpxnYG6jPXCNTDbuaVnWOARJdV0DaAwD5rJEW4ZmIYoAG/THAN+69qhuq/OMTfvyPyfiAgVGA1n2VcIBFN1Wcs9pFpurm2kTm49NjfMgKh+PVzM7bh4fHqcIoCzE6tkIxQNTtsspEPB7POFEF8Q/HxDwrq1SXtvC6ihesAEx8JGWXVmKV6kYo+KIVwHx8ltMDjFLlt5suvaonMlFVr2T9ValUVNp3W/A/0rJY3VJ9qoUbNY0nV0GjXM5ST7X5Iq86a5n2sOD1wABXXdC3CNNNNRKg2VQt8gDaWeM8SzvVU6cpQG9lQbUOIN7DsrVJbx4gStFq9REtbfbzAFIVVwjBbyRjD8un7W1qzfWUtoVVZi1tbPf3sFy1tZYKFKicaRrlewMjQYpNFcu0frV0VtYrhBRSKcqz1jVOELxuw1ixOAoITb5b9ZXFIlXkVcM/et2IsWKQKvKqwhG14YkuBqnilZVu6gR6KPaohgQUAIyrEUSBTFSzt2r3XYHmfQF6BmDSutavLHOFELFoYJV/KNBLNYS9qpuall6qv4elCo0KIUC6uaGYqpFXZcWv9ndblOQyvVTx1uqjiaqFe6HRqraVolgqQ/0cFgqb3hEEvLKSZg9grhAinSMPcIveZFPp7z/LYHFjfZ2+bSzIVAWcAaA5BuDXTRVCKi25qIAs3hXUptYDIK+qLwJmJgaAdRQCQJ2qQmvtNb/Q3QVI+FgX0mJrFLAqCMYuQFZ6q2HRSBUXATU2rDLjAYZEIdXoocA1jbdzD0BMF5zAdedV2LFVKHb3sEh01rWOcf2VlayMrYDYSJUwTniVSqk0Uq1xwmVvCpDmUQAwUy0VYLkCcFFbCGmsEOJfMa9XZyQGwIcw6ntYNA1qaQpXBCU5YfX5G1Zs1VTLovQ9rr+6MHFlnJkqP1AGhGqqvEV2BfdZaQX49vcXKXrM8IbVZv/b8WdbeKv1/UVThRDNqBCSVQBoK7RVCMFRlakMCNW2OngWWzutwZSknbVbDZEyvxriBver0JyzAgPxqoyTKjIEmqJQd25gUuhHVboock4WYmNslXtOAHRlf7YFFWKCKt5ZMVixipmx1ZBootpBoergwkqaYwDABtXc6M4KZmIAIOJOCgnKqMuiiCqeVr0f+hkzOSs5ldVPuZWKVyWqTrkNC0J4eGE1K1TxKEDFowAFDVfTFO1k3+OMadUBsRID9EesIlWn2xxZVqxlZd7KlF1RqvTsDAoJglVpBVY8QP+U2/Y13nnpO9nf994g8DEAVmVAaY4B1vf3n7MruEJIGVcIUcr6t3RkV+5tygAzE6+K1bMShGmxcn53d0dJb9W0OwaAZlsFg7OBOK6CAEqSREl25UKwqwI4n7meWnhM1bH5zHuXP04UUz0KCtylzb7KeXZlSuHs36rdZtU51emkn1ZtWwSUlXgVgPpNdw+LWAeeU62hjipsX6+emRig3lL04xegclsEHlON4ZDqcswhAKx4ANjbwwKVttdUox1urKWykwfQTOew6FS9G1sdBTmnwuqseABxiKpne1hiePc/dzq+ABDNM9cLPvMpt9A45bZnq95UCIEHHHr6A07b/2mOAQYqhJRLWlHV97DI3vnVKD6qdmw/ZYidEWv2WgWwjKhq+Eg2L6hG7rGhrrio/8tKbzWs16fqP8W9FLfr5gBQmj0AoIdq9CgsYKYdd7V/2PEAg3pNqtF8M8Bhhxo+cln7b26r4xWLHiUDupkGk+5rVLEythrWa1AN5Y9ql5xupdzqnvN5Kn2xMgroCbaqepJlplRjsdBBbfdwdcVAKgRO/ROW/WSsRtB1XUvP4MwgfjMWjUYi+fxBrnbfQTR1nthIheRefuJKqgv7RFsHtsj+tcNUxSoAahm8hCqCp8ufw6qdIjWTycPO4WUggDEaODFPIdg59UenKU5Lmuo+WdsfporHVfrY6p8rNuKmkTCoYDjZrOXyjkMoWy0Rpkr4ybSl+jfhxbKguxL46a8///L3f/zlT38+2T85eTO1vnvB747q5DuSdzOdctsVRB6ggLcI+u1YBcIOOkx21cQPf20P6eLg4CASmt40mVepVbjDCwNiERuFnBSNdeX1n0KTCm3N+aK5plRBAkC6uoKEbgcL2axK6ma4YRKpeyHJ2WyWoC1hdPDqShz5QKzciUCqFurXhEiI6To5qjBVr6cI3QurXCJIVUcHGlk1PYJVUc9FoLb0A8SISG6RuY9xs1s0XCFoXLcSQcvX0eE4qm2BriqCSsX6o2mknjXOC2RuBfChcUAvZkBGsNqoXhPkitCpJYQ3a/5h+boMn6mWCVDVbq9lTQXiGSnzymKqdUI3Q1RVCbSzzte5lSVVURO7H7UBaBGgCjURapCcNwFKGxeJJHQzY42pUc+TjBA6+Qb9v7doIXIO4p2spAk9GdmGRuxeAJ6pKsHeSvusaA2F3P0QOlhV5dRoEADwvKCcLlp8MpVgNt0idS/UsJsbcqaKsBbTqvNVroUdqFYk9mTONdfs9X/CprDwA9Ornw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50184" name="Picture 8" descr="https://media.licdn.com/mpr/mpr/AAEAAQAAAAAAAAiVAAAAJGNiYjA1NjM2LTY4OWUtNDJmYS04NTdkLTA5Y2NkMzcxZDZlMA.png"/>
          <p:cNvPicPr>
            <a:picLocks noChangeAspect="1" noChangeArrowheads="1"/>
          </p:cNvPicPr>
          <p:nvPr/>
        </p:nvPicPr>
        <p:blipFill>
          <a:blip r:embed="rId2"/>
          <a:srcRect/>
          <a:stretch>
            <a:fillRect/>
          </a:stretch>
        </p:blipFill>
        <p:spPr bwMode="auto">
          <a:xfrm>
            <a:off x="1143000" y="2895599"/>
            <a:ext cx="6400800" cy="344767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Image result for neural network maths"/>
          <p:cNvPicPr>
            <a:picLocks noChangeAspect="1" noChangeArrowheads="1"/>
          </p:cNvPicPr>
          <p:nvPr/>
        </p:nvPicPr>
        <p:blipFill>
          <a:blip r:embed="rId2"/>
          <a:srcRect/>
          <a:stretch>
            <a:fillRect/>
          </a:stretch>
        </p:blipFill>
        <p:spPr bwMode="auto">
          <a:xfrm>
            <a:off x="762000" y="1371600"/>
            <a:ext cx="7677944" cy="40386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400" dirty="0" smtClean="0">
                <a:solidFill>
                  <a:srgbClr val="04617B"/>
                </a:solidFill>
              </a:rPr>
              <a:t>Softmax</a:t>
            </a:r>
            <a:endParaRPr lang="en-US" dirty="0"/>
          </a:p>
        </p:txBody>
      </p:sp>
      <p:sp>
        <p:nvSpPr>
          <p:cNvPr id="3" name="Content Placeholder 2"/>
          <p:cNvSpPr>
            <a:spLocks noGrp="1"/>
          </p:cNvSpPr>
          <p:nvPr>
            <p:ph idx="1"/>
          </p:nvPr>
        </p:nvSpPr>
        <p:spPr>
          <a:xfrm>
            <a:off x="457200" y="1935480"/>
            <a:ext cx="8229600" cy="960120"/>
          </a:xfrm>
        </p:spPr>
        <p:txBody>
          <a:bodyPr/>
          <a:lstStyle/>
          <a:p>
            <a:r>
              <a:rPr lang="en-US" dirty="0" smtClean="0"/>
              <a:t>At the end of the output layer, there is a Softmax function which converts all values to probabilities. </a:t>
            </a:r>
            <a:endParaRPr lang="en-US" dirty="0"/>
          </a:p>
        </p:txBody>
      </p:sp>
      <p:pic>
        <p:nvPicPr>
          <p:cNvPr id="1026" name="Picture 2"/>
          <p:cNvPicPr>
            <a:picLocks noChangeAspect="1" noChangeArrowheads="1"/>
          </p:cNvPicPr>
          <p:nvPr/>
        </p:nvPicPr>
        <p:blipFill>
          <a:blip r:embed="rId2"/>
          <a:srcRect t="12103"/>
          <a:stretch>
            <a:fillRect/>
          </a:stretch>
        </p:blipFill>
        <p:spPr bwMode="auto">
          <a:xfrm>
            <a:off x="685800" y="3200400"/>
            <a:ext cx="7792274"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How to Learn?</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2000" dirty="0" smtClean="0"/>
              <a:t>The neural network contains a huge number of </a:t>
            </a:r>
            <a:r>
              <a:rPr lang="en-US" sz="2000" dirty="0" smtClean="0"/>
              <a:t>hyperparameters</a:t>
            </a:r>
            <a:r>
              <a:rPr lang="en-US" sz="2000" dirty="0" smtClean="0"/>
              <a:t> (weights, biases, etc.) which make up each individual neuron.</a:t>
            </a:r>
          </a:p>
          <a:p>
            <a:endParaRPr lang="en-US" sz="2000" dirty="0" smtClean="0"/>
          </a:p>
          <a:p>
            <a:r>
              <a:rPr lang="en-US" sz="2000" dirty="0" smtClean="0"/>
              <a:t>The model tries to find the exact </a:t>
            </a:r>
            <a:r>
              <a:rPr lang="en-US" sz="2000" dirty="0" smtClean="0"/>
              <a:t>hyperparameter</a:t>
            </a:r>
            <a:r>
              <a:rPr lang="en-US" sz="2000" dirty="0" smtClean="0"/>
              <a:t>  values which will give the correct outputs.</a:t>
            </a:r>
          </a:p>
          <a:p>
            <a:pPr>
              <a:buNone/>
            </a:pPr>
            <a:endParaRPr lang="en-US" sz="2000" dirty="0" smtClean="0"/>
          </a:p>
          <a:p>
            <a:r>
              <a:rPr lang="en-US" sz="2000" dirty="0" smtClean="0"/>
              <a:t>The model finds them out by training the model with several instances of the same type of input with their known output.</a:t>
            </a:r>
          </a:p>
          <a:p>
            <a:endParaRPr lang="en-US" sz="2000" dirty="0" smtClean="0"/>
          </a:p>
          <a:p>
            <a:r>
              <a:rPr lang="en-US" sz="2000" dirty="0" smtClean="0"/>
              <a:t>It starts off with random values of weights and biases and varies them until it gets close to the desired output by calculating the loss function, and reduce it by using an optimizer.</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Loss Function</a:t>
            </a:r>
            <a:endParaRPr lang="en-US" dirty="0"/>
          </a:p>
        </p:txBody>
      </p:sp>
      <p:sp>
        <p:nvSpPr>
          <p:cNvPr id="3" name="Content Placeholder 2"/>
          <p:cNvSpPr>
            <a:spLocks noGrp="1"/>
          </p:cNvSpPr>
          <p:nvPr>
            <p:ph idx="1"/>
          </p:nvPr>
        </p:nvSpPr>
        <p:spPr>
          <a:xfrm>
            <a:off x="457200" y="1935480"/>
            <a:ext cx="8229600" cy="3322320"/>
          </a:xfrm>
        </p:spPr>
        <p:txBody>
          <a:bodyPr>
            <a:normAutofit fontScale="77500" lnSpcReduction="20000"/>
          </a:bodyPr>
          <a:lstStyle/>
          <a:p>
            <a:r>
              <a:rPr lang="en-US" dirty="0" smtClean="0"/>
              <a:t>To optimize the neural network, the error between the labels(L) and the outputs(S) from the neural network is to be found out.</a:t>
            </a:r>
          </a:p>
          <a:p>
            <a:r>
              <a:rPr lang="en-US" dirty="0" smtClean="0"/>
              <a:t>A simple example is mean square error :</a:t>
            </a:r>
          </a:p>
          <a:p>
            <a:endParaRPr lang="en-US" dirty="0" smtClean="0"/>
          </a:p>
          <a:p>
            <a:pPr lvl="4"/>
            <a:r>
              <a:rPr lang="en-US" sz="3600" dirty="0" smtClean="0">
                <a:solidFill>
                  <a:schemeClr val="accent1">
                    <a:lumMod val="50000"/>
                  </a:schemeClr>
                </a:solidFill>
              </a:rPr>
              <a:t>½ ∑(L-S)</a:t>
            </a:r>
            <a:r>
              <a:rPr lang="en-US" sz="5200" baseline="30000" dirty="0" smtClean="0">
                <a:solidFill>
                  <a:schemeClr val="accent1">
                    <a:lumMod val="50000"/>
                  </a:schemeClr>
                </a:solidFill>
              </a:rPr>
              <a:t>2</a:t>
            </a:r>
          </a:p>
          <a:p>
            <a:pPr lvl="4"/>
            <a:endParaRPr lang="en-US" sz="3600" baseline="30000" dirty="0" smtClean="0">
              <a:solidFill>
                <a:schemeClr val="accent1">
                  <a:lumMod val="50000"/>
                </a:schemeClr>
              </a:solidFill>
            </a:endParaRPr>
          </a:p>
          <a:p>
            <a:r>
              <a:rPr lang="en-US" dirty="0" smtClean="0"/>
              <a:t>MSE faces trouble during </a:t>
            </a:r>
            <a:r>
              <a:rPr lang="en-US" dirty="0" smtClean="0"/>
              <a:t>backpropagation</a:t>
            </a:r>
            <a:r>
              <a:rPr lang="en-US" dirty="0" smtClean="0"/>
              <a:t> so,</a:t>
            </a:r>
          </a:p>
          <a:p>
            <a:pPr>
              <a:buNone/>
            </a:pPr>
            <a:r>
              <a:rPr lang="en-US" dirty="0" smtClean="0"/>
              <a:t>	    a good example is cross entropy:</a:t>
            </a:r>
          </a:p>
          <a:p>
            <a:endParaRPr lang="en-US" dirty="0" smtClean="0"/>
          </a:p>
          <a:p>
            <a:pPr>
              <a:buNone/>
            </a:pPr>
            <a:r>
              <a:rPr lang="en-US" sz="3500" dirty="0" smtClean="0">
                <a:solidFill>
                  <a:srgbClr val="002060"/>
                </a:solidFill>
              </a:rPr>
              <a:t>                 Loss(S, L) = ∑(L</a:t>
            </a:r>
            <a:r>
              <a:rPr lang="en-US" sz="3500" baseline="-25000" dirty="0" smtClean="0">
                <a:solidFill>
                  <a:srgbClr val="002060"/>
                </a:solidFill>
              </a:rPr>
              <a:t>i</a:t>
            </a:r>
            <a:r>
              <a:rPr lang="en-US" sz="3500" dirty="0" smtClean="0">
                <a:solidFill>
                  <a:srgbClr val="002060"/>
                </a:solidFill>
              </a:rPr>
              <a:t> * log(S</a:t>
            </a:r>
            <a:r>
              <a:rPr lang="en-US" sz="3500" baseline="-25000" dirty="0" smtClean="0">
                <a:solidFill>
                  <a:srgbClr val="002060"/>
                </a:solidFill>
              </a:rPr>
              <a:t>i</a:t>
            </a:r>
            <a:r>
              <a:rPr lang="en-US" sz="3500" dirty="0" smtClean="0">
                <a:solidFill>
                  <a:srgbClr val="002060"/>
                </a:solidFill>
              </a:rPr>
              <a:t> ))</a:t>
            </a:r>
            <a:endParaRPr lang="en-US" sz="3500" dirty="0">
              <a:solidFill>
                <a:srgbClr val="00206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Optimizer</a:t>
            </a:r>
            <a:endParaRPr lang="en-US" dirty="0"/>
          </a:p>
        </p:txBody>
      </p:sp>
      <p:sp>
        <p:nvSpPr>
          <p:cNvPr id="3" name="Content Placeholder 2"/>
          <p:cNvSpPr>
            <a:spLocks noGrp="1"/>
          </p:cNvSpPr>
          <p:nvPr>
            <p:ph idx="1"/>
          </p:nvPr>
        </p:nvSpPr>
        <p:spPr>
          <a:xfrm>
            <a:off x="457200" y="1828800"/>
            <a:ext cx="8229600" cy="4724400"/>
          </a:xfrm>
        </p:spPr>
        <p:txBody>
          <a:bodyPr>
            <a:normAutofit fontScale="92500" lnSpcReduction="10000"/>
          </a:bodyPr>
          <a:lstStyle/>
          <a:p>
            <a:r>
              <a:rPr lang="en-US" sz="2400" b="1" dirty="0" smtClean="0"/>
              <a:t>Aim: </a:t>
            </a:r>
            <a:r>
              <a:rPr lang="en-US" sz="2400" dirty="0" smtClean="0"/>
              <a:t>Reduce the error found out from the loss function.</a:t>
            </a:r>
          </a:p>
          <a:p>
            <a:r>
              <a:rPr lang="en-US" sz="2400" b="1" dirty="0" smtClean="0"/>
              <a:t>Solution:</a:t>
            </a:r>
            <a:r>
              <a:rPr lang="en-US" sz="2400" dirty="0" smtClean="0"/>
              <a:t> Find out the global minimum in the loss function.</a:t>
            </a:r>
          </a:p>
          <a:p>
            <a:endParaRPr lang="en-US" sz="2400" dirty="0" smtClean="0"/>
          </a:p>
          <a:p>
            <a:r>
              <a:rPr lang="en-US" sz="2400" dirty="0" smtClean="0"/>
              <a:t>Examples of optimizers are: </a:t>
            </a:r>
            <a:r>
              <a:rPr lang="en-US" b="1" dirty="0" smtClean="0"/>
              <a:t>Gradient Descent, SGD, Adam, etc.</a:t>
            </a:r>
          </a:p>
          <a:p>
            <a:endParaRPr lang="en-US" b="1" dirty="0" smtClean="0"/>
          </a:p>
          <a:p>
            <a:r>
              <a:rPr lang="en-US" b="1" dirty="0" smtClean="0"/>
              <a:t>Gradient Descent </a:t>
            </a:r>
            <a:r>
              <a:rPr lang="en-US" sz="2400" dirty="0" smtClean="0"/>
              <a:t>is the function which tell the direction in which the loss will be minimum in the loss function:</a:t>
            </a:r>
          </a:p>
          <a:p>
            <a:endParaRPr lang="en-US" sz="2400" dirty="0" smtClean="0"/>
          </a:p>
          <a:p>
            <a:endParaRPr lang="en-US" sz="2400" dirty="0" smtClean="0"/>
          </a:p>
          <a:p>
            <a:endParaRPr lang="en-US" sz="2400" dirty="0" smtClean="0">
              <a:latin typeface="Times New Roman"/>
              <a:cs typeface="Times New Roman"/>
            </a:endParaRPr>
          </a:p>
          <a:p>
            <a:r>
              <a:rPr lang="el-GR" dirty="0" smtClean="0"/>
              <a:t>ϴ</a:t>
            </a:r>
            <a:r>
              <a:rPr lang="en-US" dirty="0" smtClean="0"/>
              <a:t> = </a:t>
            </a:r>
            <a:r>
              <a:rPr lang="el-GR" dirty="0" smtClean="0"/>
              <a:t>ϴ </a:t>
            </a:r>
            <a:r>
              <a:rPr lang="en-US" dirty="0" smtClean="0"/>
              <a:t>- </a:t>
            </a:r>
            <a:r>
              <a:rPr lang="el-GR" dirty="0" smtClean="0"/>
              <a:t>α</a:t>
            </a:r>
            <a:r>
              <a:rPr lang="en-US" dirty="0" smtClean="0"/>
              <a:t>(</a:t>
            </a:r>
            <a:r>
              <a:rPr lang="el-GR" dirty="0" smtClean="0">
                <a:latin typeface="Times New Roman"/>
                <a:cs typeface="Times New Roman"/>
              </a:rPr>
              <a:t>∂</a:t>
            </a:r>
            <a:r>
              <a:rPr lang="en-US" dirty="0" smtClean="0">
                <a:latin typeface="Times New Roman"/>
                <a:cs typeface="Times New Roman"/>
              </a:rPr>
              <a:t>/</a:t>
            </a:r>
            <a:r>
              <a:rPr lang="el-GR" dirty="0" smtClean="0">
                <a:solidFill>
                  <a:prstClr val="black"/>
                </a:solidFill>
                <a:latin typeface="Times New Roman"/>
                <a:cs typeface="Times New Roman"/>
              </a:rPr>
              <a:t> ∂</a:t>
            </a:r>
            <a:r>
              <a:rPr lang="el-GR" dirty="0" smtClean="0">
                <a:solidFill>
                  <a:prstClr val="black"/>
                </a:solidFill>
              </a:rPr>
              <a:t> ϴ</a:t>
            </a:r>
            <a:r>
              <a:rPr lang="en-US" dirty="0" smtClean="0">
                <a:solidFill>
                  <a:prstClr val="black"/>
                </a:solidFill>
              </a:rPr>
              <a:t>)Loss(S,L) where </a:t>
            </a:r>
            <a:r>
              <a:rPr lang="el-GR" sz="2400" dirty="0" smtClean="0">
                <a:solidFill>
                  <a:prstClr val="black"/>
                </a:solidFill>
              </a:rPr>
              <a:t>ϴ</a:t>
            </a:r>
            <a:r>
              <a:rPr lang="en-US" sz="2400" dirty="0" smtClean="0">
                <a:solidFill>
                  <a:prstClr val="black"/>
                </a:solidFill>
              </a:rPr>
              <a:t> are parameters</a:t>
            </a:r>
            <a:endParaRPr lang="en-US" dirty="0" smtClean="0"/>
          </a:p>
          <a:p>
            <a:endParaRPr lang="en-US" sz="2400" b="1" dirty="0" smtClean="0"/>
          </a:p>
          <a:p>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Learning Rate</a:t>
            </a:r>
            <a:endParaRPr lang="en-US" dirty="0"/>
          </a:p>
        </p:txBody>
      </p:sp>
      <p:sp>
        <p:nvSpPr>
          <p:cNvPr id="3" name="Content Placeholder 2"/>
          <p:cNvSpPr>
            <a:spLocks noGrp="1"/>
          </p:cNvSpPr>
          <p:nvPr>
            <p:ph idx="1"/>
          </p:nvPr>
        </p:nvSpPr>
        <p:spPr>
          <a:xfrm>
            <a:off x="457200" y="1447800"/>
            <a:ext cx="8229600" cy="2209800"/>
          </a:xfrm>
        </p:spPr>
        <p:txBody>
          <a:bodyPr>
            <a:normAutofit fontScale="85000" lnSpcReduction="10000"/>
          </a:bodyPr>
          <a:lstStyle/>
          <a:p>
            <a:r>
              <a:rPr lang="en-US" dirty="0" smtClean="0"/>
              <a:t>Learning rate is the rate at which we will be doing the gradient descent in.</a:t>
            </a:r>
          </a:p>
          <a:p>
            <a:endParaRPr lang="en-US" dirty="0" smtClean="0"/>
          </a:p>
          <a:p>
            <a:r>
              <a:rPr lang="en-US" dirty="0" smtClean="0"/>
              <a:t>High rates can result into fast training with low rates of accuracy.</a:t>
            </a:r>
          </a:p>
          <a:p>
            <a:r>
              <a:rPr lang="en-US" dirty="0" smtClean="0"/>
              <a:t>Low rates can result into slow training with higher rates of accuracy.</a:t>
            </a:r>
          </a:p>
          <a:p>
            <a:endParaRPr lang="en-US" dirty="0"/>
          </a:p>
        </p:txBody>
      </p:sp>
      <p:pic>
        <p:nvPicPr>
          <p:cNvPr id="25602" name="Picture 2" descr="Image result for learning rate curve"/>
          <p:cNvPicPr>
            <a:picLocks noChangeAspect="1" noChangeArrowheads="1"/>
          </p:cNvPicPr>
          <p:nvPr/>
        </p:nvPicPr>
        <p:blipFill>
          <a:blip r:embed="rId2"/>
          <a:srcRect/>
          <a:stretch>
            <a:fillRect/>
          </a:stretch>
        </p:blipFill>
        <p:spPr bwMode="auto">
          <a:xfrm>
            <a:off x="2819400" y="3429000"/>
            <a:ext cx="3352800" cy="302409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dirty="0" smtClean="0"/>
              <a:t>Back Propagation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 most machine learning libraries, the chain rule of differentiation is exploited to calculate the gradient descent by the optimizer.</a:t>
            </a:r>
          </a:p>
          <a:p>
            <a:pPr lvl="6"/>
            <a:r>
              <a:rPr lang="en-US" sz="2800" dirty="0" smtClean="0"/>
              <a:t>(f(g(x))′ = f ′(g(x))*g′(x)</a:t>
            </a:r>
          </a:p>
          <a:p>
            <a:endParaRPr lang="en-US" dirty="0" smtClean="0"/>
          </a:p>
          <a:p>
            <a:r>
              <a:rPr lang="en-US" dirty="0" smtClean="0"/>
              <a:t>Gradient:    W = W - </a:t>
            </a:r>
            <a:r>
              <a:rPr lang="el-GR" dirty="0" smtClean="0"/>
              <a:t>α</a:t>
            </a:r>
            <a:r>
              <a:rPr lang="en-US" dirty="0" smtClean="0"/>
              <a:t>∇W</a:t>
            </a:r>
          </a:p>
          <a:p>
            <a:r>
              <a:rPr lang="en-US" dirty="0" smtClean="0"/>
              <a:t>Thus, the individual components are fed to calculate the gradients much more efficiently by only knowing the derivatives of each individual function.</a:t>
            </a:r>
          </a:p>
          <a:p>
            <a:r>
              <a:rPr lang="en-US" dirty="0" smtClean="0"/>
              <a:t>Thus, any necessity to compute complex derivatives is removed.</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A Brief Introduction to Machine Learning and Multi Layer Neural Networks.</a:t>
            </a:r>
          </a:p>
          <a:p>
            <a:r>
              <a:rPr lang="en-US" dirty="0" smtClean="0"/>
              <a:t>Transition from ANNs to Deep Neural Networks</a:t>
            </a:r>
          </a:p>
          <a:p>
            <a:r>
              <a:rPr lang="en-US" dirty="0" smtClean="0"/>
              <a:t>Deep Belief Networks, </a:t>
            </a:r>
            <a:r>
              <a:rPr lang="en-US" dirty="0" smtClean="0"/>
              <a:t>Convolutional</a:t>
            </a:r>
            <a:r>
              <a:rPr lang="en-US" dirty="0" smtClean="0"/>
              <a:t> and Recurrent Neural Networks.</a:t>
            </a:r>
          </a:p>
          <a:p>
            <a:r>
              <a:rPr lang="en-US" dirty="0" smtClean="0"/>
              <a:t>A Generative Model</a:t>
            </a:r>
          </a:p>
          <a:p>
            <a:r>
              <a:rPr lang="en-US" dirty="0" smtClean="0"/>
              <a:t>Introduction to </a:t>
            </a:r>
            <a:r>
              <a:rPr lang="en-US" dirty="0" smtClean="0"/>
              <a:t>Tensorflow</a:t>
            </a:r>
            <a:r>
              <a:rPr lang="en-US" dirty="0" smtClean="0"/>
              <a:t> – an easy ML library</a:t>
            </a:r>
          </a:p>
          <a:p>
            <a:r>
              <a:rPr lang="en-US" dirty="0" smtClean="0"/>
              <a:t>What’s the future - DNC</a:t>
            </a:r>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219200"/>
          </a:xfrm>
        </p:spPr>
        <p:txBody>
          <a:bodyPr>
            <a:normAutofit/>
          </a:bodyPr>
          <a:lstStyle/>
          <a:p>
            <a:r>
              <a:rPr lang="en-US" sz="6000" dirty="0" smtClean="0"/>
              <a:t>Lets See A Demo!</a:t>
            </a:r>
            <a:br>
              <a:rPr lang="en-US" sz="6000" dirty="0" smtClean="0"/>
            </a:br>
            <a:r>
              <a:rPr lang="en-US" sz="1300" dirty="0" smtClean="0">
                <a:hlinkClick r:id="rId2"/>
              </a:rPr>
              <a:t>http://playground.tensorflow.org</a:t>
            </a:r>
            <a:endParaRPr lang="en-US" sz="6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US" sz="3200" dirty="0" smtClean="0"/>
              <a:t>Previous Neural Network Models were Dumb</a:t>
            </a:r>
            <a:endParaRPr lang="en-US" sz="3200" dirty="0"/>
          </a:p>
        </p:txBody>
      </p:sp>
      <p:sp>
        <p:nvSpPr>
          <p:cNvPr id="3" name="Content Placeholder 2"/>
          <p:cNvSpPr>
            <a:spLocks noGrp="1"/>
          </p:cNvSpPr>
          <p:nvPr>
            <p:ph idx="1"/>
          </p:nvPr>
        </p:nvSpPr>
        <p:spPr>
          <a:xfrm>
            <a:off x="457200" y="1706880"/>
            <a:ext cx="8229600" cy="4389120"/>
          </a:xfrm>
        </p:spPr>
        <p:txBody>
          <a:bodyPr>
            <a:normAutofit fontScale="85000" lnSpcReduction="20000"/>
          </a:bodyPr>
          <a:lstStyle/>
          <a:p>
            <a:r>
              <a:rPr lang="en-US" dirty="0" smtClean="0"/>
              <a:t>Multi layer neural networks are present for three decades now.</a:t>
            </a:r>
          </a:p>
          <a:p>
            <a:r>
              <a:rPr lang="en-IN" dirty="0" smtClean="0"/>
              <a:t> </a:t>
            </a:r>
            <a:r>
              <a:rPr lang="en-IN" dirty="0" smtClean="0">
                <a:hlinkClick r:id="rId2"/>
              </a:rPr>
              <a:t>Universal approximation theorem</a:t>
            </a:r>
            <a:r>
              <a:rPr lang="en-IN" dirty="0" smtClean="0"/>
              <a:t>, proved by </a:t>
            </a:r>
            <a:r>
              <a:rPr lang="en-IN" dirty="0" smtClean="0"/>
              <a:t>Cybenko</a:t>
            </a:r>
            <a:r>
              <a:rPr lang="en-IN" dirty="0" smtClean="0"/>
              <a:t> in 1989 states that a single hidden layer with non linear neurons </a:t>
            </a:r>
            <a:r>
              <a:rPr lang="en-US" dirty="0" smtClean="0"/>
              <a:t>can approximate </a:t>
            </a:r>
            <a:r>
              <a:rPr lang="en-US" i="1" dirty="0" smtClean="0"/>
              <a:t>any</a:t>
            </a:r>
            <a:r>
              <a:rPr lang="en-US" dirty="0" smtClean="0"/>
              <a:t> function.</a:t>
            </a:r>
          </a:p>
          <a:p>
            <a:r>
              <a:rPr lang="en-US" dirty="0" smtClean="0"/>
              <a:t>Also, it was found that increasing layers did not improve efficiency, but made systems much more complex, </a:t>
            </a:r>
            <a:r>
              <a:rPr lang="en-IN" dirty="0" smtClean="0"/>
              <a:t>mostly because of vanishing and/or exploding gradients, and early layers took long times to train.</a:t>
            </a:r>
            <a:endParaRPr lang="en-US" dirty="0" smtClean="0"/>
          </a:p>
          <a:p>
            <a:r>
              <a:rPr lang="en-US" dirty="0" smtClean="0"/>
              <a:t>This is because there was no proper algorithm to train multi layer networks.</a:t>
            </a:r>
          </a:p>
          <a:p>
            <a:r>
              <a:rPr lang="en-US" dirty="0" smtClean="0"/>
              <a:t>Features had to be extracted at first then fed to the neural network to be trained.</a:t>
            </a:r>
          </a:p>
          <a:p>
            <a:r>
              <a:rPr lang="en-US" dirty="0" smtClean="0"/>
              <a:t>Feature extraction was not learnt automatically – it was a tedious task using complex algorithms.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How did things change? </a:t>
            </a:r>
            <a:endParaRPr lang="en-US" dirty="0"/>
          </a:p>
        </p:txBody>
      </p:sp>
      <p:sp>
        <p:nvSpPr>
          <p:cNvPr id="3" name="Content Placeholder 2"/>
          <p:cNvSpPr>
            <a:spLocks noGrp="1"/>
          </p:cNvSpPr>
          <p:nvPr>
            <p:ph idx="1"/>
          </p:nvPr>
        </p:nvSpPr>
        <p:spPr>
          <a:xfrm>
            <a:off x="457200" y="1828800"/>
            <a:ext cx="8229600" cy="4114800"/>
          </a:xfrm>
        </p:spPr>
        <p:txBody>
          <a:bodyPr>
            <a:noAutofit/>
          </a:bodyPr>
          <a:lstStyle/>
          <a:p>
            <a:r>
              <a:rPr lang="en-US" sz="2400" dirty="0" smtClean="0"/>
              <a:t>New algorithms solved problems of vanishing, exploding and unstable gradients.</a:t>
            </a:r>
          </a:p>
          <a:p>
            <a:r>
              <a:rPr lang="en-US" sz="2400" dirty="0" smtClean="0"/>
              <a:t>Also unsupervised pre-training per layer was introduced.</a:t>
            </a:r>
          </a:p>
          <a:p>
            <a:pPr fontAlgn="base"/>
            <a:r>
              <a:rPr lang="en-IN" sz="2400" dirty="0" smtClean="0"/>
              <a:t>Rectified Linear Units (</a:t>
            </a:r>
            <a:r>
              <a:rPr lang="en-IN" sz="2400" dirty="0" smtClean="0"/>
              <a:t>ReLU</a:t>
            </a:r>
            <a:r>
              <a:rPr lang="en-IN" sz="2400" dirty="0" smtClean="0"/>
              <a:t>) instead of sigmoid or </a:t>
            </a:r>
            <a:r>
              <a:rPr lang="en-IN" sz="2400" dirty="0" smtClean="0"/>
              <a:t>tanh</a:t>
            </a:r>
            <a:r>
              <a:rPr lang="en-IN" sz="2400" dirty="0" smtClean="0"/>
              <a:t>.</a:t>
            </a:r>
          </a:p>
          <a:p>
            <a:pPr fontAlgn="base"/>
            <a:r>
              <a:rPr lang="en-IN" sz="2400" dirty="0" smtClean="0"/>
              <a:t>Use of cross entropy as cost function.</a:t>
            </a:r>
          </a:p>
          <a:p>
            <a:pPr fontAlgn="base"/>
            <a:r>
              <a:rPr lang="en-IN" sz="2400" dirty="0" smtClean="0"/>
              <a:t>Availability of labelled datasets.</a:t>
            </a:r>
          </a:p>
          <a:p>
            <a:pPr fontAlgn="base"/>
            <a:r>
              <a:rPr lang="en-IN" sz="2400" dirty="0" smtClean="0"/>
              <a:t>Fast GPUs were available to public.</a:t>
            </a:r>
          </a:p>
          <a:p>
            <a:pPr fontAlgn="base"/>
            <a:r>
              <a:rPr lang="en-IN" sz="2400" dirty="0" smtClean="0"/>
              <a:t>Improved training algorithms and network architectures.</a:t>
            </a:r>
          </a:p>
          <a:p>
            <a:pPr fontAlgn="base"/>
            <a:r>
              <a:rPr lang="en-IN" sz="2400" dirty="0" smtClean="0"/>
              <a:t>The Leaders in these are </a:t>
            </a:r>
            <a:r>
              <a:rPr lang="en-US" sz="2400" dirty="0" smtClean="0"/>
              <a:t>Lecun</a:t>
            </a:r>
            <a:r>
              <a:rPr lang="en-US" sz="2400" dirty="0" smtClean="0"/>
              <a:t>, </a:t>
            </a:r>
            <a:r>
              <a:rPr lang="en-US" sz="2400" dirty="0" smtClean="0"/>
              <a:t>Bengio</a:t>
            </a:r>
            <a:r>
              <a:rPr lang="en-US" sz="2400" dirty="0" smtClean="0"/>
              <a:t>, Geoffrey Hinton, </a:t>
            </a:r>
            <a:r>
              <a:rPr lang="en-US" sz="2400" dirty="0" smtClean="0"/>
              <a:t>Goodfellow</a:t>
            </a:r>
            <a:r>
              <a:rPr lang="en-US" sz="2400" dirty="0" smtClean="0"/>
              <a:t>.</a:t>
            </a:r>
            <a:endParaRPr lang="en-IN" sz="24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Rectified Linear Unit (</a:t>
            </a:r>
            <a:r>
              <a:rPr lang="en-US" b="1" dirty="0" err="1" smtClean="0"/>
              <a:t>ReLU</a:t>
            </a:r>
            <a:r>
              <a:rPr lang="en-US" dirty="0" smtClean="0"/>
              <a:t>)</a:t>
            </a:r>
            <a:endParaRPr lang="en-US" dirty="0"/>
          </a:p>
        </p:txBody>
      </p:sp>
      <p:sp>
        <p:nvSpPr>
          <p:cNvPr id="4" name="TextBox 3"/>
          <p:cNvSpPr txBox="1"/>
          <p:nvPr/>
        </p:nvSpPr>
        <p:spPr>
          <a:xfrm>
            <a:off x="6096000" y="3810000"/>
            <a:ext cx="1835695" cy="923330"/>
          </a:xfrm>
          <a:prstGeom prst="rect">
            <a:avLst/>
          </a:prstGeom>
          <a:noFill/>
        </p:spPr>
        <p:txBody>
          <a:bodyPr wrap="none" rtlCol="0">
            <a:spAutoFit/>
          </a:bodyPr>
          <a:lstStyle/>
          <a:p>
            <a:r>
              <a:rPr lang="en-US" dirty="0" smtClean="0">
                <a:latin typeface="+mj-lt"/>
              </a:rPr>
              <a:t>F(x) = 0, for x &lt; 0</a:t>
            </a:r>
          </a:p>
          <a:p>
            <a:r>
              <a:rPr lang="en-US" dirty="0" smtClean="0">
                <a:latin typeface="+mj-lt"/>
              </a:rPr>
              <a:t>F(x) = x, for x &gt;= 0</a:t>
            </a:r>
          </a:p>
          <a:p>
            <a:endParaRPr lang="en-US" dirty="0" smtClean="0">
              <a:latin typeface="+mj-lt"/>
            </a:endParaRPr>
          </a:p>
        </p:txBody>
      </p:sp>
      <p:pic>
        <p:nvPicPr>
          <p:cNvPr id="5" name="Picture 4" descr="relu.jpeg"/>
          <p:cNvPicPr>
            <a:picLocks noChangeAspect="1"/>
          </p:cNvPicPr>
          <p:nvPr/>
        </p:nvPicPr>
        <p:blipFill>
          <a:blip r:embed="rId2"/>
          <a:stretch>
            <a:fillRect/>
          </a:stretch>
        </p:blipFill>
        <p:spPr>
          <a:xfrm>
            <a:off x="1752600" y="3657600"/>
            <a:ext cx="3962400" cy="26755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482" name="AutoShape 2" descr="f(x)=\max(0,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f(x)=\max(0,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33400" y="1905000"/>
            <a:ext cx="8077200" cy="1477328"/>
          </a:xfrm>
          <a:prstGeom prst="rect">
            <a:avLst/>
          </a:prstGeom>
          <a:noFill/>
        </p:spPr>
        <p:txBody>
          <a:bodyPr wrap="square" rtlCol="0">
            <a:spAutoFit/>
          </a:bodyPr>
          <a:lstStyle/>
          <a:p>
            <a:r>
              <a:rPr lang="en-US" dirty="0" smtClean="0"/>
              <a:t>In contrast to Sigmoid function, a </a:t>
            </a:r>
            <a:r>
              <a:rPr lang="en-US" dirty="0" err="1" smtClean="0"/>
              <a:t>ReLU</a:t>
            </a:r>
            <a:r>
              <a:rPr lang="en-US" dirty="0" smtClean="0"/>
              <a:t> removes variably decreasing gradient and gives a constant gradient thus removing vanishing gradient in activation functions. Also, it starts to fire from zero.</a:t>
            </a:r>
          </a:p>
          <a:p>
            <a:endParaRPr lang="en-US" dirty="0" smtClean="0"/>
          </a:p>
          <a:p>
            <a:r>
              <a:rPr lang="en-US" dirty="0" smtClean="0"/>
              <a:t>Still </a:t>
            </a:r>
            <a:r>
              <a:rPr lang="en-US" dirty="0" err="1" smtClean="0"/>
              <a:t>ReLU</a:t>
            </a:r>
            <a:r>
              <a:rPr lang="en-US" dirty="0" smtClean="0"/>
              <a:t> faces some issues, so a good alternative is a leaky </a:t>
            </a:r>
            <a:r>
              <a:rPr lang="en-US" dirty="0" err="1" smtClean="0"/>
              <a:t>ReLU</a:t>
            </a:r>
            <a:r>
              <a:rPr lang="en-US" dirty="0" smtClean="0"/>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Restricted Boltzmann Machines</a:t>
            </a:r>
            <a:endParaRPr lang="en-US" dirty="0"/>
          </a:p>
        </p:txBody>
      </p:sp>
      <p:sp>
        <p:nvSpPr>
          <p:cNvPr id="3" name="Content Placeholder 2"/>
          <p:cNvSpPr>
            <a:spLocks noGrp="1"/>
          </p:cNvSpPr>
          <p:nvPr>
            <p:ph idx="1"/>
          </p:nvPr>
        </p:nvSpPr>
        <p:spPr>
          <a:xfrm>
            <a:off x="457200" y="1935480"/>
            <a:ext cx="8229600" cy="2407920"/>
          </a:xfrm>
        </p:spPr>
        <p:txBody>
          <a:bodyPr>
            <a:normAutofit fontScale="55000" lnSpcReduction="20000"/>
          </a:bodyPr>
          <a:lstStyle/>
          <a:p>
            <a:r>
              <a:rPr lang="en-US" sz="2900" dirty="0" smtClean="0"/>
              <a:t>An undirected graphical model with a Visible Layer and a Hidden Layer.</a:t>
            </a:r>
          </a:p>
          <a:p>
            <a:r>
              <a:rPr lang="en-US" sz="2900" dirty="0" smtClean="0"/>
              <a:t>No interlink in layers.</a:t>
            </a:r>
          </a:p>
          <a:p>
            <a:r>
              <a:rPr lang="en-US" sz="2900" dirty="0" smtClean="0"/>
              <a:t>It has a forward pass and a backward pass.</a:t>
            </a:r>
          </a:p>
          <a:p>
            <a:pPr lvl="1"/>
            <a:r>
              <a:rPr lang="en-US" sz="2500" dirty="0" smtClean="0"/>
              <a:t>The forward pass takes unlabeled data from the visible layer and gives output at the hidden layer.</a:t>
            </a:r>
          </a:p>
          <a:p>
            <a:pPr lvl="1"/>
            <a:r>
              <a:rPr lang="en-US" sz="2500" dirty="0" smtClean="0"/>
              <a:t>The backward pass called reconstruction takes the output generated at the hidden layer back to regenerate the output.</a:t>
            </a:r>
          </a:p>
          <a:p>
            <a:pPr lvl="1"/>
            <a:r>
              <a:rPr lang="en-US" sz="2500" dirty="0" smtClean="0"/>
              <a:t>The weights and biases are optimized by comparing the actual data and the data reconstructed using KL Divergence.</a:t>
            </a:r>
          </a:p>
          <a:p>
            <a:pPr lvl="1"/>
            <a:r>
              <a:rPr lang="en-US" sz="2500" dirty="0" smtClean="0"/>
              <a:t>This gives the model enough unsupervised pre training from unlabeled data to understand the features of the dataset.</a:t>
            </a:r>
          </a:p>
          <a:p>
            <a:r>
              <a:rPr lang="en-US" sz="2900" dirty="0" smtClean="0"/>
              <a:t>A successive training with labeled data will give a high accuracy.</a:t>
            </a:r>
          </a:p>
          <a:p>
            <a:endParaRPr lang="en-US" dirty="0" smtClean="0"/>
          </a:p>
          <a:p>
            <a:pPr lvl="1"/>
            <a:endParaRPr lang="en-US" dirty="0" smtClean="0"/>
          </a:p>
          <a:p>
            <a:endParaRPr lang="en-US" dirty="0"/>
          </a:p>
        </p:txBody>
      </p:sp>
      <p:pic>
        <p:nvPicPr>
          <p:cNvPr id="19458" name="Picture 2" descr="Image result for Restricted Boltzmann Machines"/>
          <p:cNvPicPr>
            <a:picLocks noChangeAspect="1" noChangeArrowheads="1"/>
          </p:cNvPicPr>
          <p:nvPr/>
        </p:nvPicPr>
        <p:blipFill>
          <a:blip r:embed="rId2"/>
          <a:srcRect l="20282" t="18064" r="23380" b="7097"/>
          <a:stretch>
            <a:fillRect/>
          </a:stretch>
        </p:blipFill>
        <p:spPr bwMode="auto">
          <a:xfrm>
            <a:off x="904875" y="4419600"/>
            <a:ext cx="1905000" cy="2209800"/>
          </a:xfrm>
          <a:prstGeom prst="rect">
            <a:avLst/>
          </a:prstGeom>
          <a:noFill/>
        </p:spPr>
      </p:pic>
      <p:pic>
        <p:nvPicPr>
          <p:cNvPr id="19459" name="Picture 3"/>
          <p:cNvPicPr>
            <a:picLocks noChangeAspect="1" noChangeArrowheads="1"/>
          </p:cNvPicPr>
          <p:nvPr/>
        </p:nvPicPr>
        <p:blipFill>
          <a:blip r:embed="rId3"/>
          <a:srcRect/>
          <a:stretch>
            <a:fillRect/>
          </a:stretch>
        </p:blipFill>
        <p:spPr bwMode="auto">
          <a:xfrm>
            <a:off x="3495675" y="4373880"/>
            <a:ext cx="3514725" cy="702945"/>
          </a:xfrm>
          <a:prstGeom prst="rect">
            <a:avLst/>
          </a:prstGeom>
          <a:noFill/>
          <a:ln w="9525">
            <a:noFill/>
            <a:miter lim="800000"/>
            <a:headEnd/>
            <a:tailEnd/>
          </a:ln>
          <a:effectLst/>
        </p:spPr>
      </p:pic>
      <p:pic>
        <p:nvPicPr>
          <p:cNvPr id="19460" name="Picture 4"/>
          <p:cNvPicPr>
            <a:picLocks noChangeAspect="1" noChangeArrowheads="1"/>
          </p:cNvPicPr>
          <p:nvPr/>
        </p:nvPicPr>
        <p:blipFill>
          <a:blip r:embed="rId4"/>
          <a:srcRect/>
          <a:stretch>
            <a:fillRect/>
          </a:stretch>
        </p:blipFill>
        <p:spPr bwMode="auto">
          <a:xfrm>
            <a:off x="3562696" y="5562600"/>
            <a:ext cx="3447704" cy="752475"/>
          </a:xfrm>
          <a:prstGeom prst="rect">
            <a:avLst/>
          </a:prstGeom>
          <a:noFill/>
          <a:ln w="9525">
            <a:noFill/>
            <a:miter lim="800000"/>
            <a:headEnd/>
            <a:tailEnd/>
          </a:ln>
          <a:effectLst/>
        </p:spPr>
      </p:pic>
      <p:sp>
        <p:nvSpPr>
          <p:cNvPr id="7" name="TextBox 6"/>
          <p:cNvSpPr txBox="1"/>
          <p:nvPr/>
        </p:nvSpPr>
        <p:spPr>
          <a:xfrm>
            <a:off x="4038600" y="5029200"/>
            <a:ext cx="2209800" cy="369332"/>
          </a:xfrm>
          <a:prstGeom prst="rect">
            <a:avLst/>
          </a:prstGeom>
          <a:noFill/>
        </p:spPr>
        <p:txBody>
          <a:bodyPr wrap="square" rtlCol="0">
            <a:spAutoFit/>
          </a:bodyPr>
          <a:lstStyle/>
          <a:p>
            <a:r>
              <a:rPr lang="en-US" dirty="0" smtClean="0"/>
              <a:t>Forward pass</a:t>
            </a:r>
            <a:endParaRPr lang="en-US" dirty="0"/>
          </a:p>
        </p:txBody>
      </p:sp>
      <p:sp>
        <p:nvSpPr>
          <p:cNvPr id="8" name="TextBox 7"/>
          <p:cNvSpPr txBox="1"/>
          <p:nvPr/>
        </p:nvSpPr>
        <p:spPr>
          <a:xfrm>
            <a:off x="4114800" y="6248400"/>
            <a:ext cx="2209800" cy="369332"/>
          </a:xfrm>
          <a:prstGeom prst="rect">
            <a:avLst/>
          </a:prstGeom>
          <a:noFill/>
        </p:spPr>
        <p:txBody>
          <a:bodyPr wrap="square" rtlCol="0">
            <a:spAutoFit/>
          </a:bodyPr>
          <a:lstStyle/>
          <a:p>
            <a:r>
              <a:rPr lang="en-US" dirty="0" smtClean="0"/>
              <a:t>Backward pass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Belief Networks</a:t>
            </a:r>
            <a:endParaRPr lang="en-US" dirty="0"/>
          </a:p>
        </p:txBody>
      </p:sp>
      <p:sp>
        <p:nvSpPr>
          <p:cNvPr id="3" name="Content Placeholder 2"/>
          <p:cNvSpPr>
            <a:spLocks noGrp="1"/>
          </p:cNvSpPr>
          <p:nvPr>
            <p:ph idx="1"/>
          </p:nvPr>
        </p:nvSpPr>
        <p:spPr/>
        <p:txBody>
          <a:bodyPr/>
          <a:lstStyle/>
          <a:p>
            <a:r>
              <a:rPr lang="en-US" dirty="0" smtClean="0"/>
              <a:t>Deep Belief Network is where several RBMs are stacked one on another.</a:t>
            </a:r>
          </a:p>
          <a:p>
            <a:r>
              <a:rPr lang="en-US" dirty="0" smtClean="0"/>
              <a:t>Layers learn successively starting from bottom </a:t>
            </a:r>
            <a:r>
              <a:rPr lang="en-US" dirty="0" err="1" smtClean="0"/>
              <a:t>upto</a:t>
            </a:r>
            <a:r>
              <a:rPr lang="en-US" dirty="0" smtClean="0"/>
              <a:t> the top.</a:t>
            </a:r>
          </a:p>
          <a:p>
            <a:r>
              <a:rPr lang="en-US" dirty="0" smtClean="0"/>
              <a:t>This solves the problems of </a:t>
            </a:r>
            <a:r>
              <a:rPr lang="en-US" dirty="0" err="1" smtClean="0"/>
              <a:t>backprop</a:t>
            </a:r>
            <a:r>
              <a:rPr lang="en-US" smtClean="0"/>
              <a:t>.</a:t>
            </a: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pPr algn="ctr"/>
            <a:r>
              <a:rPr lang="en-US" sz="3600" dirty="0" smtClean="0"/>
              <a:t>What Does a Deep Neural Network See?</a:t>
            </a:r>
            <a:endParaRPr lang="en-US" sz="3600" dirty="0"/>
          </a:p>
        </p:txBody>
      </p:sp>
      <p:pic>
        <p:nvPicPr>
          <p:cNvPr id="6" name="Picture 5" descr="recognize dog neural network.png"/>
          <p:cNvPicPr>
            <a:picLocks noChangeAspect="1"/>
          </p:cNvPicPr>
          <p:nvPr/>
        </p:nvPicPr>
        <p:blipFill>
          <a:blip r:embed="rId2"/>
          <a:stretch>
            <a:fillRect/>
          </a:stretch>
        </p:blipFill>
        <p:spPr>
          <a:xfrm>
            <a:off x="304800" y="1752600"/>
            <a:ext cx="8305800" cy="449615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990600"/>
          </a:xfrm>
        </p:spPr>
        <p:txBody>
          <a:bodyPr/>
          <a:lstStyle/>
          <a:p>
            <a:r>
              <a:rPr lang="en-US" dirty="0" smtClean="0"/>
              <a:t>Problems faced</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dirty="0" smtClean="0"/>
              <a:t>Classifier stumbles when new data comes for test.</a:t>
            </a:r>
          </a:p>
          <a:p>
            <a:pPr lvl="1"/>
            <a:r>
              <a:rPr lang="en-US" b="1" dirty="0" smtClean="0"/>
              <a:t>Solution:</a:t>
            </a:r>
            <a:r>
              <a:rPr lang="en-US" dirty="0" smtClean="0"/>
              <a:t> Rank classifier by dividing the training set into training, validation and test sets.</a:t>
            </a:r>
          </a:p>
          <a:p>
            <a:r>
              <a:rPr lang="en-US" dirty="0" smtClean="0"/>
              <a:t>Simple gradient descent takes a huge time to compute for a large dataset.</a:t>
            </a:r>
          </a:p>
          <a:p>
            <a:pPr lvl="1"/>
            <a:r>
              <a:rPr lang="en-US" b="1" dirty="0" smtClean="0"/>
              <a:t>Solution: </a:t>
            </a:r>
            <a:r>
              <a:rPr lang="en-US" dirty="0" smtClean="0"/>
              <a:t>Take small batches and compute the gradient descent. (Stochastic Gradient Descent)</a:t>
            </a:r>
            <a:endParaRPr lang="en-US" b="1" dirty="0" smtClean="0"/>
          </a:p>
          <a:p>
            <a:r>
              <a:rPr lang="en-US" dirty="0" smtClean="0"/>
              <a:t>Overfitting towards the train data.</a:t>
            </a:r>
          </a:p>
          <a:p>
            <a:pPr lvl="1"/>
            <a:r>
              <a:rPr lang="en-US" b="1" dirty="0" smtClean="0"/>
              <a:t>Solution:</a:t>
            </a:r>
            <a:r>
              <a:rPr lang="en-US" dirty="0" smtClean="0"/>
              <a:t> Regularization – e.g. : L1, L2, Dropout, etc.</a:t>
            </a:r>
            <a:endParaRPr lang="en-US" dirty="0"/>
          </a:p>
          <a:p>
            <a:r>
              <a:rPr lang="en-US" dirty="0" smtClean="0"/>
              <a:t>Images having a simple object at any position in it or a text having a phrase at any place requires huge training data.</a:t>
            </a:r>
          </a:p>
          <a:p>
            <a:pPr lvl="1"/>
            <a:r>
              <a:rPr lang="en-US" b="1" dirty="0" smtClean="0"/>
              <a:t>Solution:</a:t>
            </a:r>
            <a:r>
              <a:rPr lang="en-US" dirty="0" smtClean="0"/>
              <a:t> Convolutional and Recurrent neural networks</a:t>
            </a:r>
            <a:endParaRPr lang="en-US" dirty="0" smtClean="0">
              <a:solidFill>
                <a:srgbClr val="222222"/>
              </a:solidFill>
              <a:latin typeface="arial"/>
            </a:endParaRPr>
          </a:p>
          <a:p>
            <a:pPr lvl="2"/>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33400" y="1143000"/>
            <a:ext cx="8077200" cy="52465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Dropout</a:t>
            </a:r>
            <a:endParaRPr lang="en-US" dirty="0"/>
          </a:p>
        </p:txBody>
      </p:sp>
      <p:sp>
        <p:nvSpPr>
          <p:cNvPr id="3" name="Content Placeholder 2"/>
          <p:cNvSpPr>
            <a:spLocks noGrp="1"/>
          </p:cNvSpPr>
          <p:nvPr>
            <p:ph idx="1"/>
          </p:nvPr>
        </p:nvSpPr>
        <p:spPr/>
        <p:txBody>
          <a:bodyPr/>
          <a:lstStyle/>
          <a:p>
            <a:r>
              <a:rPr lang="en-US" dirty="0" smtClean="0"/>
              <a:t>A better regularization technique, which emerged recently, and has been very successful is dropout.</a:t>
            </a:r>
          </a:p>
          <a:p>
            <a:r>
              <a:rPr lang="en-US" dirty="0" smtClean="0"/>
              <a:t>Dropout randomly drops out some of the nodes from the layers so that different redundant representations can be present to prevent overfitting.</a:t>
            </a:r>
          </a:p>
          <a:p>
            <a:r>
              <a:rPr lang="en-US" dirty="0" smtClean="0"/>
              <a:t>Dropout also reduces training time.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Machine Learning</a:t>
            </a:r>
            <a:endParaRPr lang="en-US" dirty="0"/>
          </a:p>
        </p:txBody>
      </p:sp>
      <p:sp>
        <p:nvSpPr>
          <p:cNvPr id="3" name="Content Placeholder 2"/>
          <p:cNvSpPr>
            <a:spLocks noGrp="1"/>
          </p:cNvSpPr>
          <p:nvPr>
            <p:ph idx="1"/>
          </p:nvPr>
        </p:nvSpPr>
        <p:spPr>
          <a:xfrm>
            <a:off x="457200" y="1524000"/>
            <a:ext cx="8229600" cy="5105400"/>
          </a:xfrm>
        </p:spPr>
        <p:txBody>
          <a:bodyPr>
            <a:noAutofit/>
          </a:bodyPr>
          <a:lstStyle/>
          <a:p>
            <a:r>
              <a:rPr lang="en-IN" sz="1800" b="1" u="sng" dirty="0" smtClean="0"/>
              <a:t>According to Arthur Samuel in 1959 : </a:t>
            </a:r>
          </a:p>
          <a:p>
            <a:r>
              <a:rPr lang="en-IN" sz="1800" b="1" dirty="0" smtClean="0"/>
              <a:t>“it gives computers the ability to learn without being explicitly programmed.“</a:t>
            </a:r>
          </a:p>
          <a:p>
            <a:endParaRPr lang="en-US" sz="1800" b="1" dirty="0" smtClean="0"/>
          </a:p>
          <a:p>
            <a:r>
              <a:rPr lang="en-US" sz="1600" dirty="0" smtClean="0"/>
              <a:t>Has two parts-</a:t>
            </a:r>
          </a:p>
          <a:p>
            <a:pPr lvl="1"/>
            <a:r>
              <a:rPr lang="en-US" sz="1600" dirty="0" smtClean="0"/>
              <a:t>Training</a:t>
            </a:r>
          </a:p>
          <a:p>
            <a:pPr lvl="1"/>
            <a:r>
              <a:rPr lang="en-US" sz="1600" dirty="0" smtClean="0"/>
              <a:t>Prediction</a:t>
            </a:r>
          </a:p>
          <a:p>
            <a:pPr lvl="1"/>
            <a:endParaRPr lang="en-US" sz="1600" dirty="0" smtClean="0"/>
          </a:p>
          <a:p>
            <a:r>
              <a:rPr lang="en-US" sz="1600" dirty="0" smtClean="0"/>
              <a:t>Learning Approaches – </a:t>
            </a:r>
          </a:p>
          <a:p>
            <a:pPr lvl="1"/>
            <a:r>
              <a:rPr lang="en-US" sz="1600" dirty="0" smtClean="0"/>
              <a:t>Supervised – training using labeled data</a:t>
            </a:r>
          </a:p>
          <a:p>
            <a:pPr lvl="1"/>
            <a:r>
              <a:rPr lang="en-US" sz="1600" dirty="0" smtClean="0"/>
              <a:t>Unsupervised – Discovering patterns in unlabeled data</a:t>
            </a:r>
          </a:p>
          <a:p>
            <a:pPr lvl="1"/>
            <a:r>
              <a:rPr lang="en-US" sz="1600" dirty="0" smtClean="0"/>
              <a:t>Reinforced – Goal/Reward based training</a:t>
            </a:r>
          </a:p>
          <a:p>
            <a:pPr lvl="1"/>
            <a:endParaRPr lang="en-US" sz="1600" dirty="0" smtClean="0"/>
          </a:p>
          <a:p>
            <a:r>
              <a:rPr lang="en-US" sz="1600" dirty="0" smtClean="0"/>
              <a:t>Problems that can be solved-</a:t>
            </a:r>
          </a:p>
          <a:p>
            <a:pPr lvl="1"/>
            <a:r>
              <a:rPr lang="en-US" sz="1600" dirty="0" smtClean="0"/>
              <a:t>Classification</a:t>
            </a:r>
          </a:p>
          <a:p>
            <a:pPr lvl="1"/>
            <a:r>
              <a:rPr lang="en-US" sz="1600" dirty="0" smtClean="0"/>
              <a:t>Regression</a:t>
            </a:r>
          </a:p>
          <a:p>
            <a:pPr lvl="1"/>
            <a:r>
              <a:rPr lang="en-US" sz="1600" dirty="0" smtClean="0"/>
              <a:t>Clustering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smtClean="0"/>
              <a:t>Convolutional Neural Networks</a:t>
            </a:r>
            <a:endParaRPr lang="en-US" dirty="0"/>
          </a:p>
        </p:txBody>
      </p:sp>
      <p:sp>
        <p:nvSpPr>
          <p:cNvPr id="3" name="Content Placeholder 2"/>
          <p:cNvSpPr>
            <a:spLocks noGrp="1"/>
          </p:cNvSpPr>
          <p:nvPr>
            <p:ph idx="1"/>
          </p:nvPr>
        </p:nvSpPr>
        <p:spPr>
          <a:xfrm>
            <a:off x="457200" y="1447800"/>
            <a:ext cx="8229600" cy="5181600"/>
          </a:xfrm>
        </p:spPr>
        <p:txBody>
          <a:bodyPr>
            <a:noAutofit/>
          </a:bodyPr>
          <a:lstStyle/>
          <a:p>
            <a:pPr>
              <a:buNone/>
            </a:pPr>
            <a:r>
              <a:rPr lang="en-IN" sz="1400" b="1" dirty="0" smtClean="0"/>
              <a:t>     </a:t>
            </a:r>
            <a:r>
              <a:rPr lang="en-IN" sz="1800" b="1" dirty="0" smtClean="0"/>
              <a:t>A </a:t>
            </a:r>
            <a:r>
              <a:rPr lang="en-IN" sz="1800" b="1" dirty="0" err="1" smtClean="0"/>
              <a:t>convolutional</a:t>
            </a:r>
            <a:r>
              <a:rPr lang="en-IN" sz="1800" b="1" dirty="0" smtClean="0"/>
              <a:t> neural network runs a small patch through a feature set by striding few positions each time and creates a new feature map of different size and depth.</a:t>
            </a:r>
            <a:endParaRPr lang="en-IN" sz="1400" b="1" dirty="0" smtClean="0"/>
          </a:p>
          <a:p>
            <a:pPr>
              <a:buNone/>
            </a:pPr>
            <a:r>
              <a:rPr lang="en-IN" sz="1400" dirty="0" smtClean="0"/>
              <a:t>	</a:t>
            </a:r>
            <a:r>
              <a:rPr lang="en-IN" sz="1800" u="sng" dirty="0" smtClean="0"/>
              <a:t>Typically, it:</a:t>
            </a:r>
          </a:p>
          <a:p>
            <a:r>
              <a:rPr lang="en-IN" sz="1800" dirty="0" smtClean="0"/>
              <a:t>Accepts a volume of size W1×H1×D1</a:t>
            </a:r>
          </a:p>
          <a:p>
            <a:r>
              <a:rPr lang="en-IN" sz="1800" dirty="0" smtClean="0"/>
              <a:t>Requires four </a:t>
            </a:r>
            <a:r>
              <a:rPr lang="en-IN" sz="1800" dirty="0" err="1" smtClean="0"/>
              <a:t>hyperparameters</a:t>
            </a:r>
            <a:r>
              <a:rPr lang="en-IN" sz="1800" dirty="0" smtClean="0"/>
              <a:t>:</a:t>
            </a:r>
          </a:p>
          <a:p>
            <a:pPr lvl="1"/>
            <a:r>
              <a:rPr lang="en-IN" sz="1600" dirty="0" smtClean="0"/>
              <a:t>Number of filters K,</a:t>
            </a:r>
          </a:p>
          <a:p>
            <a:pPr lvl="1"/>
            <a:r>
              <a:rPr lang="en-IN" sz="1600" dirty="0" smtClean="0"/>
              <a:t>their spatial extent F,</a:t>
            </a:r>
          </a:p>
          <a:p>
            <a:pPr lvl="1"/>
            <a:r>
              <a:rPr lang="en-IN" sz="1600" dirty="0" smtClean="0"/>
              <a:t>the stride S,</a:t>
            </a:r>
          </a:p>
          <a:p>
            <a:pPr lvl="1"/>
            <a:r>
              <a:rPr lang="en-IN" sz="1600" dirty="0" smtClean="0"/>
              <a:t>the amount of zero padding P.</a:t>
            </a:r>
          </a:p>
          <a:p>
            <a:r>
              <a:rPr lang="en-IN" sz="1800" dirty="0" smtClean="0"/>
              <a:t>Produces a volume of size W2×H2×D2 where:</a:t>
            </a:r>
          </a:p>
          <a:p>
            <a:pPr lvl="1"/>
            <a:r>
              <a:rPr lang="en-IN" sz="1600" dirty="0" smtClean="0"/>
              <a:t>W2=(W1−F+2P)/S+1</a:t>
            </a:r>
          </a:p>
          <a:p>
            <a:pPr lvl="1"/>
            <a:r>
              <a:rPr lang="en-IN" sz="1600" dirty="0" smtClean="0"/>
              <a:t>H2=(H1−F+2P)/S+1 (i.e. width and height are computed equally by symmetry)</a:t>
            </a:r>
          </a:p>
          <a:p>
            <a:pPr lvl="1"/>
            <a:r>
              <a:rPr lang="en-IN" sz="1600" dirty="0" smtClean="0"/>
              <a:t>D2=K</a:t>
            </a:r>
          </a:p>
          <a:p>
            <a:pPr lvl="1"/>
            <a:endParaRPr lang="en-IN" sz="1600" dirty="0" smtClean="0"/>
          </a:p>
          <a:p>
            <a:r>
              <a:rPr lang="en-IN" sz="1600" b="1" dirty="0" smtClean="0"/>
              <a:t>Problem</a:t>
            </a:r>
            <a:r>
              <a:rPr lang="en-IN" sz="1600" dirty="0" smtClean="0"/>
              <a:t>: If the stride size is a bit large, huge amounts of data are lost.</a:t>
            </a:r>
          </a:p>
          <a:p>
            <a:r>
              <a:rPr lang="en-IN" sz="1600" b="1" dirty="0" smtClean="0"/>
              <a:t>Solution</a:t>
            </a:r>
            <a:r>
              <a:rPr lang="en-IN" sz="1600" dirty="0" smtClean="0"/>
              <a:t>: Use pooling.</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nvolutional neural network udacity"/>
          <p:cNvPicPr>
            <a:picLocks noChangeAspect="1" noChangeArrowheads="1"/>
          </p:cNvPicPr>
          <p:nvPr/>
        </p:nvPicPr>
        <p:blipFill>
          <a:blip r:embed="rId2" cstate="print"/>
          <a:srcRect/>
          <a:stretch>
            <a:fillRect/>
          </a:stretch>
        </p:blipFill>
        <p:spPr bwMode="auto">
          <a:xfrm>
            <a:off x="646447" y="1447800"/>
            <a:ext cx="7964153" cy="472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LENET 5 – Yan </a:t>
            </a:r>
            <a:r>
              <a:rPr lang="en-US" dirty="0" err="1" smtClean="0"/>
              <a:t>Lecun</a:t>
            </a:r>
            <a:r>
              <a:rPr lang="en-US" dirty="0" smtClean="0"/>
              <a:t> - 1998</a:t>
            </a:r>
            <a:endParaRPr lang="en-US" dirty="0"/>
          </a:p>
        </p:txBody>
      </p:sp>
      <p:pic>
        <p:nvPicPr>
          <p:cNvPr id="57348" name="Picture 4" descr="Image result for lenet 5"/>
          <p:cNvPicPr>
            <a:picLocks noChangeAspect="1" noChangeArrowheads="1"/>
          </p:cNvPicPr>
          <p:nvPr/>
        </p:nvPicPr>
        <p:blipFill>
          <a:blip r:embed="rId2"/>
          <a:srcRect/>
          <a:stretch>
            <a:fillRect/>
          </a:stretch>
        </p:blipFill>
        <p:spPr bwMode="auto">
          <a:xfrm>
            <a:off x="585537" y="2438400"/>
            <a:ext cx="8025063" cy="22098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An Example of CNN</a:t>
            </a:r>
            <a:endParaRPr lang="en-US" dirty="0"/>
          </a:p>
        </p:txBody>
      </p:sp>
      <p:pic>
        <p:nvPicPr>
          <p:cNvPr id="6" name="Picture 5" descr="conv.gif"/>
          <p:cNvPicPr>
            <a:picLocks noChangeAspect="1"/>
          </p:cNvPicPr>
          <p:nvPr/>
        </p:nvPicPr>
        <p:blipFill>
          <a:blip r:embed="rId2"/>
          <a:stretch>
            <a:fillRect/>
          </a:stretch>
        </p:blipFill>
        <p:spPr>
          <a:xfrm>
            <a:off x="990600" y="1524000"/>
            <a:ext cx="7010400" cy="5001322"/>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6600"/>
            <a:ext cx="8229600" cy="1143000"/>
          </a:xfrm>
        </p:spPr>
        <p:txBody>
          <a:bodyPr/>
          <a:lstStyle/>
          <a:p>
            <a:r>
              <a:rPr lang="en-US" dirty="0" smtClean="0"/>
              <a:t>1x1 Convolutions</a:t>
            </a:r>
            <a:endParaRPr lang="en-US" dirty="0"/>
          </a:p>
        </p:txBody>
      </p:sp>
      <p:sp>
        <p:nvSpPr>
          <p:cNvPr id="3" name="Content Placeholder 2"/>
          <p:cNvSpPr>
            <a:spLocks noGrp="1"/>
          </p:cNvSpPr>
          <p:nvPr>
            <p:ph idx="1"/>
          </p:nvPr>
        </p:nvSpPr>
        <p:spPr>
          <a:xfrm>
            <a:off x="457200" y="1478280"/>
            <a:ext cx="8229600" cy="1874520"/>
          </a:xfrm>
        </p:spPr>
        <p:txBody>
          <a:bodyPr/>
          <a:lstStyle/>
          <a:p>
            <a:r>
              <a:rPr lang="en-US" dirty="0" smtClean="0"/>
              <a:t>A variation of convolution where instead of doing a simple convolution, the filter operates on the neighborhood and gives output.</a:t>
            </a:r>
          </a:p>
          <a:p>
            <a:pPr lvl="1"/>
            <a:r>
              <a:rPr lang="en-US" dirty="0" smtClean="0"/>
              <a:t>Example: Max and Average Pooling</a:t>
            </a:r>
            <a:endParaRPr lang="en-US" dirty="0"/>
          </a:p>
        </p:txBody>
      </p:sp>
      <p:sp>
        <p:nvSpPr>
          <p:cNvPr id="4" name="Title 1"/>
          <p:cNvSpPr txBox="1">
            <a:spLocks/>
          </p:cNvSpPr>
          <p:nvPr/>
        </p:nvSpPr>
        <p:spPr>
          <a:xfrm>
            <a:off x="457200" y="381000"/>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Pooling</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Content Placeholder 2"/>
          <p:cNvSpPr txBox="1">
            <a:spLocks/>
          </p:cNvSpPr>
          <p:nvPr/>
        </p:nvSpPr>
        <p:spPr>
          <a:xfrm>
            <a:off x="457200" y="4373880"/>
            <a:ext cx="8229600" cy="18745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 very inexpensive method to convert linear convolution</a:t>
            </a:r>
            <a:r>
              <a:rPr kumimoji="0" lang="en-US" sz="2600" b="0" i="0" u="none" strike="noStrike" kern="1200" cap="none" spc="0" normalizeH="0" noProof="0" dirty="0" smtClean="0">
                <a:ln>
                  <a:noFill/>
                </a:ln>
                <a:solidFill>
                  <a:schemeClr val="tx1"/>
                </a:solidFill>
                <a:effectLst/>
                <a:uLnTx/>
                <a:uFillTx/>
                <a:latin typeface="+mn-lt"/>
                <a:ea typeface="+mn-ea"/>
                <a:cs typeface="+mn-cs"/>
              </a:rPr>
              <a:t> into non linear one using a convolution of size one.</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A Typical CNN</a:t>
            </a:r>
            <a:endParaRPr lang="en-US" dirty="0"/>
          </a:p>
        </p:txBody>
      </p:sp>
      <p:pic>
        <p:nvPicPr>
          <p:cNvPr id="1026" name="Picture 2"/>
          <p:cNvPicPr>
            <a:picLocks noChangeAspect="1" noChangeArrowheads="1"/>
          </p:cNvPicPr>
          <p:nvPr/>
        </p:nvPicPr>
        <p:blipFill>
          <a:blip r:embed="rId2"/>
          <a:srcRect t="13971" b="6862"/>
          <a:stretch>
            <a:fillRect/>
          </a:stretch>
        </p:blipFill>
        <p:spPr bwMode="auto">
          <a:xfrm>
            <a:off x="1694329" y="1905000"/>
            <a:ext cx="5773271"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Problems faced</a:t>
            </a:r>
            <a:endParaRPr lang="en-US" dirty="0"/>
          </a:p>
        </p:txBody>
      </p:sp>
      <p:sp>
        <p:nvSpPr>
          <p:cNvPr id="3" name="Content Placeholder 2"/>
          <p:cNvSpPr>
            <a:spLocks noGrp="1"/>
          </p:cNvSpPr>
          <p:nvPr>
            <p:ph idx="1"/>
          </p:nvPr>
        </p:nvSpPr>
        <p:spPr>
          <a:xfrm>
            <a:off x="457200" y="1905000"/>
            <a:ext cx="8229600" cy="4724400"/>
          </a:xfrm>
        </p:spPr>
        <p:txBody>
          <a:bodyPr>
            <a:normAutofit/>
          </a:bodyPr>
          <a:lstStyle/>
          <a:p>
            <a:r>
              <a:rPr lang="en-US" sz="2400" dirty="0" smtClean="0"/>
              <a:t>All of the previous models analyzed only a single frame of events.</a:t>
            </a:r>
            <a:r>
              <a:rPr lang="en-US" sz="2400" dirty="0"/>
              <a:t> </a:t>
            </a:r>
            <a:r>
              <a:rPr lang="en-US" sz="2400" dirty="0" smtClean="0"/>
              <a:t>Non of them accounted for the history or the sequence of events which is very important for video, voice and text analysis. None of them had a memory cell.</a:t>
            </a:r>
          </a:p>
          <a:p>
            <a:pPr lvl="1"/>
            <a:r>
              <a:rPr lang="en-US" sz="2000" dirty="0" smtClean="0"/>
              <a:t>Solution: Recurrent Neural networks and LSTM.</a:t>
            </a:r>
          </a:p>
          <a:p>
            <a:pPr lvl="1"/>
            <a:endParaRPr lang="en-US" sz="2000" dirty="0" smtClean="0"/>
          </a:p>
          <a:p>
            <a:r>
              <a:rPr lang="en-US" sz="2400" dirty="0" smtClean="0"/>
              <a:t>All the models are good at discrimination, they are not generative.</a:t>
            </a:r>
          </a:p>
          <a:p>
            <a:pPr lvl="1"/>
            <a:r>
              <a:rPr lang="en-US" sz="2000" dirty="0" smtClean="0"/>
              <a:t>Solution: Generative Adversarial Neural Network</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dirty="0" smtClean="0"/>
              <a:t>Recurrent Neural Networks</a:t>
            </a:r>
            <a:endParaRPr lang="en-US" dirty="0"/>
          </a:p>
        </p:txBody>
      </p:sp>
      <p:sp>
        <p:nvSpPr>
          <p:cNvPr id="3" name="Content Placeholder 2"/>
          <p:cNvSpPr>
            <a:spLocks noGrp="1"/>
          </p:cNvSpPr>
          <p:nvPr>
            <p:ph idx="1"/>
          </p:nvPr>
        </p:nvSpPr>
        <p:spPr>
          <a:xfrm>
            <a:off x="457200" y="1447800"/>
            <a:ext cx="8229600" cy="2133600"/>
          </a:xfrm>
        </p:spPr>
        <p:txBody>
          <a:bodyPr>
            <a:normAutofit fontScale="92500" lnSpcReduction="20000"/>
          </a:bodyPr>
          <a:lstStyle/>
          <a:p>
            <a:r>
              <a:rPr lang="en-US" sz="2400" dirty="0" smtClean="0"/>
              <a:t>A recurrent neural network consists of a classifier and a recurrent component recursively over time. The recurrent component takes input the output of the previous classifier.</a:t>
            </a:r>
          </a:p>
          <a:p>
            <a:r>
              <a:rPr lang="en-US" sz="2400" dirty="0" smtClean="0"/>
              <a:t>As a result the neural network now takes into account the history of previous outputs</a:t>
            </a:r>
            <a:r>
              <a:rPr lang="en-US" sz="2400" dirty="0" smtClean="0"/>
              <a:t>.</a:t>
            </a:r>
          </a:p>
          <a:p>
            <a:r>
              <a:rPr lang="en-US" sz="2400" dirty="0" smtClean="0"/>
              <a:t>Inputs can be singular or sequential, as well as outputs can also be singular or sequential.</a:t>
            </a:r>
          </a:p>
          <a:p>
            <a:endParaRPr lang="en-US" sz="2400" dirty="0"/>
          </a:p>
        </p:txBody>
      </p:sp>
      <p:pic>
        <p:nvPicPr>
          <p:cNvPr id="4" name="Picture 3" descr="RNN-unrolled.png"/>
          <p:cNvPicPr>
            <a:picLocks noChangeAspect="1"/>
          </p:cNvPicPr>
          <p:nvPr/>
        </p:nvPicPr>
        <p:blipFill>
          <a:blip r:embed="rId2"/>
          <a:stretch>
            <a:fillRect/>
          </a:stretch>
        </p:blipFill>
        <p:spPr>
          <a:xfrm>
            <a:off x="215096" y="3962400"/>
            <a:ext cx="8700304" cy="22860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Long Short Term Memory</a:t>
            </a:r>
            <a:endParaRPr lang="en-US" dirty="0"/>
          </a:p>
        </p:txBody>
      </p:sp>
      <p:sp>
        <p:nvSpPr>
          <p:cNvPr id="3" name="Content Placeholder 2"/>
          <p:cNvSpPr>
            <a:spLocks noGrp="1"/>
          </p:cNvSpPr>
          <p:nvPr>
            <p:ph idx="1"/>
          </p:nvPr>
        </p:nvSpPr>
        <p:spPr>
          <a:xfrm>
            <a:off x="457200" y="1447800"/>
            <a:ext cx="8229600" cy="2026920"/>
          </a:xfrm>
        </p:spPr>
        <p:txBody>
          <a:bodyPr>
            <a:normAutofit lnSpcReduction="10000"/>
          </a:bodyPr>
          <a:lstStyle/>
          <a:p>
            <a:r>
              <a:rPr lang="en-US" dirty="0" smtClean="0"/>
              <a:t>A LSTM contains read, write and forget heads controlled by a logistic classifier where each gate can be partially opened. Of course, it has input and output heads. The whole structure is also differentiable. </a:t>
            </a:r>
            <a:r>
              <a:rPr lang="en-US" dirty="0" smtClean="0"/>
              <a:t>This is </a:t>
            </a:r>
            <a:r>
              <a:rPr lang="en-US" dirty="0" smtClean="0"/>
              <a:t>used as </a:t>
            </a:r>
            <a:r>
              <a:rPr lang="en-US" dirty="0" smtClean="0"/>
              <a:t>the unit </a:t>
            </a:r>
            <a:r>
              <a:rPr lang="en-US" dirty="0" smtClean="0"/>
              <a:t>in an </a:t>
            </a:r>
            <a:r>
              <a:rPr lang="en-US" dirty="0" smtClean="0"/>
              <a:t>RNN.</a:t>
            </a:r>
            <a:endParaRPr lang="en-US" dirty="0"/>
          </a:p>
        </p:txBody>
      </p:sp>
      <p:pic>
        <p:nvPicPr>
          <p:cNvPr id="6146" name="Picture 2" descr="Image result for lstm unit"/>
          <p:cNvPicPr>
            <a:picLocks noChangeAspect="1" noChangeArrowheads="1"/>
          </p:cNvPicPr>
          <p:nvPr/>
        </p:nvPicPr>
        <p:blipFill>
          <a:blip r:embed="rId2"/>
          <a:srcRect l="7186" r="7041"/>
          <a:stretch>
            <a:fillRect/>
          </a:stretch>
        </p:blipFill>
        <p:spPr bwMode="auto">
          <a:xfrm>
            <a:off x="2819400" y="3505200"/>
            <a:ext cx="3608990" cy="312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US" sz="4000" dirty="0" smtClean="0"/>
              <a:t>Generative Adversarial Neural Network</a:t>
            </a:r>
            <a:endParaRPr lang="en-US" sz="4000" dirty="0"/>
          </a:p>
        </p:txBody>
      </p:sp>
      <p:sp>
        <p:nvSpPr>
          <p:cNvPr id="3" name="Content Placeholder 2"/>
          <p:cNvSpPr>
            <a:spLocks noGrp="1"/>
          </p:cNvSpPr>
          <p:nvPr>
            <p:ph idx="1"/>
          </p:nvPr>
        </p:nvSpPr>
        <p:spPr>
          <a:xfrm>
            <a:off x="457200" y="1554480"/>
            <a:ext cx="8229600" cy="4389120"/>
          </a:xfrm>
        </p:spPr>
        <p:txBody>
          <a:bodyPr/>
          <a:lstStyle/>
          <a:p>
            <a:r>
              <a:rPr lang="en-US" dirty="0" smtClean="0"/>
              <a:t>It contains two separate models:</a:t>
            </a:r>
          </a:p>
          <a:p>
            <a:pPr lvl="1"/>
            <a:r>
              <a:rPr lang="en-US" dirty="0" smtClean="0"/>
              <a:t>A Generative Model similar to a counterfeiter. </a:t>
            </a:r>
          </a:p>
          <a:p>
            <a:pPr lvl="1"/>
            <a:r>
              <a:rPr lang="en-US" dirty="0" smtClean="0"/>
              <a:t>A </a:t>
            </a:r>
            <a:r>
              <a:rPr lang="en-US" dirty="0" smtClean="0"/>
              <a:t>Discriminative </a:t>
            </a:r>
            <a:r>
              <a:rPr lang="en-US" dirty="0" smtClean="0"/>
              <a:t>Model similar to a police.</a:t>
            </a:r>
          </a:p>
          <a:p>
            <a:r>
              <a:rPr lang="en-US" dirty="0" smtClean="0"/>
              <a:t>The generative model generates new samples, and the discriminative model checks if it came from the former one or the training set.</a:t>
            </a:r>
          </a:p>
          <a:p>
            <a:r>
              <a:rPr lang="en-US" dirty="0" smtClean="0"/>
              <a:t>With time, both improve and thus the generative model evolves.</a:t>
            </a:r>
          </a:p>
          <a:p>
            <a:r>
              <a:rPr lang="en-US" dirty="0" smtClean="0"/>
              <a:t>The discriminative model was first trained with the training set together with their labels as a single input.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smtClean="0"/>
              <a:t>What is a Deep Neural Network?</a:t>
            </a:r>
            <a:endParaRPr lang="en-US" dirty="0"/>
          </a:p>
        </p:txBody>
      </p:sp>
      <p:sp>
        <p:nvSpPr>
          <p:cNvPr id="5" name="Content Placeholder 4"/>
          <p:cNvSpPr>
            <a:spLocks noGrp="1"/>
          </p:cNvSpPr>
          <p:nvPr>
            <p:ph idx="1"/>
          </p:nvPr>
        </p:nvSpPr>
        <p:spPr>
          <a:xfrm>
            <a:off x="457200" y="1600200"/>
            <a:ext cx="8229600" cy="4953000"/>
          </a:xfrm>
        </p:spPr>
        <p:txBody>
          <a:bodyPr>
            <a:noAutofit/>
          </a:bodyPr>
          <a:lstStyle/>
          <a:p>
            <a:r>
              <a:rPr lang="en-US" sz="1800" dirty="0" smtClean="0"/>
              <a:t>A special class of Machine Learning.</a:t>
            </a:r>
          </a:p>
          <a:p>
            <a:r>
              <a:rPr lang="en-US" sz="1800" dirty="0" smtClean="0"/>
              <a:t>Inspired by human nervous system.</a:t>
            </a:r>
          </a:p>
          <a:p>
            <a:r>
              <a:rPr lang="en-IN" sz="1800" b="1" dirty="0" smtClean="0"/>
              <a:t>“Deep learning allows computational models that are composed of multiple processing layers to learn representations of data with multiple levels of abstraction.”</a:t>
            </a:r>
            <a:endParaRPr lang="en-US" sz="1800" b="1" dirty="0" smtClean="0"/>
          </a:p>
          <a:p>
            <a:r>
              <a:rPr lang="en-US" sz="1800" dirty="0" smtClean="0"/>
              <a:t>Consists of an input layer, numerous hidden layers, and an output layer.</a:t>
            </a:r>
          </a:p>
          <a:p>
            <a:r>
              <a:rPr lang="en-US" sz="1800" dirty="0" smtClean="0"/>
              <a:t>Layers act in hierarchy:</a:t>
            </a:r>
          </a:p>
          <a:p>
            <a:pPr lvl="1"/>
            <a:r>
              <a:rPr lang="en-US" sz="1600" dirty="0" smtClean="0"/>
              <a:t>Lower layers understand simple things</a:t>
            </a:r>
          </a:p>
          <a:p>
            <a:pPr lvl="1"/>
            <a:r>
              <a:rPr lang="en-US" sz="1600" dirty="0" smtClean="0"/>
              <a:t>The upper layers understand more complex, concrete things.</a:t>
            </a:r>
          </a:p>
          <a:p>
            <a:r>
              <a:rPr lang="en-US" sz="1800" dirty="0" smtClean="0"/>
              <a:t>Each layer contains a finite number of neurons or nodes.</a:t>
            </a:r>
          </a:p>
          <a:p>
            <a:r>
              <a:rPr lang="en-US" sz="1800" dirty="0" smtClean="0"/>
              <a:t>Input is fed as raw data through the input layer, which is propagated through the hidden layers successively and output is taken from the output layer.</a:t>
            </a:r>
          </a:p>
          <a:p>
            <a:r>
              <a:rPr lang="en-US" sz="1800" dirty="0" smtClean="0"/>
              <a:t>The artificial neurons must be non linear.</a:t>
            </a:r>
          </a:p>
          <a:p>
            <a:r>
              <a:rPr lang="en-US" sz="1800" dirty="0" smtClean="0"/>
              <a:t>For Deep Neural Networks to work, we need :</a:t>
            </a:r>
          </a:p>
          <a:p>
            <a:pPr lvl="1"/>
            <a:r>
              <a:rPr lang="en-US" sz="1600" dirty="0" smtClean="0"/>
              <a:t>Huge datasets of labeled data.</a:t>
            </a:r>
          </a:p>
          <a:p>
            <a:pPr lvl="1"/>
            <a:r>
              <a:rPr lang="en-US" sz="1600" dirty="0" smtClean="0"/>
              <a:t>Powerful GPUs for training.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blog.aylien.com/wp-content/uploads/2016/08/gan.png"/>
          <p:cNvPicPr>
            <a:picLocks noChangeAspect="1" noChangeArrowheads="1"/>
          </p:cNvPicPr>
          <p:nvPr/>
        </p:nvPicPr>
        <p:blipFill>
          <a:blip r:embed="rId2"/>
          <a:srcRect/>
          <a:stretch>
            <a:fillRect/>
          </a:stretch>
        </p:blipFill>
        <p:spPr bwMode="auto">
          <a:xfrm>
            <a:off x="0" y="1066800"/>
            <a:ext cx="9144000" cy="5143501"/>
          </a:xfrm>
          <a:prstGeom prst="rect">
            <a:avLst/>
          </a:prstGeom>
          <a:noFill/>
        </p:spPr>
      </p:pic>
      <p:sp>
        <p:nvSpPr>
          <p:cNvPr id="5" name="TextBox 4"/>
          <p:cNvSpPr txBox="1"/>
          <p:nvPr/>
        </p:nvSpPr>
        <p:spPr>
          <a:xfrm>
            <a:off x="533400" y="1066800"/>
            <a:ext cx="2126416" cy="707886"/>
          </a:xfrm>
          <a:prstGeom prst="rect">
            <a:avLst/>
          </a:prstGeom>
          <a:noFill/>
        </p:spPr>
        <p:txBody>
          <a:bodyPr wrap="none" rtlCol="0">
            <a:spAutoFit/>
          </a:bodyPr>
          <a:lstStyle/>
          <a:p>
            <a:r>
              <a:rPr lang="en-US" sz="4000" u="sng" dirty="0" smtClean="0"/>
              <a:t>A</a:t>
            </a:r>
            <a:r>
              <a:rPr lang="en-US" sz="4000" dirty="0" smtClean="0"/>
              <a:t> </a:t>
            </a:r>
            <a:r>
              <a:rPr lang="en-US" sz="4000" u="sng" dirty="0" smtClean="0"/>
              <a:t>GANN</a:t>
            </a:r>
            <a:endParaRPr lang="en-US" sz="4000" u="sng"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05400"/>
          </a:xfrm>
        </p:spPr>
        <p:txBody>
          <a:bodyPr>
            <a:noAutofit/>
          </a:bodyPr>
          <a:lstStyle/>
          <a:p>
            <a:r>
              <a:rPr lang="en-IN" sz="1800" dirty="0" smtClean="0"/>
              <a:t>TensorFlow</a:t>
            </a:r>
            <a:r>
              <a:rPr lang="en-IN" sz="1800" dirty="0" smtClean="0"/>
              <a:t> is an open source software library for machine learning across a range of tasks, and developed by Google to meet their needs for systems capable of building and training neural networks to detect and decipher patterns and correlations, analogous to the learning and reasoning which humans use.</a:t>
            </a:r>
          </a:p>
          <a:p>
            <a:r>
              <a:rPr lang="en-IN" sz="1800" b="1" dirty="0" smtClean="0"/>
              <a:t>Pros:</a:t>
            </a:r>
          </a:p>
          <a:p>
            <a:pPr lvl="1"/>
            <a:r>
              <a:rPr lang="en-IN" sz="1600" dirty="0" smtClean="0"/>
              <a:t>Robust</a:t>
            </a:r>
          </a:p>
          <a:p>
            <a:pPr lvl="1"/>
            <a:r>
              <a:rPr lang="en-IN" sz="1600" dirty="0" smtClean="0"/>
              <a:t>Easy to use</a:t>
            </a:r>
          </a:p>
          <a:p>
            <a:pPr lvl="1"/>
            <a:r>
              <a:rPr lang="en-IN" sz="1600" dirty="0" smtClean="0"/>
              <a:t>Multi-GPU support</a:t>
            </a:r>
          </a:p>
          <a:p>
            <a:pPr lvl="1"/>
            <a:r>
              <a:rPr lang="en-IN" sz="1600" dirty="0" smtClean="0"/>
              <a:t>Cloud training available at low cost</a:t>
            </a:r>
          </a:p>
          <a:p>
            <a:pPr lvl="1"/>
            <a:r>
              <a:rPr lang="en-IN" sz="1600" dirty="0" smtClean="0"/>
              <a:t>Visualize the graph itself using </a:t>
            </a:r>
            <a:r>
              <a:rPr lang="en-IN" sz="1600" dirty="0" smtClean="0"/>
              <a:t>TensorBoard</a:t>
            </a:r>
            <a:r>
              <a:rPr lang="en-IN" sz="1600" dirty="0" smtClean="0"/>
              <a:t>.</a:t>
            </a:r>
          </a:p>
          <a:p>
            <a:pPr lvl="1"/>
            <a:r>
              <a:rPr lang="en-IN" sz="1600" dirty="0" smtClean="0"/>
              <a:t>Wrappers like </a:t>
            </a:r>
            <a:r>
              <a:rPr lang="en-IN" sz="1600" dirty="0" smtClean="0"/>
              <a:t>Keras</a:t>
            </a:r>
            <a:r>
              <a:rPr lang="en-IN" sz="1600" dirty="0" smtClean="0"/>
              <a:t> and </a:t>
            </a:r>
            <a:r>
              <a:rPr lang="en-IN" sz="1600" dirty="0" smtClean="0"/>
              <a:t>TFLearn</a:t>
            </a:r>
            <a:r>
              <a:rPr lang="en-IN" sz="1600" dirty="0" smtClean="0"/>
              <a:t> provide easy methods to learn ML.</a:t>
            </a:r>
          </a:p>
          <a:p>
            <a:r>
              <a:rPr lang="en-IN" sz="1800" b="1" dirty="0" smtClean="0"/>
              <a:t>Cons:</a:t>
            </a:r>
          </a:p>
          <a:p>
            <a:pPr lvl="1"/>
            <a:r>
              <a:rPr lang="en-IN" sz="1600" dirty="0" smtClean="0"/>
              <a:t>Proper documentation required</a:t>
            </a:r>
          </a:p>
          <a:p>
            <a:pPr lvl="1"/>
            <a:r>
              <a:rPr lang="en-US" sz="1600" dirty="0" smtClean="0"/>
              <a:t>OpenCL</a:t>
            </a:r>
            <a:r>
              <a:rPr lang="en-US" sz="1600" dirty="0" smtClean="0"/>
              <a:t> support missing, thus not available on AMD GPUs.</a:t>
            </a:r>
          </a:p>
          <a:p>
            <a:pPr lvl="1"/>
            <a:r>
              <a:rPr lang="en-US" sz="1600" dirty="0" smtClean="0"/>
              <a:t>Lack of examples</a:t>
            </a:r>
          </a:p>
          <a:p>
            <a:pPr lvl="1"/>
            <a:r>
              <a:rPr lang="en-US" sz="1600" dirty="0" smtClean="0"/>
              <a:t>Proper RNN support missing</a:t>
            </a:r>
          </a:p>
          <a:p>
            <a:pPr lvl="1"/>
            <a:endParaRPr lang="en-US" sz="1600" dirty="0"/>
          </a:p>
        </p:txBody>
      </p:sp>
      <p:pic>
        <p:nvPicPr>
          <p:cNvPr id="5" name="Picture 4" descr="tensorflow-white-2.jpg"/>
          <p:cNvPicPr>
            <a:picLocks noChangeAspect="1"/>
          </p:cNvPicPr>
          <p:nvPr/>
        </p:nvPicPr>
        <p:blipFill>
          <a:blip r:embed="rId2"/>
          <a:stretch>
            <a:fillRect/>
          </a:stretch>
        </p:blipFill>
        <p:spPr>
          <a:xfrm>
            <a:off x="4343400" y="2743200"/>
            <a:ext cx="3619500" cy="1324737"/>
          </a:xfrm>
          <a:prstGeom prst="rect">
            <a:avLst/>
          </a:prstGeom>
        </p:spPr>
      </p:pic>
      <p:sp>
        <p:nvSpPr>
          <p:cNvPr id="2" name="Title 1"/>
          <p:cNvSpPr>
            <a:spLocks noGrp="1"/>
          </p:cNvSpPr>
          <p:nvPr>
            <p:ph type="title"/>
          </p:nvPr>
        </p:nvSpPr>
        <p:spPr>
          <a:xfrm>
            <a:off x="457200" y="304800"/>
            <a:ext cx="8229600" cy="1143000"/>
          </a:xfrm>
        </p:spPr>
        <p:txBody>
          <a:bodyPr>
            <a:normAutofit/>
          </a:bodyPr>
          <a:lstStyle/>
          <a:p>
            <a:r>
              <a:rPr lang="en-US" sz="4800" dirty="0" smtClean="0"/>
              <a:t>Tensorflow</a:t>
            </a:r>
            <a:r>
              <a:rPr lang="en-US" sz="4800" dirty="0" smtClean="0"/>
              <a:t> – a ML library</a:t>
            </a:r>
            <a:endParaRPr lang="en-US" sz="4800" dirty="0"/>
          </a:p>
        </p:txBody>
      </p:sp>
      <p:sp>
        <p:nvSpPr>
          <p:cNvPr id="5122" name="AutoShape 2" descr="data:image/jpeg;base64,/9j/4AAQSkZJRgABAQAAAQABAAD/2wCEAAkGBxITEhISEhIVEhAQEA8QFRAVEw8WDxAQFRUWFhUVExUYHSgsGBolGxUYITEiJSkrLi4uFx8zODMtNygtLisBCgoKDg0OGxAQGy8mICUtKy0wKzcwLS8tLjItLS0tLS8tMy0tLS0wNS0rLS0uLS8tLS0tLS0tLS0tLy0tLS0tLf/AABEIAM8A8wMBEQACEQEDEQH/xAAbAAEAAwEBAQEAAAAAAAAAAAAABAUGAwIBB//EAEgQAAIBAwEFBAUHCAgGAwAAAAABAgMEESEFBhIxQRNRcYEiMmGRsTM0QlJzobIjYnKEk8HR4QcVNUOCwuLwFFOSotLxFiRj/8QAGgEBAAIDAQAAAAAAAAAAAAAAAAEFAgMEBv/EADURAQACAQIEAggFBAMBAQAAAAABAgMEEQUSITFBUSIzYXGBkaHBExSx0eEyNILwI0RFQhX/2gAMAwEAAhEDEQA/AP3EAAAAAAAAAAAAGQAAAAAAAAAAAAAAAAAAAAAAAAAAAAAAAAAAc6lVICLO51AlUXlAdAAAAAAAAOFxUwB4pXIEiMsgegAAAAAAAAAAAAAAAAAB4lNICLWugIdSs2Sh4pvUC2t+RCXYAAAAAAACHegV3EShIo3OCBOpV0wl2TA+gAAAAAAAAAAAAA+SkBGq3OAIVW4bCHByA+Ae6S1JFvb8iEuoAAAAAAAEO9ArWEPgHuFRokS6N0QlMp1UwOoAAAAAAAAAB8bA41a6QEKtc5AjSnkIeQCQHWnSbJEyjakJTIxwB6AAAAAAAAh3oFawh8AAEwOtOs0SJtG6ISlwlkD0AAAAAADnUqpAQq10BEnUbJQ8EAAAlW1HIFhTpJBLrgAAAAQr3adOnpnil9Vc/N9Dh1XEMWDpM7z5R9/J0YtNfJ17R5qqnt6fFlpOL+iua8GVFOM5YvvaI5fL+XbbQ05donqubS9hUXovXrF+svIvNPq8WeN6T8PFX5cN8c+lCSdLUAQ70CtYQ+AelAD40B8A+xYFlZyCUwAAAAAPjArLueoQiNgAGAABAWVkEpoAABwuryFNZk8dy+k/BHPqNViwRvefh4tmPFfJO1YUF9tmc8qPoR9nrPz6eR57VcVy5fRp6MfX/fcs8OjpTrbrP0VhVusIH2MmnlNprqtGjKtprO8TtJMRMbSuLHbjWlRZX1lz811LrS8YtX0c3X2+PxcGbRRPWnyXtGtGSzFprvRfY8tMleak7wrrUtWdrQjXpsYq1hBECwt6SaCStagQ6lJolDnggWNkEpoAAAAAfJAVV3zAjpBDvSoNge6lvhARZID4gLKyCU0DxWqxisyaS72YZMlMdea87QyrWbTtWFJfbcb0pLH575+SKHVcYmfRw/P9o/dYYdFEdb/JTTm28ttt9XzKS1rWnmtO8u+IiI2h5MUudWso835dSdmVazbsr6m1uGSTj6LXNesv4m6mHmrvDorpuau8T1WFGtGazFpr/fM1WrNZ2lz2pNZ2l0MWLrb3EoPMG0/ufiuptw5smG3NjnaWN8dbxtaFrDa6msTXDLv+i/4HoNLxel/Ry9J8/D+Fbm0Vq9adRsud4mN4cPYQQnW1bASnRmmB5qUkwIda2A7WkcASwAAAAA+SAr69LLA6UbUCVGmkByuloBVTCHlAWNm8LL0XeRMxHWUx1Rr7bcY6U/Sl9b6C/iU+q4vSno4us+fh/Luw6K1ut+kfVRXFxKbzJtv7l4LoUGbPkzW5rzusaY60jasORpZvM5pat4JTETPZDrXvSOnt6k7N1cXmiNmTcgX/AKy/R/ezpwf0ujF2caNaUXmLaf8AvmbZrExtLO1YtG0rmz2wnpU9F/WXqvx7jmvgmOtXFk0sx1qtIvOq1Xf0Ody7bPpCHyhtDE4xi8pySf1VnuLHh+py48laRPSZ7NWo0tbUm1o6xC7PWqF9TA70q7QFjQqZQS6tAfFED0AAAAAADzwAegAHC65AVMwh5QGfutuZqTpTfCoTlFfVaT0z7TzHEr5smS1d/Rie3+93otNoorirkrG8zET7XZMqWQ2QIla9S0jq+/oZbNtcUz3Qpzb1byS3RER2eSUgEuhu/O4pyqU5LjhLh7N6cSwnpLo9epZaLTWzY7Wr3ie3whpvrqae8UvHSeu6hubedOThOLhNc4tYZFqzWdrRtKwpet681Z3hyIZpNpezp+q9Pqv1X/A13x1t3a8mKt+60qXMpc9F3LkcW2zkikVerL5SH6cfidGl9dT3w16j1VvdLWns3lQD7ECzsuQSlgAAAAAAAAAAABwuuQFTMIeUB+f7Z+Xrfaz+LPN6n11vfL2mj/t6e6P0ebO9nTejzHPqvl/I5b4627tmTFW/dZ1qzlz5d3Q4ohy1rFezkSyG8cxEbpc6ddSbS6LmZ2xzWN5ZTSYjeXQwYNhuT8nU+0/yo9DwX1d/f9oUnFfWV933XG0tm0q8eGrBSXR8pR9sX0LTLhpkja0OHBqMmG3NSdmF23ufVpZlSzVp88Y/KxXh9Ly9xU59BenWnWPq9DpeK48no5PRn6fwzTRwLVbQ5LwRXz3cc91pszZs3KM2uGKaevN+CLXQ8Py2vXJbpEdfbKt1mtx1rNI6zLQo9KoHWNJskfHBoCwsuRCUsAAAAAAAAAAAAOF1yAqZhDygMtt3d6txTrQXaQlKU2o+vHOvq9V4FNq9Jki03r1iXpdBxDFNK4rdJiNvZLOx5+ZWyuJW5XuJOrbJqwoTryXDGCTUZetLLS5dOfU76cPy/hzkv0j6ueuqx2yxirO8yzlSq5c35dBWkV7LOtYjs77P5vwNWftDDN2WEINvCWTlc0zEd2m3bu40YyhP6cuLiWqWiWH7i04brseDel+0zvuqtditmmLV8GppzUllNNPquR6Wl63jmrO8KeazWdpejJCm21u3RuMtrgqf8yKWX+kvpHLn0mPL17T5u7S8Qy4OkdY8p+3kj22wadFJv05pes0sJ/mroatNw7FhnmnrPnP2RqNdky9I6R5fu9s73CRJFnaw0IS6VKCYH2jTwB2AAAAAAAAAAAADhdcgKmYQ8oCysglC2zu1Rr5ljs6v/Miub/Oj9L4+05NRo6ZevafN36XiGXB0718v2d9mbDpUcNLiqfXlz8l0MNNoMWDrEbz5/wC9mvPrMmbpPSPJx3w+Z1vCH44mzWeosz4b/c0+P6S/LTz71yVs+pGMvTyotYyjVlrNo6NWWtpr6LSUOHHoY4e9HDMTE9VZbm39J0IYulG/lS1UsezmpeR0YNRlwzvjnb9GN8FcvSYavZl12tKFTGOJPTzweu0uac2Kt58VLnxfhZJp5JR0NKHegVrCCAFracglJAAAAAAAAAAAAAAA4XXICpmEPKAsrIJTQAFNvh8zreEPxxOXWeos7uG/3NPj+kvy08+9cAdre5lB5i8ezo/FGNqRbuwvSt42lcUNqOUfVSktG+nkjjyY+WXHbTxWe7lKTereWYMojbs3+7fzal4P8TPXcO/tqe55vXevssztciNdwygKycAh5iSLW05EJSQAAAAAAAAAAAAAAOF1yAqZhD4gLGyQSmgAKbfD5nW8Ifjicus9RZ3cN/uafH9Jflp59657p03LOOiyY2tFe6JtEd3lolKbs/k/H9xzZ+8NGbun21tOpLhhFyl3L9/cjDHivkty0jeXNfJXHHNadofoOx7aVOjCEscUVrjllts9dpMVsWGtLd4ea1OSMmWbV7Jp0tD40BHq26YEOdvhhCbarQJSAAAAAAAAAAAAAAAOF1yAq3DLJQkUbYgT6VPAS6AAKbfD5nW8Ifjicus9RZ3cN/uafH9Jflp5965KsOb8DRn/AKWrL2S6tJS5+/qaK3mvZpraa9lvuvu/2vFKU8U4zxhes3hPyLLR6SNX6Vp2iOji1+u/C2iI6zDcWlpClHhpxUV7Ob8X1PQ4sNMVeWkbQ8/ky3yTved3c2tYAAAeZQARjgD0AAAAAAAAAAAAAABzqxyBzp24HdRA+gAAFNvh8zreEPxxOXWeos7uG/3NPj+kvy08+9clWHN+Boz/ANLVl7JxzOdsNyfk6n2n+VHoeC+rv7/tCk4r6yvu+7RlyqwAAAAAAAAAAAAAAAAAAAAAAAAAAAACs3mtp1LarCC4pyjHEdMvEk+vsRz6qk3xWrXu69Dkrj1FbWnaP4flNSm4txknGSeHFppp+1HnZiYnaXsK2i0bx2SLDm/A0Z/6WvL2Tjmc7bboW04UpccXHjnxLPNrhSzg9LwnFfHitzxtvO/0hQ8SyVvkjlnfaF6WquAAAAAAAAAAAAAAAAAAAAAAAAAAAAAAFdtfYtG4WKkfSxhVFhVI+fVexmjNp6ZY9KPj4unT6vLgn0J6eXgya3NrQq4jKMqbWlRvDj+lHv8AD7inz8MyzMVrMbea5/8A1sV8e9omJ8mo2XsGlRw8cdT68saP81dPiWGl4fiwde8+c/ZU6jW5MvTtHl+61O9xgAAAAAAAAAAAAAAAAAAAAAAAAAAAAAAAAAAAAAAAAAAAAAAAAAAABD2zUnGhWlTz2kac3HCy+JLTC6mrPNox2mvfaW/TVrbNWL9t43YD+uNo99X9j/pKb8xqvb8v4ej/ACmh9nz/AJcv/kd7xcPaS4s44eCPFnuxjmY/m9Rvtv19zP8AIaTbm5Y289/5df642j31f2P+ky/Mar2/L+GH5TQ+z5/y32xqk5UKMqme0lTg5ZWHxY1yuhc4JtOOs277POamta5rRTtvOyabWgAAAAAAAAAAAAABj9qbWrxrVIQm8KeFFKL7tFoShx/rK9//AE/Z/wAgPUNo3mV8pzX93/ICTvBtKqq3ZKXDBOGi0bzh6sDVkJAAAAAAAAAAAB+av+0/1tfiKL/t/wCT1P8A5/8Ai/SKlRRTlJ4jFNtvkktW2XkzERvLy9azadoYbaO+lWU+C2gsZwm4uVSftUen3lTk4he1tsUfu9Bh4RjrXmzT9oj4uNDfC6pySrwTXWMoOnPHev8A0YV1+ak+nH02lnfhWnyV3xT9d4bF7TjO2lXpPK7Kc1npJJ6SXemi0/Gi2L8SvkpPy81zxiv5xDHUN+K6UuKEJSaShhNJPOrlrrp0KuvEcm07xC7vwbFMxyzO3i5z3svYNOaST1UZUnGLXsehjOuz1neY+jOOGaS0bVn6thu/tmNzT40uGcXicM+q+9PuZaabURmpv4+Kj1mktp78veJ7SzW0t86sqjhbRXDnClwuU5+1R6HBl4hebbY4/lbYOE4605s09flEI8d7byk121NNd06coN+D/kzCNdnpPpx9NmyeF6XJH/Hb5Tu21ntBToKvJOnFwc2pYzGPe8ezUtaZYtj556R3UOTBNcs4q9Z326MdtHfWrKXDbxUY5wm05VJe3HTw1KzLxG8ztjj913g4RjrXfLPX5RDnab6XEJYrQU11XC4VEvZ/NGNOIZKztePtLPJwjDeu+OdvrDaQ2hGdB1qTyuznNZ70no135Raxli2Pnr5KGcFqZox384hi6G/NZKXHCEnhcOE0k86uWuqx0KqvEsm07xC9vwbFMxyzPtetm7z3k61KD4cVJxjh08LDerXkTi1me14rPjPkZ+HaWmK1o36R5pNx8+/WIfFF0802xCQDE7w/On40/giUNfeXUaUHObwl72+iXtISy1beSvOWKcVFdEo8Use0nZG7rYbzzUsVknHk5JYlHxXUbG6w29tSpSVOdPhcJ51ab7msa9wFjsy57SlCfWUde7iWj+9EJUl7vDOFdwSj2cZxi9HxY04tc+JOyN2iq1FGLk+UU5eSWSEqLYG16tao1JRUYxy8J5znCXMlDQEJAAH5q/7T/W1+Iov+3/k9T/5/+DUb93LhatL+9qQp+WHJ/dE7+IX5cO3nO33+yp4Tji+o3nwiZ+33VO591bW9GVWrUjGrUk1jnUUI6JKK1xnLOfRXxYqc1p6z83ZxLHnz5YpSs7R8t3DefeahXpunGlKTynGrLEeF98Vq33dDDVazHlryxHxbNBw7Lgvz2t8HXdZVFaXcZRkoOnKcW00m3BqWM+CMtJzRhvEx0/hjr+SdRimsxvvtPzRdwLWM68pSWXSp8Uc9JN4z7smvh1ItkmZ8IbeMZLVwxWPGW223axqUKsZLK7ObXskk2mvBltnpF8cxPkodLktjzVtHnDF7gNupWhyU6PuaeE/+5lVw7ra0ecL3jEbUrbylW7Nup2Vw3OnmUU4Sg9G4t84vy0Zz4r202XrDqz4qazB6M9J67/u3Fnt60ul2cmsy07Kqks+xZ0fkW9NThzRyz4+EqDLotTpp548PGEL+kC4cLeFNaKpUSf6MVnHvwauI35ccVjxlv4Pj5s03nwj9XrcPZ8Y0O2xmpVcvS6qCeEl7s+Y4fiiuPn8ZRxbPa2X8Pwj9Uze7ZsatvOWPylKLnGXVY1a8GjbrMUXxTPjHVo4dqLYs0R4T0lnNy7p9jd0uipSqLxcXGXwRw6G/oXr7N1pxTHH4uK/t2+qJuJZxqXGZLKpU3JJ8uJtJP4mvh+OLZN58IbuLZbUw7V8Z2fpDS92q9jL15bdhNrQbuqij6zqJLpq8Y1JQ7f1Ped0v2i/8gNbs2nKNKnGfrKKT1y8+JCWS3h+dPxp/BEoTN8q74qcOiTn58l+/3iCV1sKzjTowwvSnGM5Pq21n7uRCVfvbZRdNVUsTi0m++L01+4mESgUE6tjNPV0KmV+ikn8JSAm7r3iVCpn+6bl/haz8UxJDOOjKUJ1n0qRT8ZcTb9+PeBpbu/zYqWfSnGNP/Fyl9ybA+7n2+KUp/Xljyjp8WxJC/ISAAPzV/wBp/ra/EUX/AG/8nqf/AD/8Gm3+t3K1yv7urCo/DEo/5jv4jTmxb+U7/b7qrhF4rqNp8YmP0n7M7unsGjcqTnUlxQlh048KzF8nnXTn7jh0mmx5ombT28FnxDW5dPMRWI2nxbWz2NbUdYUoJr6TWZf9Ui1pp8WPtChy6vPl6WtPudds/N632NT8LMs3q7e6WOm9dT3x+rG/0c/K1vso/iKvhn9dvcvONerr723v/kqn2c/wstsn9M+5QYfWV98MH/R58vP7F/iiU/DfWT7nouM+pj3tre7PoXEfTjGollKSxxRfJ4kuRa3xY8selG6hxZ82nn0ZmP8AfJit591lbw7WnNumpJOMscUcvCw1zWSq1WijFXnrPRfaDiU57fh3jr5wjXlapWsac5NydvXdNyfPglHTL9jwvcYXtbJp4mf/AJnZsx0ph1k1r05q7/GJancW8jO2UM+nSlKLXXDeU/DXHkyw4fki2Ll8YVPFsU0z83hKZvVexpW1Vt+lOLpxXVylp93PyNuryRTFPt6NHD8M5M9du0dZ+DLblW77O7qdOxdNePDJv93vK7Q1nlvb2bLfil458VPbu+/0c/LVfsl+Inhn9c+4416uvvb8uXm2Jufn36xD4olDbEJAMTvD86fjT+CJQl75Unx059HFx808/vEEr7Y1wp0abXSMYv2SSw0QlX723KVJQ+lOS0/NWrfwJhEvO6tt/wDXnxLSpKS8Y4Uf4iSGcjWlSVal1lim/wDDLX7srzA0FhYZsZLHpVIyqLxWsfgveBnJXbdJUuiqSn70lj4+8DebNt+zpU4fVis+L1f3tkJSQAADDvYVz/x/bdl+S/4ntOPjpepnOccWfuKn8tl/M8/L0379P3eg/O4Pyf4fN6XLtttPf5bNpXoxnGUJLMZJxa709GWtqxaNpUNLzS0Wr3hgb3di6t6nHbOU464lGSVSKfSSb18imyaPNitvi6/q9Hi4jp89OXN0n29nOWy9pXDUanHwprWcoxgvbhc/cY/g6rLO1t/iyjU6HBG9Nt/ZG8trO0qK1lScu1q9jKHFonOXC0ufxZa8lvweWZ3nZRRlpOoi8RtG+/uUO5Ox69CpUlWp8ClCKT4qby85+jJnHoMGTHaZvG3T2fZYcU1eHNSsY7b7T5T94am8g3Tmlq3CaS7208FjeN6zEKjHMReJnzhjd1dg3NKdTtIujx0ZQjU4qUnGTaw0oyZV6PTZaWnmjbp36fuvOIa3BkrXknm2nfbrH6whz3fv7dt0XKUX9KnNLP6UG/4mqdLqMM+h9P2b412j1Ef8kbe+Pu8VdmbSuGo1FNxTz6coRgvbhc/JMxnDqsvS2/x2ZV1Ghwdabb+zeZbDZmwYU7Z28/TU+LjfLik+7uxpjwLTFpq0xfhz137qTPrb5M/41em3Zkbvdm7t58VBynHXE4SUZpd0ln4ZRW30ebFbfH19sLrHxHTZ6bZensns8Q3fvriadbiSWnaVZJ8K/NjnJjGl1Ga3p/OUzrtJp6/8e3uhtrfZcaNtKjSWfyc10zOcovV+LLauGMeKaV8lDfUzlzxkv5x8IUO5Wxq9CpUlWp8ClTUU+Km8vP5smceg0+THaZvG3T2fZY8U1eHNSsY7b9fKfvDYFmpGWr7JrO67RQ/J9tGXFxQ9VNa4zklDUkJAMttnZNadw5whmHoa8UFySzo2Shf7RsY1oOEvFPrGXRohLKvZV3Rk+z4sP6UJaS8VklD3a7Br1ZcVZuK6yk05tdyX8QNdRpKEVGKxGKSS9iISy229iVZ1pSpwzGeHnigsPGHo35+ZKGpo0lGKiuUYqPklghLJ0tgVe3WYfkVVb4uKGsE8rTOSUNeQkAAAAAAAAAAAAAAAAAAAAAAAAAAAAAAAAAAAAA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533400"/>
            <a:ext cx="8229600" cy="1114425"/>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More Models To Train!</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304800" y="2057400"/>
            <a:ext cx="8229600" cy="304800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We may train a neural network model to perfectly do a single specific type of job, but it will fail when a new kind of job comes.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 solution to this was given by Google’s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Deepmind</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as a:</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Differentiable Neural Computer</a:t>
            </a:r>
          </a:p>
          <a:p>
            <a:pPr marL="1097280" lvl="2" indent="-246888">
              <a:spcBef>
                <a:spcPct val="20000"/>
              </a:spcBef>
              <a:buClr>
                <a:schemeClr val="accent1"/>
              </a:buClr>
              <a:buSzPct val="85000"/>
              <a:buFont typeface="Wingdings 2"/>
              <a:buChar char=""/>
            </a:pPr>
            <a:r>
              <a:rPr lang="en-US" sz="3200" dirty="0" smtClean="0">
                <a:hlinkClick r:id="rId2"/>
              </a:rPr>
              <a:t>https://deepmind.com/research/dnc/</a:t>
            </a:r>
            <a:endParaRPr lang="en-US" sz="3200" dirty="0" smtClean="0"/>
          </a:p>
          <a:p>
            <a:pPr marL="640080" lvl="1" indent="-246888">
              <a:spcBef>
                <a:spcPct val="20000"/>
              </a:spcBef>
              <a:buClr>
                <a:schemeClr val="accent1"/>
              </a:buClr>
              <a:buSzPct val="85000"/>
              <a:buFont typeface="Wingdings 2"/>
              <a:buChar char=""/>
            </a:pPr>
            <a:r>
              <a:rPr lang="en-US" sz="3200" dirty="0" smtClean="0"/>
              <a:t>The DNC depends on an external memory control to read/write data to it.</a:t>
            </a:r>
          </a:p>
          <a:p>
            <a:pPr marL="1097280" lvl="2" indent="-246888">
              <a:spcBef>
                <a:spcPct val="20000"/>
              </a:spcBef>
              <a:buClr>
                <a:schemeClr val="accent1"/>
              </a:buClr>
              <a:buSzPct val="85000"/>
              <a:buFont typeface="Wingdings 2"/>
              <a:buChar cha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97280" lvl="2" indent="-246888">
              <a:spcBef>
                <a:spcPct val="20000"/>
              </a:spcBef>
              <a:buClr>
                <a:schemeClr val="accent1"/>
              </a:buClr>
              <a:buSzPct val="85000"/>
              <a:buFont typeface="Wingdings 2"/>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DNC Structure</a:t>
            </a:r>
            <a:endParaRPr lang="en-US" dirty="0"/>
          </a:p>
        </p:txBody>
      </p:sp>
      <p:pic>
        <p:nvPicPr>
          <p:cNvPr id="1026" name="Picture 2" descr="https://qph.ec.quoracdn.net/main-qimg-29b05040bbbada74b05c986e10f49567"/>
          <p:cNvPicPr>
            <a:picLocks noChangeAspect="1" noChangeArrowheads="1"/>
          </p:cNvPicPr>
          <p:nvPr/>
        </p:nvPicPr>
        <p:blipFill>
          <a:blip r:embed="rId2"/>
          <a:srcRect/>
          <a:stretch>
            <a:fillRect/>
          </a:stretch>
        </p:blipFill>
        <p:spPr bwMode="auto">
          <a:xfrm>
            <a:off x="838200" y="2063525"/>
            <a:ext cx="7543800" cy="3727675"/>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fontAlgn="base"/>
            <a:r>
              <a:rPr lang="en-US" sz="1800" dirty="0" smtClean="0"/>
              <a:t>MOOC on Deep Learning by </a:t>
            </a:r>
            <a:r>
              <a:rPr lang="en-IN" sz="1800" dirty="0" smtClean="0"/>
              <a:t>Vincent </a:t>
            </a:r>
            <a:r>
              <a:rPr lang="en-IN" sz="1800" dirty="0" smtClean="0"/>
              <a:t>Vanhoucke</a:t>
            </a:r>
            <a:r>
              <a:rPr lang="en-IN" sz="1800" dirty="0" smtClean="0"/>
              <a:t>, Principal Scientist at Google Brain at </a:t>
            </a:r>
            <a:r>
              <a:rPr lang="en-IN" sz="1800" dirty="0" smtClean="0"/>
              <a:t>Udacity</a:t>
            </a:r>
            <a:endParaRPr lang="en-IN" sz="1800" dirty="0" smtClean="0"/>
          </a:p>
          <a:p>
            <a:pPr fontAlgn="base"/>
            <a:r>
              <a:rPr lang="en-IN" sz="1800" dirty="0" smtClean="0"/>
              <a:t>Deep Learning tutorials by </a:t>
            </a:r>
            <a:r>
              <a:rPr lang="en-US" sz="1800" dirty="0" smtClean="0"/>
              <a:t> Harrison Kinsley</a:t>
            </a:r>
          </a:p>
          <a:p>
            <a:pPr fontAlgn="base"/>
            <a:r>
              <a:rPr lang="en-US" sz="1800" dirty="0" smtClean="0"/>
              <a:t>Intro to Deep Learning by </a:t>
            </a:r>
            <a:r>
              <a:rPr lang="en-US" sz="1800" dirty="0" smtClean="0"/>
              <a:t>Siraj</a:t>
            </a:r>
            <a:r>
              <a:rPr lang="en-US" sz="1800" dirty="0" smtClean="0"/>
              <a:t> </a:t>
            </a:r>
            <a:r>
              <a:rPr lang="en-US" sz="1800" dirty="0" smtClean="0"/>
              <a:t>Raval</a:t>
            </a:r>
            <a:endParaRPr lang="en-US" sz="1800" dirty="0" smtClean="0"/>
          </a:p>
          <a:p>
            <a:pPr fontAlgn="base"/>
            <a:r>
              <a:rPr lang="en-US" sz="1800" dirty="0" smtClean="0"/>
              <a:t>Google Images</a:t>
            </a:r>
          </a:p>
          <a:p>
            <a:pPr fontAlgn="base"/>
            <a:r>
              <a:rPr lang="en-IN" sz="1800" dirty="0" smtClean="0">
                <a:hlinkClick r:id="rId2"/>
              </a:rPr>
              <a:t>Tensorflow</a:t>
            </a:r>
            <a:endParaRPr lang="en-IN" sz="1800" dirty="0" smtClean="0"/>
          </a:p>
          <a:p>
            <a:pPr fontAlgn="base"/>
            <a:r>
              <a:rPr lang="en-IN" sz="1800" dirty="0" smtClean="0">
                <a:hlinkClick r:id="rId3"/>
              </a:rPr>
              <a:t>https://indico.io/blog/the-good-bad-ugly-of-tensorflow/</a:t>
            </a:r>
            <a:endParaRPr lang="en-IN" sz="1800" dirty="0" smtClean="0"/>
          </a:p>
          <a:p>
            <a:pPr fontAlgn="base"/>
            <a:endParaRPr lang="en-IN" sz="1800" dirty="0" smtClean="0"/>
          </a:p>
          <a:p>
            <a:pPr fontAlgn="base"/>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Neuron</a:t>
            </a:r>
            <a:endParaRPr lang="en-US" dirty="0"/>
          </a:p>
        </p:txBody>
      </p:sp>
      <p:pic>
        <p:nvPicPr>
          <p:cNvPr id="1026" name="Picture 2" descr="https://askabiologist.asu.edu/sites/default/files/resources/articles/neuron_anatomy.jpg"/>
          <p:cNvPicPr>
            <a:picLocks noChangeAspect="1" noChangeArrowheads="1"/>
          </p:cNvPicPr>
          <p:nvPr/>
        </p:nvPicPr>
        <p:blipFill>
          <a:blip r:embed="rId2"/>
          <a:srcRect/>
          <a:stretch>
            <a:fillRect/>
          </a:stretch>
        </p:blipFill>
        <p:spPr bwMode="auto">
          <a:xfrm>
            <a:off x="533400" y="2057400"/>
            <a:ext cx="8043967" cy="3962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62000"/>
          </a:xfrm>
        </p:spPr>
        <p:txBody>
          <a:bodyPr>
            <a:noAutofit/>
          </a:bodyPr>
          <a:lstStyle/>
          <a:p>
            <a:r>
              <a:rPr lang="en-US" sz="3200" dirty="0" smtClean="0"/>
              <a:t>Image Recognition Hierarchy in Nervous System</a:t>
            </a:r>
            <a:endParaRPr lang="en-US" sz="3200" dirty="0"/>
          </a:p>
        </p:txBody>
      </p:sp>
      <p:pic>
        <p:nvPicPr>
          <p:cNvPr id="49154" name="Picture 2" descr="http://doi.ieeecomputersociety.org/cms/Computer.org/dl/trans/tp/2013/08/figures/ttp20130818472.gif"/>
          <p:cNvPicPr>
            <a:picLocks noChangeAspect="1" noChangeArrowheads="1"/>
          </p:cNvPicPr>
          <p:nvPr/>
        </p:nvPicPr>
        <p:blipFill>
          <a:blip r:embed="rId2"/>
          <a:srcRect/>
          <a:stretch>
            <a:fillRect/>
          </a:stretch>
        </p:blipFill>
        <p:spPr bwMode="auto">
          <a:xfrm>
            <a:off x="381000" y="1676400"/>
            <a:ext cx="8168600" cy="43434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lidesharecdn.com/bdt311-151008032259-lva1-app6891/95/bdt311-deep-learning-going-beyond-machine-learning-36-638.jpg?cb=1444274609"/>
          <p:cNvPicPr>
            <a:picLocks noChangeAspect="1" noChangeArrowheads="1"/>
          </p:cNvPicPr>
          <p:nvPr/>
        </p:nvPicPr>
        <p:blipFill>
          <a:blip r:embed="rId2"/>
          <a:srcRect l="3463" r="21223"/>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794" y="1371600"/>
            <a:ext cx="8229600" cy="2641912"/>
          </a:xfrm>
        </p:spPr>
        <p:txBody>
          <a:bodyPr>
            <a:noAutofit/>
          </a:bodyPr>
          <a:lstStyle/>
          <a:p>
            <a:r>
              <a:rPr lang="en-US" sz="8000" dirty="0" smtClean="0"/>
              <a:t>Multi Layer Neural Networks</a:t>
            </a:r>
            <a:endParaRPr lang="en-US" sz="8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447800"/>
          </a:xfrm>
        </p:spPr>
        <p:txBody>
          <a:bodyPr>
            <a:normAutofit fontScale="90000"/>
          </a:bodyPr>
          <a:lstStyle/>
          <a:p>
            <a:r>
              <a:rPr lang="en-US" dirty="0" smtClean="0"/>
              <a:t>Visualizing a Multi Layer Neural Network</a:t>
            </a:r>
            <a:endParaRPr lang="en-US" dirty="0"/>
          </a:p>
        </p:txBody>
      </p:sp>
      <p:pic>
        <p:nvPicPr>
          <p:cNvPr id="4" name="Content Placeholder 3" descr="neural-network-layers.png"/>
          <p:cNvPicPr>
            <a:picLocks noGrp="1" noChangeAspect="1"/>
          </p:cNvPicPr>
          <p:nvPr>
            <p:ph idx="1"/>
          </p:nvPr>
        </p:nvPicPr>
        <p:blipFill>
          <a:blip r:embed="rId2"/>
          <a:stretch>
            <a:fillRect/>
          </a:stretch>
        </p:blipFill>
        <p:spPr>
          <a:xfrm>
            <a:off x="457199" y="2209800"/>
            <a:ext cx="8283927" cy="449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4905</TotalTime>
  <Words>1712</Words>
  <Application>Microsoft Office PowerPoint</Application>
  <PresentationFormat>On-screen Show (4:3)</PresentationFormat>
  <Paragraphs>224</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Flow</vt:lpstr>
      <vt:lpstr>A Little Deep Into  Deep Neural Networks</vt:lpstr>
      <vt:lpstr>Outline</vt:lpstr>
      <vt:lpstr>Machine Learning</vt:lpstr>
      <vt:lpstr>What is a Deep Neural Network?</vt:lpstr>
      <vt:lpstr>A Neuron</vt:lpstr>
      <vt:lpstr>Image Recognition Hierarchy in Nervous System</vt:lpstr>
      <vt:lpstr>Slide 7</vt:lpstr>
      <vt:lpstr>Multi Layer Neural Networks</vt:lpstr>
      <vt:lpstr>Visualizing a Multi Layer Neural Network</vt:lpstr>
      <vt:lpstr>How does an artificial neuron work?</vt:lpstr>
      <vt:lpstr>Activation Function</vt:lpstr>
      <vt:lpstr>Sigmoid Function</vt:lpstr>
      <vt:lpstr>Slide 13</vt:lpstr>
      <vt:lpstr>Softmax</vt:lpstr>
      <vt:lpstr>How to Learn?</vt:lpstr>
      <vt:lpstr>Loss Function</vt:lpstr>
      <vt:lpstr>Optimizer</vt:lpstr>
      <vt:lpstr>Learning Rate</vt:lpstr>
      <vt:lpstr>Back Propagation</vt:lpstr>
      <vt:lpstr>Lets See A Demo! http://playground.tensorflow.org</vt:lpstr>
      <vt:lpstr>Previous Neural Network Models were Dumb</vt:lpstr>
      <vt:lpstr>How did things change? </vt:lpstr>
      <vt:lpstr>Rectified Linear Unit (ReLU)</vt:lpstr>
      <vt:lpstr>Restricted Boltzmann Machines</vt:lpstr>
      <vt:lpstr>Deep Belief Networks</vt:lpstr>
      <vt:lpstr>What Does a Deep Neural Network See?</vt:lpstr>
      <vt:lpstr>Problems faced</vt:lpstr>
      <vt:lpstr>Slide 28</vt:lpstr>
      <vt:lpstr>Dropout</vt:lpstr>
      <vt:lpstr>Convolutional Neural Networks</vt:lpstr>
      <vt:lpstr>Slide 31</vt:lpstr>
      <vt:lpstr>LENET 5 – Yan Lecun - 1998</vt:lpstr>
      <vt:lpstr>An Example of CNN</vt:lpstr>
      <vt:lpstr>1x1 Convolutions</vt:lpstr>
      <vt:lpstr>A Typical CNN</vt:lpstr>
      <vt:lpstr>Problems faced</vt:lpstr>
      <vt:lpstr>Recurrent Neural Networks</vt:lpstr>
      <vt:lpstr>Long Short Term Memory</vt:lpstr>
      <vt:lpstr>Generative Adversarial Neural Network</vt:lpstr>
      <vt:lpstr>Slide 40</vt:lpstr>
      <vt:lpstr>Tensorflow – a ML library</vt:lpstr>
      <vt:lpstr>Slide 42</vt:lpstr>
      <vt:lpstr>DNC Structure</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Suprotik Dey</dc:creator>
  <cp:lastModifiedBy>Suprotik Dey</cp:lastModifiedBy>
  <cp:revision>430</cp:revision>
  <dcterms:created xsi:type="dcterms:W3CDTF">2006-08-16T00:00:00Z</dcterms:created>
  <dcterms:modified xsi:type="dcterms:W3CDTF">2017-05-29T20:06:28Z</dcterms:modified>
</cp:coreProperties>
</file>