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2" r:id="rId5"/>
    <p:sldId id="257" r:id="rId6"/>
    <p:sldId id="259" r:id="rId7"/>
    <p:sldId id="261" r:id="rId8"/>
    <p:sldId id="263" r:id="rId9"/>
    <p:sldId id="266" r:id="rId10"/>
    <p:sldId id="264" r:id="rId11"/>
    <p:sldId id="268" r:id="rId12"/>
    <p:sldId id="269" r:id="rId13"/>
    <p:sldId id="267" r:id="rId14"/>
    <p:sldId id="265" r:id="rId15"/>
    <p:sldId id="271" r:id="rId16"/>
    <p:sldId id="260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B1EB"/>
    <a:srgbClr val="F5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- Embarcadero Con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7788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ntendo monitor, computador, mesa, computer&#10;&#10;Descrição gerada automaticamente">
            <a:extLst>
              <a:ext uri="{FF2B5EF4-FFF2-40B4-BE49-F238E27FC236}">
                <a16:creationId xmlns:a16="http://schemas.microsoft.com/office/drawing/2014/main" id="{F1B5B2BE-888B-4395-BA40-82D48170C1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2756"/>
            <a:ext cx="12192000" cy="688075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9486E34-7FC7-4ACF-8897-AFBF5DBC916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3173" y="2545719"/>
            <a:ext cx="6765984" cy="158201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>
            <a:lvl1pPr algn="l">
              <a:defRPr sz="5000">
                <a:solidFill>
                  <a:srgbClr val="F5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defRPr>
            </a:lvl1pPr>
          </a:lstStyle>
          <a:p>
            <a:r>
              <a:rPr lang="pt-BR" dirty="0"/>
              <a:t>Clique para editar </a:t>
            </a:r>
            <a:br>
              <a:rPr lang="pt-BR" dirty="0"/>
            </a:br>
            <a:r>
              <a:rPr lang="pt-BR" dirty="0"/>
              <a:t>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8CCE67-FDFC-4475-A201-D34B7891F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0068" y="5158597"/>
            <a:ext cx="5495026" cy="3062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AD96464-F401-4FE7-B827-3883B507F53A}"/>
              </a:ext>
            </a:extLst>
          </p:cNvPr>
          <p:cNvSpPr txBox="1"/>
          <p:nvPr userDrawn="1"/>
        </p:nvSpPr>
        <p:spPr>
          <a:xfrm>
            <a:off x="273173" y="438672"/>
            <a:ext cx="7921920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00" b="0" dirty="0">
                <a:solidFill>
                  <a:schemeClr val="bg1"/>
                </a:solidFill>
                <a:latin typeface="Century Gothic" panose="020B0502020202020204" pitchFamily="34" charset="0"/>
              </a:rPr>
              <a:t>Um evento com propósito</a:t>
            </a:r>
            <a:br>
              <a:rPr lang="pt-BR" sz="2800" b="1" dirty="0">
                <a:solidFill>
                  <a:srgbClr val="12B1EB"/>
                </a:solidFill>
                <a:latin typeface="Century Gothic" panose="020B0502020202020204" pitchFamily="34" charset="0"/>
              </a:rPr>
            </a:br>
            <a:r>
              <a:rPr lang="pt-BR" sz="2800" b="1" dirty="0">
                <a:solidFill>
                  <a:srgbClr val="12B1EB"/>
                </a:solidFill>
                <a:latin typeface="Century Gothic" panose="020B0502020202020204" pitchFamily="34" charset="0"/>
              </a:rPr>
              <a:t>Embarcadero </a:t>
            </a:r>
            <a:r>
              <a:rPr lang="pt-BR" sz="2800" b="1" dirty="0" err="1">
                <a:solidFill>
                  <a:srgbClr val="12B1EB"/>
                </a:solidFill>
                <a:latin typeface="Century Gothic" panose="020B0502020202020204" pitchFamily="34" charset="0"/>
              </a:rPr>
              <a:t>Conference</a:t>
            </a:r>
            <a:r>
              <a:rPr lang="pt-BR" sz="2800" b="1" dirty="0">
                <a:solidFill>
                  <a:srgbClr val="12B1EB"/>
                </a:solidFill>
                <a:latin typeface="Century Gothic" panose="020B0502020202020204" pitchFamily="34" charset="0"/>
              </a:rPr>
              <a:t> </a:t>
            </a:r>
          </a:p>
          <a:p>
            <a:r>
              <a:rPr lang="pt-BR" sz="2800" b="1" dirty="0">
                <a:solidFill>
                  <a:srgbClr val="12B1EB"/>
                </a:solidFill>
                <a:latin typeface="Century Gothic" panose="020B0502020202020204" pitchFamily="34" charset="0"/>
              </a:rPr>
              <a:t>2020 Online</a:t>
            </a:r>
          </a:p>
        </p:txBody>
      </p:sp>
    </p:spTree>
    <p:extLst>
      <p:ext uri="{BB962C8B-B14F-4D97-AF65-F5344CB8AC3E}">
        <p14:creationId xmlns:p14="http://schemas.microsoft.com/office/powerpoint/2010/main" val="240276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6CDAE30F-A294-4583-8ED5-275A99309C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4445" y="0"/>
            <a:ext cx="1222089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E4C2864-3123-4BE2-BB7D-8DD1ACF12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110" y="362176"/>
            <a:ext cx="8918275" cy="43100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pt-BR" sz="2800" b="0" kern="1200" dirty="0">
                <a:solidFill>
                  <a:srgbClr val="12B1E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B705EA-0087-44AC-B499-3A1D5E9FF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110" y="1043796"/>
            <a:ext cx="10281248" cy="54520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rgbClr val="12B1EB"/>
              </a:buClr>
              <a:defRPr sz="1800" b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Clr>
                <a:srgbClr val="12B1EB"/>
              </a:buClr>
              <a:buNone/>
              <a:defRPr sz="1800">
                <a:latin typeface="Century Gothic" panose="020B0502020202020204" pitchFamily="34" charset="0"/>
              </a:defRPr>
            </a:lvl2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0750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v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Tela de computador com fundo azul&#10;&#10;Descrição gerada automaticamente">
            <a:extLst>
              <a:ext uri="{FF2B5EF4-FFF2-40B4-BE49-F238E27FC236}">
                <a16:creationId xmlns:a16="http://schemas.microsoft.com/office/drawing/2014/main" id="{8B0DB65C-1A1B-46BF-8E26-C0124B3083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6" y="0"/>
            <a:ext cx="12188388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A1718BA-59C5-4F3C-9BEC-6EB4C9762B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89321" y="2147977"/>
            <a:ext cx="4403185" cy="2803585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5000" b="1">
                <a:solidFill>
                  <a:srgbClr val="12B1EB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pt-BR" dirty="0"/>
              <a:t>Clique para </a:t>
            </a:r>
            <a:br>
              <a:rPr lang="pt-BR" dirty="0"/>
            </a:br>
            <a:r>
              <a:rPr lang="pt-BR" dirty="0"/>
              <a:t>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962585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Texto&#10;&#10;Descrição gerada automaticamente">
            <a:extLst>
              <a:ext uri="{FF2B5EF4-FFF2-40B4-BE49-F238E27FC236}">
                <a16:creationId xmlns:a16="http://schemas.microsoft.com/office/drawing/2014/main" id="{EDCEBF0E-F379-4615-BDDA-3215900748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26" y="0"/>
            <a:ext cx="121924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88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7C0A8BFF-75B8-4298-9D6D-4DA78275229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2756"/>
            <a:ext cx="12192000" cy="688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35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50" r:id="rId3"/>
    <p:sldLayoutId id="2147483651" r:id="rId4"/>
    <p:sldLayoutId id="2147483654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9048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3251F-33D2-4B9D-ACBC-CB57B9DB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2800" dirty="0"/>
              <a:t>Porque Utilizar?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D0BEFC0-8948-46A6-832A-CD33D4001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/>
              <a:t>Código fonte legível;</a:t>
            </a:r>
          </a:p>
          <a:p>
            <a:r>
              <a:rPr lang="pt-BR" sz="2000" dirty="0"/>
              <a:t>Facilidade na Manutenção;</a:t>
            </a:r>
          </a:p>
          <a:p>
            <a:r>
              <a:rPr lang="pt-BR" sz="2000" dirty="0"/>
              <a:t>Mudança de pensamento e comportamento</a:t>
            </a:r>
            <a:r>
              <a:rPr lang="pt-BR" sz="2000" b="1" dirty="0"/>
              <a:t>(</a:t>
            </a:r>
            <a:r>
              <a:rPr lang="pt-BR" sz="2000" b="1" i="1" dirty="0" err="1"/>
              <a:t>Mindset</a:t>
            </a:r>
            <a:r>
              <a:rPr lang="pt-BR" sz="2000" b="1" dirty="0"/>
              <a:t>)</a:t>
            </a:r>
            <a:r>
              <a:rPr lang="pt-BR" sz="2000" dirty="0"/>
              <a:t>;</a:t>
            </a:r>
          </a:p>
          <a:p>
            <a:r>
              <a:rPr lang="pt-BR" sz="2000" dirty="0"/>
              <a:t>Controle de </a:t>
            </a:r>
            <a:r>
              <a:rPr lang="pt-BR" sz="2000" b="1" i="1" dirty="0" err="1"/>
              <a:t>memory</a:t>
            </a:r>
            <a:r>
              <a:rPr lang="pt-BR" sz="2000" b="1" i="1" dirty="0"/>
              <a:t> </a:t>
            </a:r>
            <a:r>
              <a:rPr lang="pt-BR" sz="2000" b="1" i="1" dirty="0" err="1"/>
              <a:t>leaks</a:t>
            </a:r>
            <a:r>
              <a:rPr lang="pt-BR" sz="2000" b="1" i="1" dirty="0"/>
              <a:t> </a:t>
            </a:r>
            <a:r>
              <a:rPr lang="pt-BR" sz="2000" dirty="0"/>
              <a:t>– ARC;</a:t>
            </a:r>
          </a:p>
          <a:p>
            <a:r>
              <a:rPr lang="pt-BR" sz="2000" dirty="0"/>
              <a:t>Vida útil do projeto.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18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0249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3251F-33D2-4B9D-ACBC-CB57B9DB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2800" dirty="0"/>
              <a:t>Posso adotar em um projeto legado?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33F89A6-2D2E-4F73-8A87-C5E13EB6D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dirty="0"/>
              <a:t>SIM!!!</a:t>
            </a:r>
          </a:p>
        </p:txBody>
      </p:sp>
      <p:pic>
        <p:nvPicPr>
          <p:cNvPr id="2058" name="Picture 10" descr="Joinha Facebook Png Transparent Images – Free PNG Images Vector, PSD,  Clipart, Templates">
            <a:extLst>
              <a:ext uri="{FF2B5EF4-FFF2-40B4-BE49-F238E27FC236}">
                <a16:creationId xmlns:a16="http://schemas.microsoft.com/office/drawing/2014/main" id="{27860AF5-4DCB-403F-80C2-B41E9C485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749" y="1722475"/>
            <a:ext cx="3415540" cy="3136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hecked Vector SVG Icon (39) - PNG Repo Free PNG Icons">
            <a:extLst>
              <a:ext uri="{FF2B5EF4-FFF2-40B4-BE49-F238E27FC236}">
                <a16:creationId xmlns:a16="http://schemas.microsoft.com/office/drawing/2014/main" id="{5C014A9C-8BB7-45E1-8D70-52B1709A2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467" y="4040143"/>
            <a:ext cx="1371493" cy="137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379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3251F-33D2-4B9D-ACBC-CB57B9DB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2800" dirty="0"/>
              <a:t>Exemplo</a:t>
            </a:r>
          </a:p>
        </p:txBody>
      </p:sp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C3141ED1-6121-4EBA-BC0F-1BDF9F9BE2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262" y="1078001"/>
            <a:ext cx="4081668" cy="4081668"/>
          </a:xfrm>
        </p:spPr>
      </p:pic>
    </p:spTree>
    <p:extLst>
      <p:ext uri="{BB962C8B-B14F-4D97-AF65-F5344CB8AC3E}">
        <p14:creationId xmlns:p14="http://schemas.microsoft.com/office/powerpoint/2010/main" val="1112922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292774EC-7345-49B3-8E91-3A9DE4C49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66" y="1021113"/>
            <a:ext cx="531278" cy="531278"/>
          </a:xfrm>
          <a:prstGeom prst="rect">
            <a:avLst/>
          </a:prstGeom>
        </p:spPr>
      </p:pic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0893D36F-5141-4D66-8829-590355512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66" y="1868777"/>
            <a:ext cx="531278" cy="531278"/>
          </a:xfrm>
          <a:prstGeom prst="rect">
            <a:avLst/>
          </a:prstGeom>
        </p:spPr>
      </p:pic>
      <p:pic>
        <p:nvPicPr>
          <p:cNvPr id="7" name="Imagem 6" descr="Uma imagem contendo Forma&#10;&#10;Descrição gerada automaticamente">
            <a:extLst>
              <a:ext uri="{FF2B5EF4-FFF2-40B4-BE49-F238E27FC236}">
                <a16:creationId xmlns:a16="http://schemas.microsoft.com/office/drawing/2014/main" id="{CD32DBC4-D646-4743-8939-71F27D1D8B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65" y="2716441"/>
            <a:ext cx="531278" cy="531278"/>
          </a:xfrm>
          <a:prstGeom prst="rect">
            <a:avLst/>
          </a:prstGeom>
        </p:spPr>
      </p:pic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FF079995-377A-45E6-9699-69141638D8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65" y="3559440"/>
            <a:ext cx="531278" cy="531278"/>
          </a:xfrm>
          <a:prstGeom prst="rect">
            <a:avLst/>
          </a:prstGeom>
        </p:spPr>
      </p:pic>
      <p:sp>
        <p:nvSpPr>
          <p:cNvPr id="11" name="Espaço Reservado para Conteúdo 44">
            <a:extLst>
              <a:ext uri="{FF2B5EF4-FFF2-40B4-BE49-F238E27FC236}">
                <a16:creationId xmlns:a16="http://schemas.microsoft.com/office/drawing/2014/main" id="{8DB812B3-65F5-4EEE-8E6E-E1634B2CD0E2}"/>
              </a:ext>
            </a:extLst>
          </p:cNvPr>
          <p:cNvSpPr txBox="1">
            <a:spLocks/>
          </p:cNvSpPr>
          <p:nvPr/>
        </p:nvSpPr>
        <p:spPr>
          <a:xfrm>
            <a:off x="1254643" y="3586813"/>
            <a:ext cx="6188443" cy="476532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anndrelluizdiias@gmail.com</a:t>
            </a:r>
          </a:p>
        </p:txBody>
      </p:sp>
      <p:sp>
        <p:nvSpPr>
          <p:cNvPr id="13" name="Espaço Reservado para Conteúdo 44">
            <a:extLst>
              <a:ext uri="{FF2B5EF4-FFF2-40B4-BE49-F238E27FC236}">
                <a16:creationId xmlns:a16="http://schemas.microsoft.com/office/drawing/2014/main" id="{69DBEDA7-F742-4A0C-B4DF-DCAF210E3DFE}"/>
              </a:ext>
            </a:extLst>
          </p:cNvPr>
          <p:cNvSpPr txBox="1">
            <a:spLocks/>
          </p:cNvSpPr>
          <p:nvPr/>
        </p:nvSpPr>
        <p:spPr>
          <a:xfrm>
            <a:off x="1254642" y="2755168"/>
            <a:ext cx="6188443" cy="476532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https://github.com/AndreLuizDias</a:t>
            </a:r>
          </a:p>
        </p:txBody>
      </p:sp>
      <p:sp>
        <p:nvSpPr>
          <p:cNvPr id="15" name="Espaço Reservado para Conteúdo 44">
            <a:extLst>
              <a:ext uri="{FF2B5EF4-FFF2-40B4-BE49-F238E27FC236}">
                <a16:creationId xmlns:a16="http://schemas.microsoft.com/office/drawing/2014/main" id="{4A978664-DF13-4F90-8CE3-1C8DE59BF950}"/>
              </a:ext>
            </a:extLst>
          </p:cNvPr>
          <p:cNvSpPr txBox="1">
            <a:spLocks/>
          </p:cNvSpPr>
          <p:nvPr/>
        </p:nvSpPr>
        <p:spPr>
          <a:xfrm>
            <a:off x="1254642" y="1931533"/>
            <a:ext cx="6188443" cy="476532"/>
          </a:xfrm>
          <a:prstGeom prst="rect">
            <a:avLst/>
          </a:prstGeom>
        </p:spPr>
        <p:txBody>
          <a:bodyPr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https://www.</a:t>
            </a:r>
            <a:r>
              <a:rPr lang="pt-BR" sz="3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facebook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.com/andre.luiz.dias.93</a:t>
            </a:r>
          </a:p>
        </p:txBody>
      </p:sp>
      <p:sp>
        <p:nvSpPr>
          <p:cNvPr id="17" name="Espaço Reservado para Conteúdo 44">
            <a:extLst>
              <a:ext uri="{FF2B5EF4-FFF2-40B4-BE49-F238E27FC236}">
                <a16:creationId xmlns:a16="http://schemas.microsoft.com/office/drawing/2014/main" id="{EAC8B949-D7B2-490A-B524-1178D952FCA8}"/>
              </a:ext>
            </a:extLst>
          </p:cNvPr>
          <p:cNvSpPr txBox="1">
            <a:spLocks/>
          </p:cNvSpPr>
          <p:nvPr/>
        </p:nvSpPr>
        <p:spPr>
          <a:xfrm>
            <a:off x="1254641" y="1048486"/>
            <a:ext cx="6188443" cy="476532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http://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linkedin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.com/in/andre-luiz-dias</a:t>
            </a:r>
          </a:p>
        </p:txBody>
      </p:sp>
    </p:spTree>
    <p:extLst>
      <p:ext uri="{BB962C8B-B14F-4D97-AF65-F5344CB8AC3E}">
        <p14:creationId xmlns:p14="http://schemas.microsoft.com/office/powerpoint/2010/main" val="3357464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8AF4F4-6BA4-46DA-BD44-B2171C092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509" y="2429692"/>
            <a:ext cx="6838859" cy="1286632"/>
          </a:xfrm>
        </p:spPr>
        <p:txBody>
          <a:bodyPr>
            <a:noAutofit/>
          </a:bodyPr>
          <a:lstStyle/>
          <a:p>
            <a:r>
              <a:rPr lang="pt-BR" sz="6000" dirty="0" err="1"/>
              <a:t>Fluent</a:t>
            </a:r>
            <a:r>
              <a:rPr lang="pt-BR" sz="6000" dirty="0"/>
              <a:t> Interface</a:t>
            </a:r>
            <a:br>
              <a:rPr lang="pt-BR" sz="6000" dirty="0"/>
            </a:br>
            <a:r>
              <a:rPr lang="pt-BR" sz="2400" dirty="0"/>
              <a:t>Encadeando objetos de forma simplificada</a:t>
            </a:r>
            <a:endParaRPr lang="pt-BR" sz="6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78C46C-D107-4EDC-96F1-2D2DE9C0B3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0068" y="5123761"/>
            <a:ext cx="5495026" cy="306238"/>
          </a:xfrm>
        </p:spPr>
        <p:txBody>
          <a:bodyPr>
            <a:noAutofit/>
          </a:bodyPr>
          <a:lstStyle/>
          <a:p>
            <a:r>
              <a:rPr lang="pt-BR" sz="2000" b="1" dirty="0"/>
              <a:t>Palestrante:</a:t>
            </a:r>
            <a:r>
              <a:rPr lang="pt-BR" sz="2000" dirty="0"/>
              <a:t> Andre Dias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657FDE3-DE95-4E46-ADB6-96C6F866C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312" y="86790"/>
            <a:ext cx="1312539" cy="170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515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9D780B-E6F4-4A13-8ADB-12D5C6107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019" y="3232298"/>
            <a:ext cx="4270981" cy="2560129"/>
          </a:xfrm>
        </p:spPr>
        <p:txBody>
          <a:bodyPr/>
          <a:lstStyle/>
          <a:p>
            <a:pPr algn="r"/>
            <a:r>
              <a:rPr lang="pt-BR" sz="8000" dirty="0"/>
              <a:t>Agenda</a:t>
            </a:r>
            <a:endParaRPr lang="pt-BR" sz="6000" dirty="0"/>
          </a:p>
        </p:txBody>
      </p:sp>
      <p:sp>
        <p:nvSpPr>
          <p:cNvPr id="7" name="AutoShape 10">
            <a:extLst>
              <a:ext uri="{FF2B5EF4-FFF2-40B4-BE49-F238E27FC236}">
                <a16:creationId xmlns:a16="http://schemas.microsoft.com/office/drawing/2014/main" id="{AFDF49E8-7049-4E78-A09D-6A8C81D3E0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2941840-272E-46A1-82FC-BFB348BB7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654" y="727424"/>
            <a:ext cx="2799491" cy="344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785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E4EFF-8B5D-422B-8437-5BAE9F25C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000" dirty="0"/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C59A1B-D378-471B-8FD3-40615D84D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Apresentação</a:t>
            </a:r>
          </a:p>
          <a:p>
            <a:r>
              <a:rPr lang="pt-BR" sz="2800" dirty="0"/>
              <a:t>O que é </a:t>
            </a:r>
            <a:r>
              <a:rPr lang="pt-BR" sz="2800" dirty="0" err="1"/>
              <a:t>Fluent</a:t>
            </a:r>
            <a:r>
              <a:rPr lang="pt-BR" sz="2800" dirty="0"/>
              <a:t> Interface?</a:t>
            </a:r>
          </a:p>
          <a:p>
            <a:r>
              <a:rPr lang="pt-BR" sz="2800" dirty="0"/>
              <a:t>Porque utilizar?</a:t>
            </a:r>
          </a:p>
          <a:p>
            <a:r>
              <a:rPr lang="pt-BR" sz="2800" dirty="0"/>
              <a:t>Posso adotar em um projeto legado?</a:t>
            </a:r>
          </a:p>
          <a:p>
            <a:r>
              <a:rPr lang="pt-BR" sz="2800" dirty="0"/>
              <a:t>Exemplo!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390D589-0DC3-4EEB-95C2-DBDE91E93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391" y="3786871"/>
            <a:ext cx="1470628" cy="180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593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A5ECD4-3C55-4DB8-9CC3-BBB23087B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Apresentação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18F786-B5BF-47C6-94A3-BE6F9ED65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b="1" dirty="0"/>
              <a:t>Andre dias</a:t>
            </a:r>
            <a:endParaRPr lang="pt-BR" dirty="0"/>
          </a:p>
          <a:p>
            <a:r>
              <a:rPr lang="pt-BR" dirty="0"/>
              <a:t>Graduado em Tec. Análise e Desenvolvimento de Sistemas;</a:t>
            </a:r>
          </a:p>
          <a:p>
            <a:r>
              <a:rPr lang="pt-BR" dirty="0"/>
              <a:t>Pós Graduado em Tecnologias para Aplicação Web;</a:t>
            </a:r>
          </a:p>
          <a:p>
            <a:r>
              <a:rPr lang="pt-BR" dirty="0"/>
              <a:t>Certificações:</a:t>
            </a:r>
          </a:p>
          <a:p>
            <a:pPr marL="0" indent="0">
              <a:buNone/>
            </a:pPr>
            <a:r>
              <a:rPr lang="pt-BR" dirty="0"/>
              <a:t>	- SCRUM Fundamentals;</a:t>
            </a:r>
          </a:p>
          <a:p>
            <a:pPr marL="0" indent="0">
              <a:buNone/>
            </a:pPr>
            <a:r>
              <a:rPr lang="pt-BR" dirty="0"/>
              <a:t>	- SCRUM Professional;</a:t>
            </a:r>
          </a:p>
          <a:p>
            <a:pPr marL="0" indent="0">
              <a:buNone/>
            </a:pPr>
            <a:r>
              <a:rPr lang="pt-BR" dirty="0"/>
              <a:t>	- KANBAN.</a:t>
            </a:r>
            <a:endParaRPr lang="pt-BR" sz="2000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FCF5FF7-53F0-4640-BE34-FE1AF2FF0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604" y="1437411"/>
            <a:ext cx="4376793" cy="437679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20156032-BAD9-4B97-8371-B80373980D77}"/>
              </a:ext>
            </a:extLst>
          </p:cNvPr>
          <p:cNvSpPr/>
          <p:nvPr/>
        </p:nvSpPr>
        <p:spPr>
          <a:xfrm>
            <a:off x="8207829" y="5334000"/>
            <a:ext cx="1611085" cy="40277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ABA1FE5-563D-4E68-B702-FAE775AEF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88" y="4264098"/>
            <a:ext cx="3086507" cy="839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E9571C54-2DC7-44EA-BD74-88E5520D5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59" y="5065413"/>
            <a:ext cx="3244158" cy="924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811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A5ECD4-3C55-4DB8-9CC3-BBB23087B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Apresentação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18F786-B5BF-47C6-94A3-BE6F9ED65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110" y="1088571"/>
            <a:ext cx="10281248" cy="5407252"/>
          </a:xfrm>
        </p:spPr>
        <p:txBody>
          <a:bodyPr/>
          <a:lstStyle/>
          <a:p>
            <a:r>
              <a:rPr lang="pt-BR" sz="2800" b="1" dirty="0"/>
              <a:t>Experiência</a:t>
            </a:r>
          </a:p>
          <a:p>
            <a:r>
              <a:rPr lang="pt-BR" dirty="0"/>
              <a:t>Um pouco mais de 8 anos de desenvolvimento Delphi;</a:t>
            </a:r>
          </a:p>
          <a:p>
            <a:r>
              <a:rPr lang="pt-BR" dirty="0"/>
              <a:t>Softwares Institucionais, ERP, Fiscal . . .</a:t>
            </a:r>
          </a:p>
          <a:p>
            <a:r>
              <a:rPr lang="pt-BR" dirty="0"/>
              <a:t>Professor Instituto Federal do Mato Grosso do Sul;</a:t>
            </a:r>
          </a:p>
          <a:p>
            <a:r>
              <a:rPr lang="pt-BR" dirty="0"/>
              <a:t>Atualmente desenvolvedor de software na </a:t>
            </a:r>
            <a:r>
              <a:rPr lang="pt-BR" b="1" dirty="0" err="1"/>
              <a:t>Fiorilli</a:t>
            </a:r>
            <a:r>
              <a:rPr lang="pt-BR" b="1" dirty="0"/>
              <a:t> Software SC Ltda.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 descr="Foto em preto e branco de placa em frente a prédio&#10;&#10;Descrição gerada automaticamente">
            <a:extLst>
              <a:ext uri="{FF2B5EF4-FFF2-40B4-BE49-F238E27FC236}">
                <a16:creationId xmlns:a16="http://schemas.microsoft.com/office/drawing/2014/main" id="{5459AD66-E118-4BA3-BB89-1D6B2317D9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" b="3752"/>
          <a:stretch/>
        </p:blipFill>
        <p:spPr>
          <a:xfrm>
            <a:off x="6329233" y="-10886"/>
            <a:ext cx="5862767" cy="2743200"/>
          </a:xfrm>
          <a:custGeom>
            <a:avLst/>
            <a:gdLst/>
            <a:ahLst/>
            <a:cxnLst/>
            <a:rect l="l" t="t" r="r" b="b"/>
            <a:pathLst>
              <a:path w="6069184" h="2839783">
                <a:moveTo>
                  <a:pt x="0" y="0"/>
                </a:moveTo>
                <a:lnTo>
                  <a:pt x="6069184" y="0"/>
                </a:lnTo>
                <a:lnTo>
                  <a:pt x="6063823" y="106160"/>
                </a:lnTo>
                <a:cubicBezTo>
                  <a:pt x="5907891" y="1641596"/>
                  <a:pt x="4611168" y="2839783"/>
                  <a:pt x="3034592" y="2839783"/>
                </a:cubicBezTo>
                <a:cubicBezTo>
                  <a:pt x="1458016" y="2839783"/>
                  <a:pt x="161292" y="1641596"/>
                  <a:pt x="5360" y="106160"/>
                </a:cubicBezTo>
                <a:close/>
              </a:path>
            </a:pathLst>
          </a:cu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A9537D3-8709-4290-A8E0-DB578B315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667" y="-78241"/>
            <a:ext cx="13811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FD7BD475-8EE6-4614-95CC-05B4211CC3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247" y="3242913"/>
            <a:ext cx="2742310" cy="2742310"/>
          </a:xfrm>
          <a:prstGeom prst="rect">
            <a:avLst/>
          </a:prstGeom>
        </p:spPr>
      </p:pic>
      <p:pic>
        <p:nvPicPr>
          <p:cNvPr id="11" name="Picture 6" descr="Embarcadero Website - Embarcadero Website">
            <a:extLst>
              <a:ext uri="{FF2B5EF4-FFF2-40B4-BE49-F238E27FC236}">
                <a16:creationId xmlns:a16="http://schemas.microsoft.com/office/drawing/2014/main" id="{815ACB7D-8B41-4EB3-9232-23D920C7F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052" y="3585962"/>
            <a:ext cx="2056212" cy="205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721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3251F-33D2-4B9D-ACBC-CB57B9DB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2800" dirty="0"/>
              <a:t>O que é </a:t>
            </a:r>
            <a:r>
              <a:rPr lang="pt-BR" sz="2800" dirty="0" err="1"/>
              <a:t>Fluent</a:t>
            </a:r>
            <a:r>
              <a:rPr lang="pt-BR" sz="2800" dirty="0"/>
              <a:t> Interface?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089433-CE2D-4FEE-A1FA-142121B84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sz="2000" dirty="0"/>
              <a:t>Trata-se de um padrão de desenvolvimento de software;</a:t>
            </a:r>
          </a:p>
          <a:p>
            <a:r>
              <a:rPr lang="pt-BR" sz="2000" dirty="0"/>
              <a:t>Responsável pelo encadeamento de métodos;</a:t>
            </a:r>
          </a:p>
          <a:p>
            <a:r>
              <a:rPr lang="pt-BR" sz="2000" dirty="0"/>
              <a:t>Código mais próximo da linguagem humana.</a:t>
            </a:r>
          </a:p>
        </p:txBody>
      </p:sp>
      <p:pic>
        <p:nvPicPr>
          <p:cNvPr id="1026" name="Picture 2" descr="encadeamento de hábitos - Treino Alfa">
            <a:extLst>
              <a:ext uri="{FF2B5EF4-FFF2-40B4-BE49-F238E27FC236}">
                <a16:creationId xmlns:a16="http://schemas.microsoft.com/office/drawing/2014/main" id="{C614A0CE-A7D5-4BFF-8C53-0DB6C1465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50684"/>
            <a:ext cx="47625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388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3251F-33D2-4B9D-ACBC-CB57B9DB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2800" dirty="0"/>
              <a:t>O que é </a:t>
            </a:r>
            <a:r>
              <a:rPr lang="pt-BR" sz="2800" dirty="0" err="1"/>
              <a:t>Fluent</a:t>
            </a:r>
            <a:r>
              <a:rPr lang="pt-BR" sz="2800" dirty="0"/>
              <a:t> Interface?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089433-CE2D-4FEE-A1FA-142121B84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sz="2400" b="1" dirty="0"/>
              <a:t>Código convencional</a:t>
            </a:r>
            <a:endParaRPr lang="pt-BR" sz="24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ABD0C31-F23F-4A43-A463-0B31FB90C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51" y="2171479"/>
            <a:ext cx="8970125" cy="286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697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3251F-33D2-4B9D-ACBC-CB57B9DB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2800" dirty="0"/>
              <a:t>O que é </a:t>
            </a:r>
            <a:r>
              <a:rPr lang="pt-BR" sz="2800" dirty="0" err="1"/>
              <a:t>Fluent</a:t>
            </a:r>
            <a:r>
              <a:rPr lang="pt-BR" sz="2800" dirty="0"/>
              <a:t> Interface?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089433-CE2D-4FEE-A1FA-142121B84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sz="2400" b="1" dirty="0" err="1"/>
              <a:t>Fluent</a:t>
            </a:r>
            <a:r>
              <a:rPr lang="pt-BR" sz="2400" b="1" dirty="0"/>
              <a:t> Interface</a:t>
            </a:r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0E5D1FC-E47C-423F-AF52-7C66F1D59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88" y="1952071"/>
            <a:ext cx="9170308" cy="170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986362"/>
      </p:ext>
    </p:extLst>
  </p:cSld>
  <p:clrMapOvr>
    <a:masterClrMapping/>
  </p:clrMapOvr>
</p:sld>
</file>

<file path=ppt/theme/theme1.xml><?xml version="1.0" encoding="utf-8"?>
<a:theme xmlns:a="http://schemas.openxmlformats.org/drawingml/2006/main" name="Tela Conferen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D9438EC9C5993469CF61A1F46C57B83" ma:contentTypeVersion="10" ma:contentTypeDescription="Crie um novo documento." ma:contentTypeScope="" ma:versionID="62080b6bd8e6f4b26a868cd797796634">
  <xsd:schema xmlns:xsd="http://www.w3.org/2001/XMLSchema" xmlns:xs="http://www.w3.org/2001/XMLSchema" xmlns:p="http://schemas.microsoft.com/office/2006/metadata/properties" xmlns:ns3="35a886c1-c068-49eb-8a69-44d892a80394" targetNamespace="http://schemas.microsoft.com/office/2006/metadata/properties" ma:root="true" ma:fieldsID="a47701105542557c98ccc6d374aa4798" ns3:_="">
    <xsd:import namespace="35a886c1-c068-49eb-8a69-44d892a8039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a886c1-c068-49eb-8a69-44d892a803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DCA0572-8200-4C6D-ADE1-517BB2689E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a886c1-c068-49eb-8a69-44d892a803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453037-89E6-495B-97DC-7EFBB741478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C13E19B-D56E-4327-A7E7-9A2C893B5877}">
  <ds:schemaRefs>
    <ds:schemaRef ds:uri="http://www.w3.org/XML/1998/namespace"/>
    <ds:schemaRef ds:uri="http://purl.org/dc/dcmitype/"/>
    <ds:schemaRef ds:uri="35a886c1-c068-49eb-8a69-44d892a80394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231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Century Gothic</vt:lpstr>
      <vt:lpstr>Tela Conference</vt:lpstr>
      <vt:lpstr>Apresentação do PowerPoint</vt:lpstr>
      <vt:lpstr>Fluent Interface Encadeando objetos de forma simplificada</vt:lpstr>
      <vt:lpstr>Agenda</vt:lpstr>
      <vt:lpstr>Agenda</vt:lpstr>
      <vt:lpstr>Apresentação</vt:lpstr>
      <vt:lpstr>Apresentação</vt:lpstr>
      <vt:lpstr>O que é Fluent Interface?</vt:lpstr>
      <vt:lpstr>O que é Fluent Interface?</vt:lpstr>
      <vt:lpstr>O que é Fluent Interface?</vt:lpstr>
      <vt:lpstr>Porque Utilizar?</vt:lpstr>
      <vt:lpstr>Posso adotar em um projeto legado?</vt:lpstr>
      <vt:lpstr>Exemplo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Ernani Augusto</dc:creator>
  <cp:lastModifiedBy>Andre Dias</cp:lastModifiedBy>
  <cp:revision>34</cp:revision>
  <dcterms:created xsi:type="dcterms:W3CDTF">2020-09-29T19:16:46Z</dcterms:created>
  <dcterms:modified xsi:type="dcterms:W3CDTF">2020-10-18T23:01:53Z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0x010100CD9438EC9C5993469CF61A1F46C57B83</vt:lpwstr>
  </property>
</Properties>
</file>