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9" r:id="rId7"/>
    <p:sldId id="261" r:id="rId8"/>
    <p:sldId id="263" r:id="rId9"/>
    <p:sldId id="266" r:id="rId10"/>
    <p:sldId id="268" r:id="rId11"/>
    <p:sldId id="267" r:id="rId12"/>
    <p:sldId id="269" r:id="rId13"/>
    <p:sldId id="264" r:id="rId14"/>
    <p:sldId id="265" r:id="rId15"/>
    <p:sldId id="270" r:id="rId16"/>
    <p:sldId id="271" r:id="rId17"/>
    <p:sldId id="272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RESTRequest4Delphi?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F0653DE-421C-4D48-822C-BF593E3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altLang="pt-BR" sz="2000" b="1" dirty="0"/>
              <a:t>RESTRequest4Delphi</a:t>
            </a:r>
            <a:r>
              <a:rPr lang="pt-PT" altLang="pt-BR" sz="2000" dirty="0"/>
              <a:t>  é uma API para consumir serviços REST;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PT" altLang="pt-BR" sz="2000" dirty="0"/>
              <a:t>Projetado para facilitar o desenvolvimento, de forma simples e minimalista;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A estrutura se concentra em JSON como o formato de representação.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dirty="0"/>
              <a:t>O formato XML não é compatível.</a:t>
            </a:r>
          </a:p>
        </p:txBody>
      </p:sp>
    </p:spTree>
    <p:extLst>
      <p:ext uri="{BB962C8B-B14F-4D97-AF65-F5344CB8AC3E}">
        <p14:creationId xmlns:p14="http://schemas.microsoft.com/office/powerpoint/2010/main" val="129838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61E5AC-6CC7-4031-B5B4-587677E9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altLang="pt-BR" sz="2000" b="1" dirty="0"/>
          </a:p>
          <a:p>
            <a:r>
              <a:rPr lang="pt-PT" altLang="pt-BR" sz="2000" b="1" dirty="0"/>
              <a:t>DataSet Serialize</a:t>
            </a:r>
            <a:r>
              <a:rPr lang="pt-PT" altLang="pt-BR" sz="2000" dirty="0"/>
              <a:t> é um</a:t>
            </a:r>
            <a:r>
              <a:rPr lang="pt-PT" altLang="pt-BR" sz="2000" b="1" dirty="0"/>
              <a:t> </a:t>
            </a:r>
            <a:r>
              <a:rPr lang="pt-BR" sz="2000" dirty="0"/>
              <a:t>Pré-requisito para utilizar o </a:t>
            </a:r>
            <a:r>
              <a:rPr lang="pt-PT" altLang="pt-BR" sz="2000" b="1" dirty="0"/>
              <a:t>RESTRequest4Delphi;</a:t>
            </a:r>
          </a:p>
          <a:p>
            <a:endParaRPr lang="pt-PT" altLang="pt-BR" sz="2000" b="1" dirty="0"/>
          </a:p>
          <a:p>
            <a:r>
              <a:rPr lang="pt-PT" sz="2000" dirty="0"/>
              <a:t>Trabalham em conjunto para realizar o </a:t>
            </a:r>
            <a:r>
              <a:rPr lang="pt-PT" sz="2000" b="1" dirty="0"/>
              <a:t>parse</a:t>
            </a:r>
            <a:r>
              <a:rPr lang="pt-PT" sz="2000" dirty="0"/>
              <a:t> dos dados de uma requisição em um </a:t>
            </a:r>
            <a:r>
              <a:rPr lang="pt-PT" sz="2000" b="1" dirty="0"/>
              <a:t>DataSet</a:t>
            </a:r>
            <a:r>
              <a:rPr lang="pt-PT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3112AF-3246-466E-9822-26399445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01" y="3078852"/>
            <a:ext cx="9007536" cy="22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B2EC06-3718-44EB-A988-ECBBB188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É possível fazer o processo inverso também. Utilizar os dados de um </a:t>
            </a:r>
            <a:r>
              <a:rPr lang="pt-BR" sz="2000" b="1" dirty="0" err="1"/>
              <a:t>DataSet</a:t>
            </a:r>
            <a:r>
              <a:rPr lang="pt-BR" sz="2000" dirty="0"/>
              <a:t> e fazer o </a:t>
            </a:r>
            <a:r>
              <a:rPr lang="pt-BR" sz="2000" b="1" dirty="0"/>
              <a:t>parse</a:t>
            </a:r>
            <a:r>
              <a:rPr lang="pt-BR" sz="2000" dirty="0"/>
              <a:t> para um </a:t>
            </a:r>
            <a:r>
              <a:rPr lang="pt-BR" sz="2000" b="1" dirty="0" err="1"/>
              <a:t>body</a:t>
            </a:r>
            <a:r>
              <a:rPr lang="pt-BR" sz="2000" dirty="0"/>
              <a:t> da requisição.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8DCF1D-A905-403B-B4E3-9EC2D57D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47" y="2477741"/>
            <a:ext cx="9162596" cy="22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Exemplo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141ED1-6121-4EBA-BC0F-1BDF9F9B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2" y="1078001"/>
            <a:ext cx="4081668" cy="4081668"/>
          </a:xfrm>
        </p:spPr>
      </p:pic>
    </p:spTree>
    <p:extLst>
      <p:ext uri="{BB962C8B-B14F-4D97-AF65-F5344CB8AC3E}">
        <p14:creationId xmlns:p14="http://schemas.microsoft.com/office/powerpoint/2010/main" val="111292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5CE13-F3A0-458B-A779-5651C205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366">
            <a:off x="6727400" y="1777151"/>
            <a:ext cx="4904664" cy="49547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350E3D-8EC4-456F-94DF-357948CC0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" y="74429"/>
            <a:ext cx="1286541" cy="166778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A681F5F-04AF-4F48-8E08-B52BD0B4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395" y="0"/>
            <a:ext cx="5384605" cy="733647"/>
          </a:xfrm>
        </p:spPr>
        <p:txBody>
          <a:bodyPr/>
          <a:lstStyle/>
          <a:p>
            <a:pPr algn="r"/>
            <a:r>
              <a:rPr lang="pt-BR" sz="4400" dirty="0"/>
              <a:t>Avalie-me</a:t>
            </a:r>
          </a:p>
        </p:txBody>
      </p:sp>
    </p:spTree>
    <p:extLst>
      <p:ext uri="{BB962C8B-B14F-4D97-AF65-F5344CB8AC3E}">
        <p14:creationId xmlns:p14="http://schemas.microsoft.com/office/powerpoint/2010/main" val="422935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92774EC-7345-49B3-8E91-3A9DE4C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021113"/>
            <a:ext cx="531278" cy="53127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0893D36F-5141-4D66-8829-59035551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868777"/>
            <a:ext cx="531278" cy="531278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D32DBC4-D646-4743-8939-71F27D1D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2716441"/>
            <a:ext cx="531278" cy="5312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079995-377A-45E6-9699-69141638D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3559440"/>
            <a:ext cx="531278" cy="531278"/>
          </a:xfrm>
          <a:prstGeom prst="rect">
            <a:avLst/>
          </a:prstGeom>
        </p:spPr>
      </p:pic>
      <p:sp>
        <p:nvSpPr>
          <p:cNvPr id="11" name="Espaço Reservado para Conteúdo 44">
            <a:extLst>
              <a:ext uri="{FF2B5EF4-FFF2-40B4-BE49-F238E27FC236}">
                <a16:creationId xmlns:a16="http://schemas.microsoft.com/office/drawing/2014/main" id="{8DB812B3-65F5-4EEE-8E6E-E1634B2CD0E2}"/>
              </a:ext>
            </a:extLst>
          </p:cNvPr>
          <p:cNvSpPr txBox="1">
            <a:spLocks/>
          </p:cNvSpPr>
          <p:nvPr/>
        </p:nvSpPr>
        <p:spPr>
          <a:xfrm>
            <a:off x="1254643" y="35868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anndrelluizdiias@gmail.com</a:t>
            </a:r>
          </a:p>
        </p:txBody>
      </p:sp>
      <p:sp>
        <p:nvSpPr>
          <p:cNvPr id="13" name="Espaço Reservado para Conteúdo 44">
            <a:extLst>
              <a:ext uri="{FF2B5EF4-FFF2-40B4-BE49-F238E27FC236}">
                <a16:creationId xmlns:a16="http://schemas.microsoft.com/office/drawing/2014/main" id="{69DBEDA7-F742-4A0C-B4DF-DCAF210E3DFE}"/>
              </a:ext>
            </a:extLst>
          </p:cNvPr>
          <p:cNvSpPr txBox="1">
            <a:spLocks/>
          </p:cNvSpPr>
          <p:nvPr/>
        </p:nvSpPr>
        <p:spPr>
          <a:xfrm>
            <a:off x="1254642" y="2755168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https://github.com/AndreLuizDias</a:t>
            </a:r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4A978664-DF13-4F90-8CE3-1C8DE59BF950}"/>
              </a:ext>
            </a:extLst>
          </p:cNvPr>
          <p:cNvSpPr txBox="1">
            <a:spLocks/>
          </p:cNvSpPr>
          <p:nvPr/>
        </p:nvSpPr>
        <p:spPr>
          <a:xfrm>
            <a:off x="1254642" y="1931533"/>
            <a:ext cx="6188443" cy="47653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</a:t>
            </a:r>
            <a:r>
              <a:rPr lang="pt-B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.com/andre.luiz.dias.93</a:t>
            </a:r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EAC8B949-D7B2-490A-B524-1178D952FCA8}"/>
              </a:ext>
            </a:extLst>
          </p:cNvPr>
          <p:cNvSpPr txBox="1">
            <a:spLocks/>
          </p:cNvSpPr>
          <p:nvPr/>
        </p:nvSpPr>
        <p:spPr>
          <a:xfrm>
            <a:off x="1254641" y="104848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.com/in/andre-luiz-dias</a:t>
            </a: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785684"/>
            <a:ext cx="8256333" cy="1286632"/>
          </a:xfrm>
        </p:spPr>
        <p:txBody>
          <a:bodyPr>
            <a:noAutofit/>
          </a:bodyPr>
          <a:lstStyle/>
          <a:p>
            <a:r>
              <a:rPr lang="pt-BR" sz="6000" dirty="0" err="1"/>
              <a:t>DataSet</a:t>
            </a:r>
            <a:r>
              <a:rPr lang="pt-BR" sz="6000" dirty="0"/>
              <a:t> Serialize e RESTRequest4Delphi</a:t>
            </a:r>
            <a:br>
              <a:rPr lang="pt-BR" sz="6000" dirty="0"/>
            </a:br>
            <a:r>
              <a:rPr lang="pt-BR" sz="2400" dirty="0"/>
              <a:t>Uma combinação que deu certo!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b="1" dirty="0"/>
              <a:t>Palestrante:</a:t>
            </a:r>
            <a:r>
              <a:rPr lang="pt-BR" sz="2000" dirty="0"/>
              <a:t> Andre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8914E3-399D-45EB-A5D1-9EC64A4F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12" y="86790"/>
            <a:ext cx="1312539" cy="1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019" y="3232298"/>
            <a:ext cx="4270981" cy="2560129"/>
          </a:xfrm>
        </p:spPr>
        <p:txBody>
          <a:bodyPr/>
          <a:lstStyle/>
          <a:p>
            <a:pPr algn="r"/>
            <a:r>
              <a:rPr lang="pt-BR" sz="8000" dirty="0"/>
              <a:t>Agenda</a:t>
            </a:r>
            <a:endParaRPr lang="pt-BR" sz="6000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41840-272E-46A1-82FC-BFB348B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727424"/>
            <a:ext cx="2799491" cy="34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  <a:p>
            <a:r>
              <a:rPr lang="pt-BR" sz="2800" dirty="0"/>
              <a:t>O que é RESTRequest4Delphi?</a:t>
            </a:r>
          </a:p>
          <a:p>
            <a:r>
              <a:rPr lang="pt-BR" sz="2800" dirty="0"/>
              <a:t>Porque essa combinação deu certo?</a:t>
            </a:r>
          </a:p>
          <a:p>
            <a:r>
              <a:rPr lang="pt-BR" sz="2800" dirty="0"/>
              <a:t>Exemplo!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30CCDB-EF2A-4717-AEEB-A5865729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3786871"/>
            <a:ext cx="1470628" cy="18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Andre dias</a:t>
            </a:r>
            <a:endParaRPr lang="pt-BR" dirty="0"/>
          </a:p>
          <a:p>
            <a:r>
              <a:rPr lang="pt-BR" dirty="0"/>
              <a:t>Graduado em Tec. Análise e Desenvolvimento de Sistemas;</a:t>
            </a:r>
          </a:p>
          <a:p>
            <a:r>
              <a:rPr lang="pt-BR" dirty="0"/>
              <a:t>Pós Graduado em Tecnologias para Aplicação Web;</a:t>
            </a:r>
          </a:p>
          <a:p>
            <a:r>
              <a:rPr lang="pt-BR" dirty="0"/>
              <a:t>Certificações:</a:t>
            </a:r>
          </a:p>
          <a:p>
            <a:pPr marL="0" indent="0">
              <a:buNone/>
            </a:pPr>
            <a:r>
              <a:rPr lang="pt-BR" dirty="0"/>
              <a:t>	- SCRUM Fundamentals;</a:t>
            </a:r>
          </a:p>
          <a:p>
            <a:pPr marL="0" indent="0">
              <a:buNone/>
            </a:pPr>
            <a:r>
              <a:rPr lang="pt-BR" dirty="0"/>
              <a:t>	- SCRUM Professional;</a:t>
            </a:r>
          </a:p>
          <a:p>
            <a:pPr marL="0" indent="0">
              <a:buNone/>
            </a:pPr>
            <a:r>
              <a:rPr lang="pt-BR" dirty="0"/>
              <a:t>	- KANBAN.</a:t>
            </a:r>
            <a:endParaRPr lang="pt-BR" sz="20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F5FF7-53F0-4640-BE34-FE1AF2FF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04" y="1437411"/>
            <a:ext cx="4376793" cy="43767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156032-BAD9-4B97-8371-B80373980D77}"/>
              </a:ext>
            </a:extLst>
          </p:cNvPr>
          <p:cNvSpPr/>
          <p:nvPr/>
        </p:nvSpPr>
        <p:spPr>
          <a:xfrm>
            <a:off x="8207829" y="5334000"/>
            <a:ext cx="1611085" cy="40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BA1FE5-563D-4E68-B702-FAE775AE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8" y="4264098"/>
            <a:ext cx="3086507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518BF-9CDB-477A-B764-885080AD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9" y="5065413"/>
            <a:ext cx="3244158" cy="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88571"/>
            <a:ext cx="10281248" cy="5407252"/>
          </a:xfrm>
        </p:spPr>
        <p:txBody>
          <a:bodyPr/>
          <a:lstStyle/>
          <a:p>
            <a:r>
              <a:rPr lang="pt-BR" sz="2800" b="1" dirty="0"/>
              <a:t>Experiência</a:t>
            </a:r>
          </a:p>
          <a:p>
            <a:r>
              <a:rPr lang="pt-BR" dirty="0"/>
              <a:t>Um pouco mais de 8 anos de desenvolvimento Delphi;</a:t>
            </a:r>
          </a:p>
          <a:p>
            <a:r>
              <a:rPr lang="pt-BR" dirty="0"/>
              <a:t>Softwares Institucionais, ERP, Fiscal . . .</a:t>
            </a:r>
          </a:p>
          <a:p>
            <a:r>
              <a:rPr lang="pt-BR" dirty="0"/>
              <a:t>Professor Instituto Federal do Mato Grosso do Sul;</a:t>
            </a:r>
          </a:p>
          <a:p>
            <a:r>
              <a:rPr lang="pt-BR" dirty="0"/>
              <a:t>Atualmente desenvolvedor de software na </a:t>
            </a:r>
            <a:r>
              <a:rPr lang="pt-BR" b="1" dirty="0" err="1"/>
              <a:t>Fiorilli</a:t>
            </a:r>
            <a:r>
              <a:rPr lang="pt-BR" b="1" dirty="0"/>
              <a:t> Software SC Ltda.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5459AD66-E118-4BA3-BB89-1D6B2317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6329233" y="-10886"/>
            <a:ext cx="5862767" cy="2743200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9FDB5A4-9F9F-43B3-880D-871867152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3242913"/>
            <a:ext cx="2742310" cy="2742310"/>
          </a:xfrm>
          <a:prstGeom prst="rect">
            <a:avLst/>
          </a:prstGeom>
        </p:spPr>
      </p:pic>
      <p:pic>
        <p:nvPicPr>
          <p:cNvPr id="4" name="Picture 6" descr="Embarcadero Website - Embarcadero Website">
            <a:extLst>
              <a:ext uri="{FF2B5EF4-FFF2-40B4-BE49-F238E27FC236}">
                <a16:creationId xmlns:a16="http://schemas.microsoft.com/office/drawing/2014/main" id="{0E1C2B76-6E32-4442-AE59-0B3214CF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2" y="3585962"/>
            <a:ext cx="2056212" cy="20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3B1C73-AA29-4A87-A14C-E2F3BB554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78" y="81346"/>
            <a:ext cx="1364401" cy="17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86C11A-8849-40AE-92FA-04D73E87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13" y="2134603"/>
            <a:ext cx="2169442" cy="2258423"/>
          </a:xfrm>
          <a:prstGeom prst="rect">
            <a:avLst/>
          </a:prstGeom>
        </p:spPr>
      </p:pic>
      <p:pic>
        <p:nvPicPr>
          <p:cNvPr id="1030" name="Picture 6" descr="Embarcadero Website - Embarcadero Website">
            <a:extLst>
              <a:ext uri="{FF2B5EF4-FFF2-40B4-BE49-F238E27FC236}">
                <a16:creationId xmlns:a16="http://schemas.microsoft.com/office/drawing/2014/main" id="{2ED15272-6A75-4418-984B-D2E38C3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03" y="2134603"/>
            <a:ext cx="2152594" cy="215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8EC4E1-EE53-4DF9-911B-EB3A87AA6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69" y="2134603"/>
            <a:ext cx="4336172" cy="22584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5923E20-EF40-48DA-BB77-EF89494B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81609"/>
            <a:ext cx="1329070" cy="1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0BEFC0-8948-46A6-832A-CD33D40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000" b="1" dirty="0" err="1"/>
              <a:t>DataSet</a:t>
            </a:r>
            <a:r>
              <a:rPr lang="pt-BR" sz="2000" b="1" dirty="0"/>
              <a:t> Serialize</a:t>
            </a:r>
            <a:r>
              <a:rPr lang="pt-BR" sz="2000" dirty="0"/>
              <a:t> é um conjunto de recursos para simplificar o trabalho com </a:t>
            </a:r>
            <a:r>
              <a:rPr lang="pt-BR" sz="2000" i="1" u="sng" dirty="0"/>
              <a:t>JSON</a:t>
            </a:r>
            <a:r>
              <a:rPr lang="pt-BR" sz="2000" dirty="0"/>
              <a:t> e </a:t>
            </a:r>
            <a:r>
              <a:rPr lang="pt-BR" sz="2000" i="1" u="sng" dirty="0" err="1"/>
              <a:t>DataSet</a:t>
            </a:r>
            <a:r>
              <a:rPr lang="pt-BR" sz="2000" i="1" u="sng" dirty="0"/>
              <a:t>.</a:t>
            </a:r>
          </a:p>
          <a:p>
            <a:pPr marL="0" indent="0">
              <a:buNone/>
            </a:pPr>
            <a:endParaRPr lang="pt-BR" sz="2000" i="1" u="sng" dirty="0"/>
          </a:p>
          <a:p>
            <a:pPr marL="0" indent="0">
              <a:buNone/>
            </a:pPr>
            <a:r>
              <a:rPr lang="pt-BR" sz="2000" dirty="0"/>
              <a:t>Compatibilidade com o </a:t>
            </a:r>
            <a:r>
              <a:rPr lang="pt-BR" sz="2000" b="1" dirty="0" err="1"/>
              <a:t>Larazus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endParaRPr lang="pt-BR" sz="2000" i="1" u="sng" dirty="0"/>
          </a:p>
          <a:p>
            <a:pPr marL="0" indent="0">
              <a:buNone/>
            </a:pPr>
            <a:r>
              <a:rPr lang="pt-BR" sz="2800" b="1" dirty="0"/>
              <a:t>Funcionalidades</a:t>
            </a:r>
          </a:p>
          <a:p>
            <a:r>
              <a:rPr lang="pt-BR" sz="2000" dirty="0"/>
              <a:t>Exportar ou importar registros para um </a:t>
            </a:r>
            <a:r>
              <a:rPr lang="pt-BR" sz="2000" dirty="0" err="1"/>
              <a:t>DataSet</a:t>
            </a:r>
            <a:r>
              <a:rPr lang="pt-BR" sz="2000" dirty="0"/>
              <a:t>;</a:t>
            </a:r>
          </a:p>
          <a:p>
            <a:r>
              <a:rPr lang="pt-BR" sz="2000" dirty="0"/>
              <a:t>Exportar ou importar a estrutura de campos do </a:t>
            </a:r>
            <a:r>
              <a:rPr lang="pt-BR" sz="2000" dirty="0" err="1"/>
              <a:t>DataSet</a:t>
            </a:r>
            <a:r>
              <a:rPr lang="pt-BR" sz="2000" dirty="0"/>
              <a:t> no formato JSON;</a:t>
            </a:r>
          </a:p>
          <a:p>
            <a:r>
              <a:rPr lang="pt-BR" sz="2000" dirty="0"/>
              <a:t>Gerenciar JSON aninhado por meio de master </a:t>
            </a:r>
            <a:r>
              <a:rPr lang="pt-BR" sz="2000" dirty="0" err="1"/>
              <a:t>details</a:t>
            </a:r>
            <a:r>
              <a:rPr lang="pt-BR" sz="2000" dirty="0"/>
              <a:t> ou usando </a:t>
            </a:r>
            <a:r>
              <a:rPr lang="pt-BR" sz="2000" dirty="0" err="1"/>
              <a:t>TDataSetField</a:t>
            </a:r>
            <a:r>
              <a:rPr lang="pt-BR" sz="2000" dirty="0"/>
              <a:t>. </a:t>
            </a:r>
          </a:p>
          <a:p>
            <a:endParaRPr lang="pt-BR" sz="2800" b="1" dirty="0"/>
          </a:p>
          <a:p>
            <a:endParaRPr lang="pt-BR" sz="2000" i="1" u="sng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3024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0F74D-A4FD-4789-BD75-AB0C12C3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51" y="1421773"/>
            <a:ext cx="6557309" cy="31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8669F-D55C-4164-BF9E-A953CE93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1" y="82398"/>
            <a:ext cx="1329071" cy="1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320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Tela Conference</vt:lpstr>
      <vt:lpstr>Apresentação do PowerPoint</vt:lpstr>
      <vt:lpstr>DataSet Serialize e RESTRequest4Delphi Uma combinação que deu certo!</vt:lpstr>
      <vt:lpstr>Agenda</vt:lpstr>
      <vt:lpstr>Agenda</vt:lpstr>
      <vt:lpstr>Apresentação</vt:lpstr>
      <vt:lpstr>Apresentação</vt:lpstr>
      <vt:lpstr>Apresentação do PowerPoint</vt:lpstr>
      <vt:lpstr>O que é DataSet Serialize?</vt:lpstr>
      <vt:lpstr>Apresentação do PowerPoint</vt:lpstr>
      <vt:lpstr>O que é RESTRequest4Delphi?</vt:lpstr>
      <vt:lpstr>Porque essa combinação deu certo?</vt:lpstr>
      <vt:lpstr>Porque essa combinação deu certo?</vt:lpstr>
      <vt:lpstr>Exemplo</vt:lpstr>
      <vt:lpstr>Avalie-me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Andre Dias</cp:lastModifiedBy>
  <cp:revision>46</cp:revision>
  <dcterms:created xsi:type="dcterms:W3CDTF">2020-09-29T19:16:46Z</dcterms:created>
  <dcterms:modified xsi:type="dcterms:W3CDTF">2020-10-20T03:18:46Z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