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72" r:id="rId7"/>
    <p:sldId id="261" r:id="rId8"/>
    <p:sldId id="263" r:id="rId9"/>
    <p:sldId id="266" r:id="rId10"/>
    <p:sldId id="264" r:id="rId11"/>
    <p:sldId id="268" r:id="rId12"/>
    <p:sldId id="269" r:id="rId13"/>
    <p:sldId id="267" r:id="rId14"/>
    <p:sldId id="265" r:id="rId15"/>
    <p:sldId id="271" r:id="rId16"/>
    <p:sldId id="259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Utilizar?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0BEFC0-8948-46A6-832A-CD33D40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Código fonte legível;</a:t>
            </a:r>
          </a:p>
          <a:p>
            <a:r>
              <a:rPr lang="pt-BR" sz="2000" dirty="0"/>
              <a:t>Facilidade na Manutenção;</a:t>
            </a:r>
          </a:p>
          <a:p>
            <a:r>
              <a:rPr lang="pt-BR" sz="2000" dirty="0"/>
              <a:t>Mudança de pensamento e comportamento</a:t>
            </a:r>
            <a:r>
              <a:rPr lang="pt-BR" sz="2000" b="1" dirty="0"/>
              <a:t>(</a:t>
            </a:r>
            <a:r>
              <a:rPr lang="pt-BR" sz="2000" b="1" i="1" dirty="0" err="1"/>
              <a:t>Mindset</a:t>
            </a:r>
            <a:r>
              <a:rPr lang="pt-BR" sz="2000" b="1" dirty="0"/>
              <a:t>)</a:t>
            </a:r>
            <a:r>
              <a:rPr lang="pt-BR" sz="2000" dirty="0"/>
              <a:t>;</a:t>
            </a:r>
          </a:p>
          <a:p>
            <a:r>
              <a:rPr lang="pt-BR" sz="2000" dirty="0"/>
              <a:t>Controle de </a:t>
            </a:r>
            <a:r>
              <a:rPr lang="pt-BR" sz="2000" b="1" i="1" dirty="0" err="1"/>
              <a:t>memory</a:t>
            </a:r>
            <a:r>
              <a:rPr lang="pt-BR" sz="2000" b="1" i="1" dirty="0"/>
              <a:t> </a:t>
            </a:r>
            <a:r>
              <a:rPr lang="pt-BR" sz="2000" b="1" i="1" dirty="0" err="1"/>
              <a:t>leaks</a:t>
            </a:r>
            <a:r>
              <a:rPr lang="pt-BR" sz="2000" b="1" i="1" dirty="0"/>
              <a:t> </a:t>
            </a:r>
            <a:r>
              <a:rPr lang="pt-BR" sz="2000" dirty="0"/>
              <a:t>– ARC;</a:t>
            </a:r>
          </a:p>
          <a:p>
            <a:r>
              <a:rPr lang="pt-BR" sz="2000" dirty="0"/>
              <a:t>Vida útil do projeto.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24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Posso adotar em um projeto legado?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3F89A6-2D2E-4F73-8A87-C5E13EB6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SIM!!!</a:t>
            </a:r>
          </a:p>
        </p:txBody>
      </p:sp>
      <p:pic>
        <p:nvPicPr>
          <p:cNvPr id="2058" name="Picture 10" descr="Joinha Facebook Png Transparent Images – Free PNG Images Vector, PSD,  Clipart, Templates">
            <a:extLst>
              <a:ext uri="{FF2B5EF4-FFF2-40B4-BE49-F238E27FC236}">
                <a16:creationId xmlns:a16="http://schemas.microsoft.com/office/drawing/2014/main" id="{27860AF5-4DCB-403F-80C2-B41E9C48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49" y="1722475"/>
            <a:ext cx="3415540" cy="31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cked Vector SVG Icon (39) - PNG Repo Free PNG Icons">
            <a:extLst>
              <a:ext uri="{FF2B5EF4-FFF2-40B4-BE49-F238E27FC236}">
                <a16:creationId xmlns:a16="http://schemas.microsoft.com/office/drawing/2014/main" id="{5C014A9C-8BB7-45E1-8D70-52B1709A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67" y="4040143"/>
            <a:ext cx="1371493" cy="13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Exemplo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141ED1-6121-4EBA-BC0F-1BDF9F9B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2" y="1078001"/>
            <a:ext cx="4081668" cy="4081668"/>
          </a:xfrm>
        </p:spPr>
      </p:pic>
    </p:spTree>
    <p:extLst>
      <p:ext uri="{BB962C8B-B14F-4D97-AF65-F5344CB8AC3E}">
        <p14:creationId xmlns:p14="http://schemas.microsoft.com/office/powerpoint/2010/main" val="111292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5CE13-F3A0-458B-A779-5651C205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366">
            <a:off x="6727400" y="1777151"/>
            <a:ext cx="4904664" cy="49547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350E3D-8EC4-456F-94DF-357948CC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74429"/>
            <a:ext cx="1286541" cy="166778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681F5F-04AF-4F48-8E08-B52BD0B4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395" y="0"/>
            <a:ext cx="5384605" cy="733647"/>
          </a:xfrm>
        </p:spPr>
        <p:txBody>
          <a:bodyPr/>
          <a:lstStyle/>
          <a:p>
            <a:pPr algn="r"/>
            <a:r>
              <a:rPr lang="pt-BR" sz="4400" dirty="0"/>
              <a:t>Avalie-me</a:t>
            </a:r>
          </a:p>
        </p:txBody>
      </p:sp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92774EC-7345-49B3-8E91-3A9DE4C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021113"/>
            <a:ext cx="531278" cy="53127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0893D36F-5141-4D66-8829-59035551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868777"/>
            <a:ext cx="531278" cy="531278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D32DBC4-D646-4743-8939-71F27D1D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2716441"/>
            <a:ext cx="531278" cy="5312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079995-377A-45E6-9699-69141638D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3559440"/>
            <a:ext cx="531278" cy="531278"/>
          </a:xfrm>
          <a:prstGeom prst="rect">
            <a:avLst/>
          </a:prstGeom>
        </p:spPr>
      </p:pic>
      <p:sp>
        <p:nvSpPr>
          <p:cNvPr id="11" name="Espaço Reservado para Conteúdo 44">
            <a:extLst>
              <a:ext uri="{FF2B5EF4-FFF2-40B4-BE49-F238E27FC236}">
                <a16:creationId xmlns:a16="http://schemas.microsoft.com/office/drawing/2014/main" id="{8DB812B3-65F5-4EEE-8E6E-E1634B2CD0E2}"/>
              </a:ext>
            </a:extLst>
          </p:cNvPr>
          <p:cNvSpPr txBox="1">
            <a:spLocks/>
          </p:cNvSpPr>
          <p:nvPr/>
        </p:nvSpPr>
        <p:spPr>
          <a:xfrm>
            <a:off x="1254643" y="35868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anndrelluizdiias@gmail.com</a:t>
            </a:r>
          </a:p>
        </p:txBody>
      </p:sp>
      <p:sp>
        <p:nvSpPr>
          <p:cNvPr id="13" name="Espaço Reservado para Conteúdo 44">
            <a:extLst>
              <a:ext uri="{FF2B5EF4-FFF2-40B4-BE49-F238E27FC236}">
                <a16:creationId xmlns:a16="http://schemas.microsoft.com/office/drawing/2014/main" id="{69DBEDA7-F742-4A0C-B4DF-DCAF210E3DFE}"/>
              </a:ext>
            </a:extLst>
          </p:cNvPr>
          <p:cNvSpPr txBox="1">
            <a:spLocks/>
          </p:cNvSpPr>
          <p:nvPr/>
        </p:nvSpPr>
        <p:spPr>
          <a:xfrm>
            <a:off x="1254642" y="2755168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https://github.com/AndreLuizDias</a:t>
            </a:r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4A978664-DF13-4F90-8CE3-1C8DE59BF950}"/>
              </a:ext>
            </a:extLst>
          </p:cNvPr>
          <p:cNvSpPr txBox="1">
            <a:spLocks/>
          </p:cNvSpPr>
          <p:nvPr/>
        </p:nvSpPr>
        <p:spPr>
          <a:xfrm>
            <a:off x="1254642" y="1931533"/>
            <a:ext cx="6188443" cy="47653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</a:t>
            </a:r>
            <a:r>
              <a:rPr lang="pt-B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.com/andre.luiz.dias.93</a:t>
            </a:r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EAC8B949-D7B2-490A-B524-1178D952FCA8}"/>
              </a:ext>
            </a:extLst>
          </p:cNvPr>
          <p:cNvSpPr txBox="1">
            <a:spLocks/>
          </p:cNvSpPr>
          <p:nvPr/>
        </p:nvSpPr>
        <p:spPr>
          <a:xfrm>
            <a:off x="1254641" y="104848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.com/in/andre-luiz-dias</a:t>
            </a: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429692"/>
            <a:ext cx="6838859" cy="1286632"/>
          </a:xfrm>
        </p:spPr>
        <p:txBody>
          <a:bodyPr>
            <a:noAutofit/>
          </a:bodyPr>
          <a:lstStyle/>
          <a:p>
            <a:r>
              <a:rPr lang="pt-BR" sz="6000" dirty="0" err="1"/>
              <a:t>Fluent</a:t>
            </a:r>
            <a:r>
              <a:rPr lang="pt-BR" sz="6000" dirty="0"/>
              <a:t> Interface</a:t>
            </a:r>
            <a:br>
              <a:rPr lang="pt-BR" sz="6000" dirty="0"/>
            </a:br>
            <a:r>
              <a:rPr lang="pt-BR" sz="2400" dirty="0"/>
              <a:t>Encadeando objetos de forma simplificada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b="1" dirty="0"/>
              <a:t>Palestrante:</a:t>
            </a:r>
            <a:r>
              <a:rPr lang="pt-BR" sz="2000" dirty="0"/>
              <a:t> Andre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57FDE3-DE95-4E46-ADB6-96C6F866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12" y="86790"/>
            <a:ext cx="1312539" cy="1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019" y="3232298"/>
            <a:ext cx="4270981" cy="2560129"/>
          </a:xfrm>
        </p:spPr>
        <p:txBody>
          <a:bodyPr/>
          <a:lstStyle/>
          <a:p>
            <a:pPr algn="r"/>
            <a:r>
              <a:rPr lang="pt-BR" sz="8000" dirty="0"/>
              <a:t>Agenda</a:t>
            </a:r>
            <a:endParaRPr lang="pt-BR" sz="6000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41840-272E-46A1-82FC-BFB348B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727424"/>
            <a:ext cx="2799491" cy="34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</a:p>
          <a:p>
            <a:r>
              <a:rPr lang="pt-BR" sz="2800" dirty="0"/>
              <a:t>Porque utilizar?</a:t>
            </a:r>
          </a:p>
          <a:p>
            <a:r>
              <a:rPr lang="pt-BR" sz="2800" dirty="0"/>
              <a:t>Posso adotar em um projeto legado?</a:t>
            </a:r>
          </a:p>
          <a:p>
            <a:r>
              <a:rPr lang="pt-BR" sz="2800" dirty="0"/>
              <a:t>Exemplo!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90D589-0DC3-4EEB-95C2-DBDE91E9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3786871"/>
            <a:ext cx="1470628" cy="18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Andre dias</a:t>
            </a:r>
            <a:endParaRPr lang="pt-BR" dirty="0"/>
          </a:p>
          <a:p>
            <a:r>
              <a:rPr lang="pt-BR" dirty="0"/>
              <a:t>Graduado em Tec. Análise e Desenvolvimento de Sistemas;</a:t>
            </a:r>
          </a:p>
          <a:p>
            <a:r>
              <a:rPr lang="pt-BR" dirty="0"/>
              <a:t>Pós Graduado em Tecnologias para Aplicação Web;</a:t>
            </a:r>
          </a:p>
          <a:p>
            <a:r>
              <a:rPr lang="pt-BR" dirty="0"/>
              <a:t>Certificações:</a:t>
            </a:r>
          </a:p>
          <a:p>
            <a:pPr marL="0" indent="0">
              <a:buNone/>
            </a:pPr>
            <a:r>
              <a:rPr lang="pt-BR" dirty="0"/>
              <a:t>	- SCRUM Fundamentals;</a:t>
            </a:r>
          </a:p>
          <a:p>
            <a:pPr marL="0" indent="0">
              <a:buNone/>
            </a:pPr>
            <a:r>
              <a:rPr lang="pt-BR" dirty="0"/>
              <a:t>	- SCRUM Professional;</a:t>
            </a:r>
          </a:p>
          <a:p>
            <a:pPr marL="0" indent="0">
              <a:buNone/>
            </a:pPr>
            <a:r>
              <a:rPr lang="pt-BR" dirty="0"/>
              <a:t>	- KANBAN.</a:t>
            </a:r>
            <a:endParaRPr lang="pt-BR" sz="20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F5FF7-53F0-4640-BE34-FE1AF2FF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04" y="1437411"/>
            <a:ext cx="4376793" cy="43767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156032-BAD9-4B97-8371-B80373980D77}"/>
              </a:ext>
            </a:extLst>
          </p:cNvPr>
          <p:cNvSpPr/>
          <p:nvPr/>
        </p:nvSpPr>
        <p:spPr>
          <a:xfrm>
            <a:off x="8207829" y="5334000"/>
            <a:ext cx="1611085" cy="40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BA1FE5-563D-4E68-B702-FAE775AE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8" y="4264098"/>
            <a:ext cx="3086507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9571C54-2DC7-44EA-BD74-88E5520D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9" y="5065413"/>
            <a:ext cx="3244158" cy="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88571"/>
            <a:ext cx="10281248" cy="5407252"/>
          </a:xfrm>
        </p:spPr>
        <p:txBody>
          <a:bodyPr/>
          <a:lstStyle/>
          <a:p>
            <a:r>
              <a:rPr lang="pt-BR" sz="2800" b="1" dirty="0"/>
              <a:t>Experiência</a:t>
            </a:r>
          </a:p>
          <a:p>
            <a:r>
              <a:rPr lang="pt-BR" dirty="0"/>
              <a:t>Um pouco mais de 8 anos de desenvolvimento Delphi;</a:t>
            </a:r>
          </a:p>
          <a:p>
            <a:r>
              <a:rPr lang="pt-BR" dirty="0"/>
              <a:t>Softwares Institucionais, ERP, Fiscal . . .</a:t>
            </a:r>
          </a:p>
          <a:p>
            <a:r>
              <a:rPr lang="pt-BR" dirty="0"/>
              <a:t>Professor Instituto Federal do Mato Grosso do Sul;</a:t>
            </a:r>
          </a:p>
          <a:p>
            <a:r>
              <a:rPr lang="pt-BR" dirty="0"/>
              <a:t>Atualmente desenvolvedor de software na </a:t>
            </a:r>
            <a:r>
              <a:rPr lang="pt-BR" b="1" dirty="0" err="1"/>
              <a:t>Fiorilli</a:t>
            </a:r>
            <a:r>
              <a:rPr lang="pt-BR" b="1" dirty="0"/>
              <a:t> Software SC Ltda.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5459AD66-E118-4BA3-BB89-1D6B2317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6329233" y="-10886"/>
            <a:ext cx="5862767" cy="2743200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D7BD475-8EE6-4614-95CC-05B4211CC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3242913"/>
            <a:ext cx="2742310" cy="2742310"/>
          </a:xfrm>
          <a:prstGeom prst="rect">
            <a:avLst/>
          </a:prstGeom>
        </p:spPr>
      </p:pic>
      <p:pic>
        <p:nvPicPr>
          <p:cNvPr id="11" name="Picture 6" descr="Embarcadero Website - Embarcadero Website">
            <a:extLst>
              <a:ext uri="{FF2B5EF4-FFF2-40B4-BE49-F238E27FC236}">
                <a16:creationId xmlns:a16="http://schemas.microsoft.com/office/drawing/2014/main" id="{815ACB7D-8B41-4EB3-9232-23D920C7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2" y="3585962"/>
            <a:ext cx="2056212" cy="20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9F442-8FC5-4ADA-884B-FB018EB3F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78" y="81346"/>
            <a:ext cx="1364401" cy="17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Trata-se de um padrão de desenvolvimento de software;</a:t>
            </a:r>
          </a:p>
          <a:p>
            <a:r>
              <a:rPr lang="pt-BR" sz="2000" dirty="0"/>
              <a:t>Responsável pelo encadeamento de métodos;</a:t>
            </a:r>
          </a:p>
          <a:p>
            <a:r>
              <a:rPr lang="pt-BR" sz="2000" dirty="0"/>
              <a:t>Código mais próximo da linguagem humana.</a:t>
            </a:r>
          </a:p>
        </p:txBody>
      </p:sp>
      <p:pic>
        <p:nvPicPr>
          <p:cNvPr id="1026" name="Picture 2" descr="encadeamento de hábitos - Treino Alfa">
            <a:extLst>
              <a:ext uri="{FF2B5EF4-FFF2-40B4-BE49-F238E27FC236}">
                <a16:creationId xmlns:a16="http://schemas.microsoft.com/office/drawing/2014/main" id="{C614A0CE-A7D5-4BFF-8C53-0DB6C146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0684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b="1" dirty="0"/>
              <a:t>Código convencional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BD0C31-F23F-4A43-A463-0B31FB90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1" y="2171479"/>
            <a:ext cx="8970125" cy="28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b="1" dirty="0" err="1"/>
              <a:t>Fluent</a:t>
            </a:r>
            <a:r>
              <a:rPr lang="pt-BR" sz="2400" b="1" dirty="0"/>
              <a:t> Interface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E5D1FC-E47C-423F-AF52-7C66F1D5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8" y="1952071"/>
            <a:ext cx="9170308" cy="17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6362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232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Tela Conference</vt:lpstr>
      <vt:lpstr>Apresentação do PowerPoint</vt:lpstr>
      <vt:lpstr>Fluent Interface Encadeando objetos de forma simplificada</vt:lpstr>
      <vt:lpstr>Agenda</vt:lpstr>
      <vt:lpstr>Agenda</vt:lpstr>
      <vt:lpstr>Apresentação</vt:lpstr>
      <vt:lpstr>Apresentação</vt:lpstr>
      <vt:lpstr>O que é Fluent Interface?</vt:lpstr>
      <vt:lpstr>O que é Fluent Interface?</vt:lpstr>
      <vt:lpstr>O que é Fluent Interface?</vt:lpstr>
      <vt:lpstr>Porque Utilizar?</vt:lpstr>
      <vt:lpstr>Posso adotar em um projeto legado?</vt:lpstr>
      <vt:lpstr>Exemplo</vt:lpstr>
      <vt:lpstr>Avalie-me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Andre Dias</cp:lastModifiedBy>
  <cp:revision>38</cp:revision>
  <dcterms:created xsi:type="dcterms:W3CDTF">2020-09-29T19:16:46Z</dcterms:created>
  <dcterms:modified xsi:type="dcterms:W3CDTF">2020-10-20T03:20:17Z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