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9"/>
  </p:notesMasterIdLst>
  <p:sldIdLst>
    <p:sldId id="275" r:id="rId2"/>
    <p:sldId id="256" r:id="rId3"/>
    <p:sldId id="257" r:id="rId4"/>
    <p:sldId id="259" r:id="rId5"/>
    <p:sldId id="276" r:id="rId6"/>
    <p:sldId id="278" r:id="rId7"/>
    <p:sldId id="279" r:id="rId8"/>
    <p:sldId id="285" r:id="rId9"/>
    <p:sldId id="277" r:id="rId10"/>
    <p:sldId id="282" r:id="rId11"/>
    <p:sldId id="281" r:id="rId12"/>
    <p:sldId id="283" r:id="rId13"/>
    <p:sldId id="284" r:id="rId14"/>
    <p:sldId id="286" r:id="rId15"/>
    <p:sldId id="280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0" autoAdjust="0"/>
    <p:restoredTop sz="94249" autoAdjust="0"/>
  </p:normalViewPr>
  <p:slideViewPr>
    <p:cSldViewPr snapToGrid="0" snapToObjects="1">
      <p:cViewPr varScale="1">
        <p:scale>
          <a:sx n="68" d="100"/>
          <a:sy n="68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&#233;\Downloads\Pas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&#233;\Downloads\Pasta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Frequentadores</a:t>
            </a:r>
          </a:p>
        </c:rich>
      </c:tx>
      <c:layout>
        <c:manualLayout>
          <c:xMode val="edge"/>
          <c:yMode val="edge"/>
          <c:x val="0.34292023249275599"/>
          <c:y val="2.5345983930010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Planilha1!$F$48</c:f>
              <c:strCache>
                <c:ptCount val="1"/>
                <c:pt idx="0">
                  <c:v>Frequentadores</c:v>
                </c:pt>
              </c:strCache>
            </c:strRef>
          </c:tx>
          <c:spPr>
            <a:gradFill>
              <a:gsLst>
                <a:gs pos="100000">
                  <a:schemeClr val="accent6"/>
                </a:gs>
                <a:gs pos="0">
                  <a:schemeClr val="accent6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Planilha1!$E$49:$E$78</c:f>
              <c:strCache>
                <c:ptCount val="30"/>
                <c:pt idx="0">
                  <c:v>jan/20</c:v>
                </c:pt>
                <c:pt idx="1">
                  <c:v>Feb-20</c:v>
                </c:pt>
                <c:pt idx="2">
                  <c:v>mar/20</c:v>
                </c:pt>
                <c:pt idx="3">
                  <c:v>Sep-20</c:v>
                </c:pt>
                <c:pt idx="4">
                  <c:v>Oct-20</c:v>
                </c:pt>
                <c:pt idx="5">
                  <c:v>nov/20</c:v>
                </c:pt>
                <c:pt idx="6">
                  <c:v>Feb-21</c:v>
                </c:pt>
                <c:pt idx="7">
                  <c:v>mar/21</c:v>
                </c:pt>
                <c:pt idx="8">
                  <c:v>Apr-21</c:v>
                </c:pt>
                <c:pt idx="9">
                  <c:v>May-21</c:v>
                </c:pt>
                <c:pt idx="10">
                  <c:v>jun/21</c:v>
                </c:pt>
                <c:pt idx="11">
                  <c:v>jul/21</c:v>
                </c:pt>
                <c:pt idx="12">
                  <c:v>Aug-21</c:v>
                </c:pt>
                <c:pt idx="13">
                  <c:v>Sep-21</c:v>
                </c:pt>
                <c:pt idx="14">
                  <c:v>Oct-21</c:v>
                </c:pt>
                <c:pt idx="15">
                  <c:v>nov/21</c:v>
                </c:pt>
                <c:pt idx="16">
                  <c:v>Dec-21</c:v>
                </c:pt>
                <c:pt idx="17">
                  <c:v>jan/22</c:v>
                </c:pt>
                <c:pt idx="18">
                  <c:v>Feb-22</c:v>
                </c:pt>
                <c:pt idx="19">
                  <c:v>mar/22</c:v>
                </c:pt>
                <c:pt idx="20">
                  <c:v>Apr-22</c:v>
                </c:pt>
                <c:pt idx="21">
                  <c:v>May-22</c:v>
                </c:pt>
                <c:pt idx="22">
                  <c:v>jun/22</c:v>
                </c:pt>
                <c:pt idx="23">
                  <c:v>jul/22</c:v>
                </c:pt>
                <c:pt idx="24">
                  <c:v>ago/22</c:v>
                </c:pt>
                <c:pt idx="25">
                  <c:v>set/22</c:v>
                </c:pt>
                <c:pt idx="26">
                  <c:v>out/22</c:v>
                </c:pt>
                <c:pt idx="27">
                  <c:v>nov/22</c:v>
                </c:pt>
                <c:pt idx="28">
                  <c:v>Dec/22</c:v>
                </c:pt>
                <c:pt idx="29">
                  <c:v>jan/23</c:v>
                </c:pt>
              </c:strCache>
            </c:strRef>
          </c:cat>
          <c:val>
            <c:numRef>
              <c:f>Planilha1!$F$49:$F$78</c:f>
              <c:numCache>
                <c:formatCode>#,##0</c:formatCode>
                <c:ptCount val="30"/>
                <c:pt idx="0">
                  <c:v>75829</c:v>
                </c:pt>
                <c:pt idx="1">
                  <c:v>54272</c:v>
                </c:pt>
                <c:pt idx="2">
                  <c:v>60663</c:v>
                </c:pt>
                <c:pt idx="3">
                  <c:v>61566</c:v>
                </c:pt>
                <c:pt idx="4">
                  <c:v>55916</c:v>
                </c:pt>
                <c:pt idx="5">
                  <c:v>57630</c:v>
                </c:pt>
                <c:pt idx="6">
                  <c:v>52976</c:v>
                </c:pt>
                <c:pt idx="7">
                  <c:v>8729</c:v>
                </c:pt>
                <c:pt idx="8">
                  <c:v>9585</c:v>
                </c:pt>
                <c:pt idx="9">
                  <c:v>33642</c:v>
                </c:pt>
                <c:pt idx="10">
                  <c:v>39176</c:v>
                </c:pt>
                <c:pt idx="11">
                  <c:v>37625</c:v>
                </c:pt>
                <c:pt idx="12">
                  <c:v>23362</c:v>
                </c:pt>
                <c:pt idx="13">
                  <c:v>44293</c:v>
                </c:pt>
                <c:pt idx="14">
                  <c:v>78829</c:v>
                </c:pt>
                <c:pt idx="15">
                  <c:v>132379</c:v>
                </c:pt>
                <c:pt idx="16">
                  <c:v>148926</c:v>
                </c:pt>
                <c:pt idx="17">
                  <c:v>103056</c:v>
                </c:pt>
                <c:pt idx="18">
                  <c:v>73169</c:v>
                </c:pt>
                <c:pt idx="19">
                  <c:v>37316</c:v>
                </c:pt>
                <c:pt idx="20">
                  <c:v>34330</c:v>
                </c:pt>
                <c:pt idx="21">
                  <c:v>24374</c:v>
                </c:pt>
                <c:pt idx="22">
                  <c:v>30954</c:v>
                </c:pt>
                <c:pt idx="23">
                  <c:v>45130</c:v>
                </c:pt>
                <c:pt idx="24">
                  <c:v>36726</c:v>
                </c:pt>
                <c:pt idx="25">
                  <c:v>38093</c:v>
                </c:pt>
                <c:pt idx="26">
                  <c:v>39090</c:v>
                </c:pt>
                <c:pt idx="27">
                  <c:v>122682</c:v>
                </c:pt>
                <c:pt idx="28">
                  <c:v>129919</c:v>
                </c:pt>
                <c:pt idx="29">
                  <c:v>114316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5-444B-864D-C2FF3392F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398868736"/>
        <c:axId val="398871032"/>
      </c:areaChart>
      <c:catAx>
        <c:axId val="39886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8871032"/>
        <c:crosses val="autoZero"/>
        <c:auto val="1"/>
        <c:lblAlgn val="ctr"/>
        <c:lblOffset val="100"/>
        <c:noMultiLvlLbl val="0"/>
      </c:catAx>
      <c:valAx>
        <c:axId val="3988710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8868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/>
              <a:t>Frequentadores (margem de erro)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Planilha2!$B$35</c:f>
              <c:strCache>
                <c:ptCount val="1"/>
                <c:pt idx="0">
                  <c:v>Frequentadores(10%-)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Planilha2!$A$58:$A$65</c:f>
              <c:strCache>
                <c:ptCount val="8"/>
                <c:pt idx="0">
                  <c:v>jun/22</c:v>
                </c:pt>
                <c:pt idx="1">
                  <c:v>jul/22</c:v>
                </c:pt>
                <c:pt idx="2">
                  <c:v>ago/22</c:v>
                </c:pt>
                <c:pt idx="3">
                  <c:v>set/22</c:v>
                </c:pt>
                <c:pt idx="4">
                  <c:v>out/22</c:v>
                </c:pt>
                <c:pt idx="5">
                  <c:v>nov/22</c:v>
                </c:pt>
                <c:pt idx="6">
                  <c:v>Dec/22</c:v>
                </c:pt>
                <c:pt idx="7">
                  <c:v>jan/23</c:v>
                </c:pt>
              </c:strCache>
            </c:strRef>
          </c:cat>
          <c:val>
            <c:numRef>
              <c:f>Planilha2!$B$58:$B$65</c:f>
              <c:numCache>
                <c:formatCode>#,##0</c:formatCode>
                <c:ptCount val="8"/>
                <c:pt idx="0">
                  <c:v>30954</c:v>
                </c:pt>
                <c:pt idx="1">
                  <c:v>45130</c:v>
                </c:pt>
                <c:pt idx="2" formatCode="0">
                  <c:v>33053.4</c:v>
                </c:pt>
                <c:pt idx="3" formatCode="0">
                  <c:v>34283.699999999997</c:v>
                </c:pt>
                <c:pt idx="4" formatCode="0">
                  <c:v>35181</c:v>
                </c:pt>
                <c:pt idx="5" formatCode="0">
                  <c:v>110413.8</c:v>
                </c:pt>
                <c:pt idx="6" formatCode="0">
                  <c:v>116927.1</c:v>
                </c:pt>
                <c:pt idx="7" formatCode="0">
                  <c:v>102884.4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45-4EB0-BD3E-E0DE41DA86E3}"/>
            </c:ext>
          </c:extLst>
        </c:ser>
        <c:ser>
          <c:idx val="1"/>
          <c:order val="1"/>
          <c:tx>
            <c:strRef>
              <c:f>Planilha2!$C$35</c:f>
              <c:strCache>
                <c:ptCount val="1"/>
                <c:pt idx="0">
                  <c:v>Frequentadores (10%+)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Planilha2!$A$58:$A$65</c:f>
              <c:strCache>
                <c:ptCount val="8"/>
                <c:pt idx="0">
                  <c:v>jun/22</c:v>
                </c:pt>
                <c:pt idx="1">
                  <c:v>jul/22</c:v>
                </c:pt>
                <c:pt idx="2">
                  <c:v>ago/22</c:v>
                </c:pt>
                <c:pt idx="3">
                  <c:v>set/22</c:v>
                </c:pt>
                <c:pt idx="4">
                  <c:v>out/22</c:v>
                </c:pt>
                <c:pt idx="5">
                  <c:v>nov/22</c:v>
                </c:pt>
                <c:pt idx="6">
                  <c:v>Dec/22</c:v>
                </c:pt>
                <c:pt idx="7">
                  <c:v>jan/23</c:v>
                </c:pt>
              </c:strCache>
            </c:strRef>
          </c:cat>
          <c:val>
            <c:numRef>
              <c:f>Planilha2!$C$58:$C$65</c:f>
              <c:numCache>
                <c:formatCode>#,##0</c:formatCode>
                <c:ptCount val="8"/>
                <c:pt idx="0">
                  <c:v>30954</c:v>
                </c:pt>
                <c:pt idx="1">
                  <c:v>45130</c:v>
                </c:pt>
                <c:pt idx="2" formatCode="0">
                  <c:v>40398.6</c:v>
                </c:pt>
                <c:pt idx="3" formatCode="0">
                  <c:v>41902.300000000003</c:v>
                </c:pt>
                <c:pt idx="4" formatCode="0">
                  <c:v>42999</c:v>
                </c:pt>
                <c:pt idx="5" formatCode="0">
                  <c:v>134950.20000000001</c:v>
                </c:pt>
                <c:pt idx="6" formatCode="0">
                  <c:v>142910.9</c:v>
                </c:pt>
                <c:pt idx="7" formatCode="0">
                  <c:v>125747.6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45-4EB0-BD3E-E0DE41DA86E3}"/>
            </c:ext>
          </c:extLst>
        </c:ser>
        <c:ser>
          <c:idx val="2"/>
          <c:order val="2"/>
          <c:tx>
            <c:strRef>
              <c:f>Planilha2!$D$35</c:f>
              <c:strCache>
                <c:ptCount val="1"/>
                <c:pt idx="0">
                  <c:v>Previsão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Planilha2!$A$58:$A$65</c:f>
              <c:strCache>
                <c:ptCount val="8"/>
                <c:pt idx="0">
                  <c:v>jun/22</c:v>
                </c:pt>
                <c:pt idx="1">
                  <c:v>jul/22</c:v>
                </c:pt>
                <c:pt idx="2">
                  <c:v>ago/22</c:v>
                </c:pt>
                <c:pt idx="3">
                  <c:v>set/22</c:v>
                </c:pt>
                <c:pt idx="4">
                  <c:v>out/22</c:v>
                </c:pt>
                <c:pt idx="5">
                  <c:v>nov/22</c:v>
                </c:pt>
                <c:pt idx="6">
                  <c:v>Dec/22</c:v>
                </c:pt>
                <c:pt idx="7">
                  <c:v>jan/23</c:v>
                </c:pt>
              </c:strCache>
            </c:strRef>
          </c:cat>
          <c:val>
            <c:numRef>
              <c:f>Planilha2!$D$58:$D$65</c:f>
              <c:numCache>
                <c:formatCode>#,##0</c:formatCode>
                <c:ptCount val="8"/>
                <c:pt idx="0">
                  <c:v>30954</c:v>
                </c:pt>
                <c:pt idx="1">
                  <c:v>45130</c:v>
                </c:pt>
                <c:pt idx="2">
                  <c:v>36726</c:v>
                </c:pt>
                <c:pt idx="3">
                  <c:v>38093</c:v>
                </c:pt>
                <c:pt idx="4">
                  <c:v>39090</c:v>
                </c:pt>
                <c:pt idx="5">
                  <c:v>122682</c:v>
                </c:pt>
                <c:pt idx="6">
                  <c:v>129919</c:v>
                </c:pt>
                <c:pt idx="7">
                  <c:v>114316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45-4EB0-BD3E-E0DE41DA8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2598936"/>
        <c:axId val="492603856"/>
      </c:lineChart>
      <c:catAx>
        <c:axId val="49259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2603856"/>
        <c:crosses val="autoZero"/>
        <c:auto val="1"/>
        <c:lblAlgn val="ctr"/>
        <c:lblOffset val="100"/>
        <c:noMultiLvlLbl val="0"/>
      </c:catAx>
      <c:valAx>
        <c:axId val="49260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2598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27/11/2022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1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208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614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4211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3346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8319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5935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2108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5724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1184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0210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1846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5298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268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0632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0630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9141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2186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11/27/2022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890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t/photos/moedas-pilha-moeda-pilha-de-moedas-2862651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61692" y="1378424"/>
            <a:ext cx="7985811" cy="1728970"/>
          </a:xfrm>
        </p:spPr>
        <p:txBody>
          <a:bodyPr/>
          <a:lstStyle/>
          <a:p>
            <a:pPr algn="ctr"/>
            <a:r>
              <a:rPr lang="pt-BR" sz="4800" b="1" dirty="0"/>
              <a:t>Previsões</a:t>
            </a:r>
            <a:br>
              <a:rPr lang="pt-BR" sz="4800" b="1" dirty="0"/>
            </a:br>
            <a:r>
              <a:rPr lang="pt-BR" sz="4800" b="1" dirty="0"/>
              <a:t>Parque Sempre Alegre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61692" y="3767520"/>
            <a:ext cx="6620968" cy="860400"/>
          </a:xfrm>
        </p:spPr>
        <p:txBody>
          <a:bodyPr>
            <a:normAutofit/>
          </a:bodyPr>
          <a:lstStyle/>
          <a:p>
            <a:r>
              <a:rPr lang="pt-BR" sz="3200" dirty="0"/>
              <a:t>Projeto integrador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5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44" y="139072"/>
            <a:ext cx="7548550" cy="924351"/>
          </a:xfrm>
        </p:spPr>
        <p:txBody>
          <a:bodyPr/>
          <a:lstStyle/>
          <a:p>
            <a:r>
              <a:rPr lang="pt-BR" sz="4800" dirty="0"/>
              <a:t>Perguntas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3423"/>
            <a:ext cx="8754256" cy="4955241"/>
          </a:xfrm>
        </p:spPr>
        <p:txBody>
          <a:bodyPr/>
          <a:lstStyle/>
          <a:p>
            <a:pPr algn="just"/>
            <a:r>
              <a:rPr lang="pt-BR" sz="2400" dirty="0"/>
              <a:t>As perguntas feitas foram múltipla escolha para facilitar na realização da pesquisa, e ao final a pessoa poderia deixar alguma ideia ou comentário para ajudar no evento.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03C335-BE71-1630-DB61-2F6937EDD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2" t="15125" r="29079" b="43311"/>
          <a:stretch/>
        </p:blipFill>
        <p:spPr>
          <a:xfrm>
            <a:off x="193641" y="2881152"/>
            <a:ext cx="4571153" cy="2128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F8E12C2-2DFD-5438-ED8A-663CC41647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67" t="24802" r="55508" b="25173"/>
          <a:stretch/>
        </p:blipFill>
        <p:spPr>
          <a:xfrm>
            <a:off x="6376750" y="4108259"/>
            <a:ext cx="1783192" cy="22068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D286540-3CC1-5DB9-8914-E9C3E7987F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17" t="38939" r="45775" b="37926"/>
          <a:stretch/>
        </p:blipFill>
        <p:spPr>
          <a:xfrm>
            <a:off x="3460719" y="5119907"/>
            <a:ext cx="2813404" cy="119516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555C6C-EE42-58AD-D21F-B1C9F68341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84" t="62259" r="29054" b="12204"/>
          <a:stretch/>
        </p:blipFill>
        <p:spPr>
          <a:xfrm>
            <a:off x="4867421" y="2370044"/>
            <a:ext cx="4010806" cy="158283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6F3606D-E797-DA05-D1DC-8839098958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17" t="16094" r="45775" b="60771"/>
          <a:stretch/>
        </p:blipFill>
        <p:spPr>
          <a:xfrm>
            <a:off x="524338" y="5135147"/>
            <a:ext cx="2777530" cy="11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139072"/>
            <a:ext cx="7542509" cy="924351"/>
          </a:xfrm>
        </p:spPr>
        <p:txBody>
          <a:bodyPr/>
          <a:lstStyle/>
          <a:p>
            <a:r>
              <a:rPr lang="pt-BR" sz="4800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2" y="1063424"/>
            <a:ext cx="8486809" cy="4955240"/>
          </a:xfrm>
        </p:spPr>
        <p:txBody>
          <a:bodyPr/>
          <a:lstStyle/>
          <a:p>
            <a:pPr algn="just"/>
            <a:r>
              <a:rPr lang="pt-BR" sz="2800" dirty="0"/>
              <a:t>Devido a distancia de parques que possuem esse tipo de evento o publico ficou muito animado com essa possibilidade. </a:t>
            </a:r>
          </a:p>
          <a:p>
            <a:pPr algn="just"/>
            <a:endParaRPr lang="pt-BR" sz="2800" dirty="0"/>
          </a:p>
          <a:p>
            <a:pPr algn="just"/>
            <a:r>
              <a:rPr lang="en-US" sz="2800" dirty="0"/>
              <a:t>Com os dados </a:t>
            </a:r>
            <a:r>
              <a:rPr lang="pt-BR" sz="2800" dirty="0"/>
              <a:t>obtidos</a:t>
            </a:r>
            <a:r>
              <a:rPr lang="en-US" sz="2800" dirty="0"/>
              <a:t> </a:t>
            </a:r>
            <a:r>
              <a:rPr lang="pt-BR" sz="2800" dirty="0"/>
              <a:t>pode</a:t>
            </a:r>
            <a:r>
              <a:rPr lang="en-US" sz="2800" dirty="0"/>
              <a:t>-se ter uma maior </a:t>
            </a:r>
            <a:r>
              <a:rPr lang="pt-BR" sz="2800" dirty="0"/>
              <a:t>noção</a:t>
            </a:r>
            <a:r>
              <a:rPr lang="en-US" sz="2800" dirty="0"/>
              <a:t> do publico presente na região do parque e assim podemos realizar um </a:t>
            </a:r>
            <a:r>
              <a:rPr lang="pt-BR" sz="2800" dirty="0"/>
              <a:t>evento</a:t>
            </a:r>
            <a:r>
              <a:rPr lang="en-US" sz="2800" dirty="0"/>
              <a:t> que possa atrair um maior numero de pessoas.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38" y="139072"/>
            <a:ext cx="7456156" cy="924351"/>
          </a:xfrm>
        </p:spPr>
        <p:txBody>
          <a:bodyPr/>
          <a:lstStyle/>
          <a:p>
            <a:r>
              <a:rPr lang="pt-BR" sz="4800" dirty="0"/>
              <a:t>Gráficos Pesquisa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DF7A4D0-FD32-E9BF-0C72-FEFFC5DC0D09}"/>
              </a:ext>
            </a:extLst>
          </p:cNvPr>
          <p:cNvGrpSpPr/>
          <p:nvPr/>
        </p:nvGrpSpPr>
        <p:grpSpPr>
          <a:xfrm>
            <a:off x="221647" y="1341018"/>
            <a:ext cx="3946792" cy="2365763"/>
            <a:chOff x="443098" y="1442821"/>
            <a:chExt cx="3946792" cy="2365763"/>
          </a:xfrm>
        </p:grpSpPr>
        <p:pic>
          <p:nvPicPr>
            <p:cNvPr id="2050" name="Picture 2" descr="Gráfico de respostas do Formulários Google. Título da pergunta: O que você acha do evento Noite do Terror?. Número de respostas: 259 respostas.">
              <a:extLst>
                <a:ext uri="{FF2B5EF4-FFF2-40B4-BE49-F238E27FC236}">
                  <a16:creationId xmlns:a16="http://schemas.microsoft.com/office/drawing/2014/main" id="{3CADD8A2-04C2-E63B-57AB-A0CAAFBA6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83" r="52787" b="8221"/>
            <a:stretch/>
          </p:blipFill>
          <p:spPr bwMode="auto">
            <a:xfrm>
              <a:off x="443098" y="1442821"/>
              <a:ext cx="3946792" cy="236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Gráfico de respostas do Formulários Google. Título da pergunta: O que você acha do evento Noite do Terror?. Número de respostas: 259 respostas.">
              <a:extLst>
                <a:ext uri="{FF2B5EF4-FFF2-40B4-BE49-F238E27FC236}">
                  <a16:creationId xmlns:a16="http://schemas.microsoft.com/office/drawing/2014/main" id="{BAC1C9C1-53E0-013C-967F-CAA65821EE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54" t="19975" r="17345" b="44815"/>
            <a:stretch/>
          </p:blipFill>
          <p:spPr bwMode="auto">
            <a:xfrm>
              <a:off x="443098" y="1943974"/>
              <a:ext cx="1697029" cy="1145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Gráfico de respostas do Formulários Google. Título da pergunta: O que você acha do evento Noite do Terror?. Número de respostas: 259 respostas.">
              <a:extLst>
                <a:ext uri="{FF2B5EF4-FFF2-40B4-BE49-F238E27FC236}">
                  <a16:creationId xmlns:a16="http://schemas.microsoft.com/office/drawing/2014/main" id="{010DB554-3A07-55BF-93B5-D79C9CB15D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9" r="52787" b="84822"/>
            <a:stretch/>
          </p:blipFill>
          <p:spPr bwMode="auto">
            <a:xfrm>
              <a:off x="443098" y="1442822"/>
              <a:ext cx="3946792" cy="296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5004193-453A-8F8E-3D3C-D01E5EC3E9A6}"/>
              </a:ext>
            </a:extLst>
          </p:cNvPr>
          <p:cNvGrpSpPr/>
          <p:nvPr/>
        </p:nvGrpSpPr>
        <p:grpSpPr>
          <a:xfrm>
            <a:off x="221647" y="3947667"/>
            <a:ext cx="3946792" cy="2365763"/>
            <a:chOff x="460315" y="4383520"/>
            <a:chExt cx="3946792" cy="2365763"/>
          </a:xfrm>
        </p:grpSpPr>
        <p:pic>
          <p:nvPicPr>
            <p:cNvPr id="2052" name="Picture 4" descr="Gráfico de respostas do Formulários Google. Título da pergunta: Qual sua faixa etária? . Número de respostas: 252 respostas.">
              <a:extLst>
                <a:ext uri="{FF2B5EF4-FFF2-40B4-BE49-F238E27FC236}">
                  <a16:creationId xmlns:a16="http://schemas.microsoft.com/office/drawing/2014/main" id="{6EC16A85-C2FD-B07D-2FBC-66E1AB80E3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" t="20843" r="54098" b="9390"/>
            <a:stretch/>
          </p:blipFill>
          <p:spPr bwMode="auto">
            <a:xfrm>
              <a:off x="460315" y="4383520"/>
              <a:ext cx="3946792" cy="236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Gráfico de respostas do Formulários Google. Título da pergunta: Qual sua faixa etária? . Número de respostas: 252 respostas.">
              <a:extLst>
                <a:ext uri="{FF2B5EF4-FFF2-40B4-BE49-F238E27FC236}">
                  <a16:creationId xmlns:a16="http://schemas.microsoft.com/office/drawing/2014/main" id="{C317806D-C7E8-1A12-7A2D-512649E968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0" t="23677" r="21979" b="39684"/>
            <a:stretch/>
          </p:blipFill>
          <p:spPr bwMode="auto">
            <a:xfrm>
              <a:off x="471854" y="4683413"/>
              <a:ext cx="1390665" cy="124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Gráfico de respostas do Formulários Google. Título da pergunta: Qual sua faixa etária? . Número de respostas: 252 respostas.">
              <a:extLst>
                <a:ext uri="{FF2B5EF4-FFF2-40B4-BE49-F238E27FC236}">
                  <a16:creationId xmlns:a16="http://schemas.microsoft.com/office/drawing/2014/main" id="{2B3C79C4-89D0-C300-C894-D2DB951C4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" t="7247" r="54098" b="84467"/>
            <a:stretch/>
          </p:blipFill>
          <p:spPr bwMode="auto">
            <a:xfrm>
              <a:off x="460315" y="4392983"/>
              <a:ext cx="3946792" cy="280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8C6E398-6B34-9ACE-B152-C21973C7C84A}"/>
              </a:ext>
            </a:extLst>
          </p:cNvPr>
          <p:cNvGrpSpPr/>
          <p:nvPr/>
        </p:nvGrpSpPr>
        <p:grpSpPr>
          <a:xfrm>
            <a:off x="4486594" y="3947667"/>
            <a:ext cx="3690570" cy="2365577"/>
            <a:chOff x="4571999" y="1063422"/>
            <a:chExt cx="3690570" cy="2365577"/>
          </a:xfrm>
        </p:grpSpPr>
        <p:pic>
          <p:nvPicPr>
            <p:cNvPr id="2054" name="Picture 6" descr="Gráfico de respostas do Formulários Google. Título da pergunta: Qual seu sexo?. Número de respostas: 252 respostas.">
              <a:extLst>
                <a:ext uri="{FF2B5EF4-FFF2-40B4-BE49-F238E27FC236}">
                  <a16:creationId xmlns:a16="http://schemas.microsoft.com/office/drawing/2014/main" id="{AFC14AC2-19DD-A6FF-E2D8-D8092326EC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" t="27261" r="54099" b="8167"/>
            <a:stretch/>
          </p:blipFill>
          <p:spPr bwMode="auto">
            <a:xfrm>
              <a:off x="4572000" y="1219815"/>
              <a:ext cx="3690569" cy="220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Gráfico de respostas do Formulários Google. Título da pergunta: Qual seu sexo?. Número de respostas: 252 respostas.">
              <a:extLst>
                <a:ext uri="{FF2B5EF4-FFF2-40B4-BE49-F238E27FC236}">
                  <a16:creationId xmlns:a16="http://schemas.microsoft.com/office/drawing/2014/main" id="{C2D554D0-229E-90B3-FDD8-34417E45EE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65" t="25610" r="21011" b="50929"/>
            <a:stretch/>
          </p:blipFill>
          <p:spPr bwMode="auto">
            <a:xfrm>
              <a:off x="4571999" y="1745688"/>
              <a:ext cx="1409414" cy="802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Gráfico de respostas do Formulários Google. Título da pergunta: Qual seu sexo?. Número de respostas: 252 respostas.">
              <a:extLst>
                <a:ext uri="{FF2B5EF4-FFF2-40B4-BE49-F238E27FC236}">
                  <a16:creationId xmlns:a16="http://schemas.microsoft.com/office/drawing/2014/main" id="{069C3FAC-51C3-103B-496C-83144933E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" t="8635" r="54198" b="83747"/>
            <a:stretch/>
          </p:blipFill>
          <p:spPr bwMode="auto">
            <a:xfrm>
              <a:off x="4572000" y="1063422"/>
              <a:ext cx="3690569" cy="26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BADED2A-F0B6-1320-0BFD-4E78BE447422}"/>
              </a:ext>
            </a:extLst>
          </p:cNvPr>
          <p:cNvGrpSpPr/>
          <p:nvPr/>
        </p:nvGrpSpPr>
        <p:grpSpPr>
          <a:xfrm>
            <a:off x="4486594" y="1325272"/>
            <a:ext cx="3690570" cy="2377046"/>
            <a:chOff x="4845778" y="3919610"/>
            <a:chExt cx="3947963" cy="2576539"/>
          </a:xfrm>
        </p:grpSpPr>
        <p:pic>
          <p:nvPicPr>
            <p:cNvPr id="2056" name="Picture 8" descr="Gráfico de respostas do Formulários Google. Título da pergunta: Participaria do evento?. Número de respostas: 259 respostas.">
              <a:extLst>
                <a:ext uri="{FF2B5EF4-FFF2-40B4-BE49-F238E27FC236}">
                  <a16:creationId xmlns:a16="http://schemas.microsoft.com/office/drawing/2014/main" id="{D2853660-1007-328D-2078-417F4E3C1C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9" t="29085" r="53635" b="9436"/>
            <a:stretch/>
          </p:blipFill>
          <p:spPr bwMode="auto">
            <a:xfrm>
              <a:off x="4845778" y="4130386"/>
              <a:ext cx="3947963" cy="236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Gráfico de respostas do Formulários Google. Título da pergunta: Participaria do evento?. Número de respostas: 259 respostas.">
              <a:extLst>
                <a:ext uri="{FF2B5EF4-FFF2-40B4-BE49-F238E27FC236}">
                  <a16:creationId xmlns:a16="http://schemas.microsoft.com/office/drawing/2014/main" id="{D3C41744-1633-9EB6-6509-35B373F70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46" t="27489" r="23786" b="46121"/>
            <a:stretch/>
          </p:blipFill>
          <p:spPr bwMode="auto">
            <a:xfrm>
              <a:off x="4998178" y="4855770"/>
              <a:ext cx="1249804" cy="1015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Gráfico de respostas do Formulários Google. Título da pergunta: Participaria do evento?. Número de respostas: 259 respostas.">
              <a:extLst>
                <a:ext uri="{FF2B5EF4-FFF2-40B4-BE49-F238E27FC236}">
                  <a16:creationId xmlns:a16="http://schemas.microsoft.com/office/drawing/2014/main" id="{3846605E-F959-82F9-4C1F-C6D77C652B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9" t="7892" r="53635" b="85334"/>
            <a:stretch/>
          </p:blipFill>
          <p:spPr bwMode="auto">
            <a:xfrm>
              <a:off x="4845778" y="3919610"/>
              <a:ext cx="3947963" cy="260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87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91DA-84A0-A7BC-3BE4-75AA03D2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6" y="166115"/>
            <a:ext cx="7055380" cy="1400530"/>
          </a:xfrm>
        </p:spPr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3F23A-1695-A738-6B5C-892F8A3A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1022479"/>
            <a:ext cx="8707272" cy="5184983"/>
          </a:xfrm>
        </p:spPr>
        <p:txBody>
          <a:bodyPr>
            <a:noAutofit/>
          </a:bodyPr>
          <a:lstStyle/>
          <a:p>
            <a:pPr algn="just"/>
            <a:r>
              <a:rPr lang="pt-BR" sz="2500" dirty="0"/>
              <a:t>Com esses dados podemos ver que o publico em volta do parque gostam bastante de atrações radicais e de adrenalina, por isso pesquisamos a respeito de atrações nesse nicho, e encontramos os chamados “Parques Radicais”, com atrações como </a:t>
            </a:r>
            <a:r>
              <a:rPr lang="pt-BR" sz="2500" dirty="0" err="1"/>
              <a:t>paint</a:t>
            </a:r>
            <a:r>
              <a:rPr lang="pt-BR" sz="2500" dirty="0"/>
              <a:t> </a:t>
            </a:r>
            <a:r>
              <a:rPr lang="pt-BR" sz="2500" dirty="0" err="1"/>
              <a:t>ball</a:t>
            </a:r>
            <a:r>
              <a:rPr lang="pt-BR" sz="2500" dirty="0"/>
              <a:t>, paredes de escalada, tirolesa, entre outras.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sz="2500" dirty="0"/>
              <a:t>Por serem atrações que não exigem uma quantia alta financeiramente é uma ótima opção para atrair mais clientes durante o ano todo, o único parque radical que encontramos na região fica em Búzios, sendo assim o parque Sempre Alegre o 1° com atrações deste tipo.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73B473-F597-3BF7-804B-C6FE5729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93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azenda Radical - Portal de Monte Verde">
            <a:extLst>
              <a:ext uri="{FF2B5EF4-FFF2-40B4-BE49-F238E27FC236}">
                <a16:creationId xmlns:a16="http://schemas.microsoft.com/office/drawing/2014/main" id="{F372B4A0-1111-8365-76B7-73B327677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08227" cy="319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Travesseiro Inflável Para Salto De Água, Frete Grátis, 8*3m, Pvc, Catapulta  De Pular, Blob, Bolsa De Água Que Quica, Travesseiro De Água Inflável -  Brinquedos Infláveis - AliExpress">
            <a:extLst>
              <a:ext uri="{FF2B5EF4-FFF2-40B4-BE49-F238E27FC236}">
                <a16:creationId xmlns:a16="http://schemas.microsoft.com/office/drawing/2014/main" id="{91281067-7C2E-E0CB-A979-01FDD7CA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84" y="3197888"/>
            <a:ext cx="4096479" cy="36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73B473-F597-3BF7-804B-C6FE5729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14</a:t>
            </a:fld>
            <a:endParaRPr lang="pt-BR" dirty="0"/>
          </a:p>
        </p:txBody>
      </p:sp>
      <p:pic>
        <p:nvPicPr>
          <p:cNvPr id="4102" name="Picture 6" descr="Escalada – Fazenda Radical">
            <a:extLst>
              <a:ext uri="{FF2B5EF4-FFF2-40B4-BE49-F238E27FC236}">
                <a16:creationId xmlns:a16="http://schemas.microsoft.com/office/drawing/2014/main" id="{034A97C9-28EB-2F6F-23A5-0F58EE555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7" t="10150" r="11325"/>
          <a:stretch/>
        </p:blipFill>
        <p:spPr bwMode="auto">
          <a:xfrm>
            <a:off x="6551949" y="2052804"/>
            <a:ext cx="2645197" cy="48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arque Aventura de Pentieiros - Visite Ponte de Lima">
            <a:extLst>
              <a:ext uri="{FF2B5EF4-FFF2-40B4-BE49-F238E27FC236}">
                <a16:creationId xmlns:a16="http://schemas.microsoft.com/office/drawing/2014/main" id="{3A5106B7-EF8A-81AF-2A1C-4B9383B2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79" y="2042407"/>
            <a:ext cx="3763952" cy="271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ter Ball - Vale Verde">
            <a:extLst>
              <a:ext uri="{FF2B5EF4-FFF2-40B4-BE49-F238E27FC236}">
                <a16:creationId xmlns:a16="http://schemas.microsoft.com/office/drawing/2014/main" id="{0F3753FA-D513-D8A9-709C-C91B55A48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32"/>
          <a:stretch/>
        </p:blipFill>
        <p:spPr bwMode="auto">
          <a:xfrm>
            <a:off x="3583859" y="4485507"/>
            <a:ext cx="2968090" cy="24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intball - Raft Adventure - Três Coroas - Turismo de aventura">
            <a:extLst>
              <a:ext uri="{FF2B5EF4-FFF2-40B4-BE49-F238E27FC236}">
                <a16:creationId xmlns:a16="http://schemas.microsoft.com/office/drawing/2014/main" id="{772D6777-C044-5F82-F6D1-4156DAD6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43" y="-7694"/>
            <a:ext cx="4757557" cy="24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6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6" y="139072"/>
            <a:ext cx="7665578" cy="924351"/>
          </a:xfrm>
        </p:spPr>
        <p:txBody>
          <a:bodyPr/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2" y="1063424"/>
            <a:ext cx="8860396" cy="5655504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As previsões são essenciais para o funcionamento do parque, com elas podemos analisar o mercado e ter um maior controle de estoque, de funcionários, ajudando no planejamento de novos atrações, dentre outras coisas.</a:t>
            </a:r>
            <a:endParaRPr lang="en-US" sz="2400" dirty="0"/>
          </a:p>
          <a:p>
            <a:pPr algn="just"/>
            <a:r>
              <a:rPr lang="en-US" sz="2400" dirty="0"/>
              <a:t>Com os dados adquiridos foi possivel identificar o nicho presente na região e assim podemos montar um plano de negócios mais adequado para o parque.</a:t>
            </a:r>
          </a:p>
          <a:p>
            <a:pPr algn="just"/>
            <a:r>
              <a:rPr lang="en-US" sz="2400" dirty="0"/>
              <a:t>Será apresentado juntamente ao plano de negócios um plano de custos, onde será </a:t>
            </a:r>
            <a:r>
              <a:rPr lang="pt-BR" sz="2400" dirty="0"/>
              <a:t>descrito como os custos do projeto serão planejados, estruturados e controlados fornecendo detalhes dos processos e ferramentas usadas.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0" y="132736"/>
            <a:ext cx="7337690" cy="930687"/>
          </a:xfrm>
        </p:spPr>
        <p:txBody>
          <a:bodyPr/>
          <a:lstStyle/>
          <a:p>
            <a:r>
              <a:rPr lang="en-US" sz="4800" dirty="0"/>
              <a:t>Referências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26424"/>
            <a:ext cx="9024078" cy="567147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https://www.google.com/search?q=parqe+radicais+em+volta+redonda+rj&amp;oq=parqe+radicais+em+volta+redonda&amp;aqs=chrome.1.69i57j33i10i160j33i22i29i30l3.14479j0j4&amp;sourceid=chrome&amp;ie=UTF-8</a:t>
            </a:r>
          </a:p>
          <a:p>
            <a:r>
              <a:rPr lang="pt-BR" dirty="0"/>
              <a:t>https://docs.google.com/forms/d/1YFFYEiGZv2oKbc7OnxNAHMImcyA1W85NdPKP1khtWSE/edit</a:t>
            </a:r>
          </a:p>
          <a:p>
            <a:r>
              <a:rPr lang="pt-BR" dirty="0"/>
              <a:t>https://www.flua.com.br/blog/entenda-a-importancia-de-fazer-a-previsao-de-receita-da-sua-empresa/#:~:text=Entenda%20a%20import%C3%A2ncia%20de%20fazer%20a%20previs%C3%A3o%20de%20receita%20da%20sua%20empresa,-23%2F05%2F2017&amp;text=Basicamente%20a%20receita%20corresponde%20a,investimentos%2C%20evitando%20surpresas%20no%20futuro.</a:t>
            </a:r>
          </a:p>
          <a:p>
            <a:r>
              <a:rPr lang="pt-BR" dirty="0"/>
              <a:t>http://marcusmarques.com.br/estrategias-de-negocio/qual-importancia-previsao-vendas-para-empresas/</a:t>
            </a:r>
          </a:p>
          <a:p>
            <a:r>
              <a:rPr lang="pt-BR" dirty="0"/>
              <a:t>Informações adquiridas através de arquivos do parque enviadas pelo cliente </a:t>
            </a:r>
          </a:p>
          <a:p>
            <a:r>
              <a:rPr lang="pt-BR" dirty="0"/>
              <a:t>Slides apresentados nas aulas do professor Carlos Eduardo </a:t>
            </a:r>
          </a:p>
          <a:p>
            <a:pPr marL="0" indent="0">
              <a:buNone/>
            </a:pPr>
            <a:r>
              <a:rPr lang="pt-BR" dirty="0"/>
              <a:t>     Bastos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E5A5A7-2F4B-405F-92C6-D2D9B1A2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6443" y="2991776"/>
            <a:ext cx="7620609" cy="2646006"/>
          </a:xfrm>
        </p:spPr>
        <p:txBody>
          <a:bodyPr/>
          <a:lstStyle/>
          <a:p>
            <a:r>
              <a:rPr lang="pt-BR" sz="6600" b="1" dirty="0"/>
              <a:t>Muito Obrigado!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CAEEA4-D558-4AE7-8DB1-F850E59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13" y="186982"/>
            <a:ext cx="3342442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3002507"/>
            <a:ext cx="8475259" cy="3406015"/>
          </a:xfrm>
        </p:spPr>
        <p:txBody>
          <a:bodyPr>
            <a:normAutofit fontScale="92500"/>
          </a:bodyPr>
          <a:lstStyle/>
          <a:p>
            <a:pPr algn="r"/>
            <a:r>
              <a:rPr lang="pt-BR" b="1" dirty="0">
                <a:solidFill>
                  <a:schemeClr val="tx2"/>
                </a:solidFill>
              </a:rPr>
              <a:t>AUTORES: </a:t>
            </a:r>
            <a:r>
              <a:rPr lang="pt-BR" dirty="0"/>
              <a:t>André Luís Ribeiro</a:t>
            </a:r>
          </a:p>
          <a:p>
            <a:pPr algn="r"/>
            <a:r>
              <a:rPr lang="pt-BR" dirty="0"/>
              <a:t>André Luiz Ribeiro Antunes</a:t>
            </a:r>
          </a:p>
          <a:p>
            <a:pPr algn="r"/>
            <a:r>
              <a:rPr lang="pt-BR" dirty="0"/>
              <a:t>Edimar Ferreira de souza</a:t>
            </a:r>
          </a:p>
          <a:p>
            <a:pPr algn="r"/>
            <a:r>
              <a:rPr lang="pt-BR" dirty="0"/>
              <a:t>Eric Nassif Arruda David</a:t>
            </a:r>
          </a:p>
          <a:p>
            <a:pPr algn="r"/>
            <a:r>
              <a:rPr lang="pt-BR" dirty="0"/>
              <a:t>Vitor Fernando de oliveira dos santos</a:t>
            </a:r>
          </a:p>
          <a:p>
            <a:pPr algn="r"/>
            <a:endParaRPr lang="pt-BR" dirty="0"/>
          </a:p>
          <a:p>
            <a:pPr algn="r"/>
            <a:r>
              <a:rPr lang="pt-BR" b="1" dirty="0">
                <a:solidFill>
                  <a:schemeClr val="tx2"/>
                </a:solidFill>
              </a:rPr>
              <a:t>ORIENTADOR: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Professor Mestre Carlos Eduardo Bastos</a:t>
            </a:r>
            <a:endParaRPr lang="en-US" dirty="0"/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COORIENTADOR:</a:t>
            </a:r>
            <a:r>
              <a:rPr lang="pt-BR" dirty="0"/>
              <a:t> PROFESSOR Especialista Rubens Barreto da Silva</a:t>
            </a:r>
          </a:p>
          <a:p>
            <a:pPr algn="r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94464D-A2B4-4DEA-9A6A-6F50033E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90" y="1187354"/>
            <a:ext cx="6943422" cy="14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51" y="295736"/>
            <a:ext cx="7055380" cy="998492"/>
          </a:xfrm>
        </p:spPr>
        <p:txBody>
          <a:bodyPr/>
          <a:lstStyle/>
          <a:p>
            <a:r>
              <a:rPr lang="pt-BR" sz="4800" dirty="0"/>
              <a:t>Sumário: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94228"/>
            <a:ext cx="6711654" cy="5408133"/>
          </a:xfrm>
        </p:spPr>
        <p:txBody>
          <a:bodyPr>
            <a:normAutofit fontScale="62500" lnSpcReduction="20000"/>
          </a:bodyPr>
          <a:lstStyle/>
          <a:p>
            <a:r>
              <a:rPr lang="pt-BR" sz="4000" dirty="0"/>
              <a:t>Introdução</a:t>
            </a:r>
            <a:endParaRPr lang="en-US" sz="4000" dirty="0"/>
          </a:p>
          <a:p>
            <a:r>
              <a:rPr lang="pt-BR" sz="4000" dirty="0"/>
              <a:t>Métodos</a:t>
            </a:r>
          </a:p>
          <a:p>
            <a:r>
              <a:rPr lang="pt-BR" sz="4000" dirty="0"/>
              <a:t>Média móvel ponderada</a:t>
            </a:r>
          </a:p>
          <a:p>
            <a:r>
              <a:rPr lang="pt-BR" sz="4000" dirty="0"/>
              <a:t>Pesquisa de campo</a:t>
            </a:r>
          </a:p>
          <a:p>
            <a:r>
              <a:rPr lang="pt-BR" sz="4000" dirty="0"/>
              <a:t>Perguntas</a:t>
            </a:r>
          </a:p>
          <a:p>
            <a:r>
              <a:rPr lang="pt-BR" sz="4000" dirty="0"/>
              <a:t>Previsões</a:t>
            </a:r>
          </a:p>
          <a:p>
            <a:r>
              <a:rPr lang="pt-BR" sz="4000" dirty="0"/>
              <a:t>Arrecadações</a:t>
            </a:r>
          </a:p>
          <a:p>
            <a:r>
              <a:rPr lang="en-US" sz="4000" dirty="0"/>
              <a:t>Resultados</a:t>
            </a:r>
          </a:p>
          <a:p>
            <a:r>
              <a:rPr lang="en-US" sz="4000" dirty="0"/>
              <a:t>Gráficos</a:t>
            </a:r>
          </a:p>
          <a:p>
            <a:r>
              <a:rPr lang="en-US" sz="4000" dirty="0"/>
              <a:t>Sugestões</a:t>
            </a:r>
          </a:p>
          <a:p>
            <a:r>
              <a:rPr lang="en-US" sz="4000" dirty="0"/>
              <a:t>Conclusão</a:t>
            </a:r>
          </a:p>
          <a:p>
            <a:r>
              <a:rPr lang="en-US" sz="4000" dirty="0"/>
              <a:t>Referências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05A1FE-1ADF-421B-9140-07167832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139072"/>
            <a:ext cx="7672823" cy="924351"/>
          </a:xfrm>
        </p:spPr>
        <p:txBody>
          <a:bodyPr/>
          <a:lstStyle/>
          <a:p>
            <a:r>
              <a:rPr lang="pt-BR" sz="4800" dirty="0"/>
              <a:t>Introduç</a:t>
            </a:r>
            <a:r>
              <a:rPr lang="en-US" sz="4800" dirty="0"/>
              <a:t>ão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063424"/>
            <a:ext cx="7997097" cy="4955240"/>
          </a:xfrm>
        </p:spPr>
        <p:txBody>
          <a:bodyPr/>
          <a:lstStyle/>
          <a:p>
            <a:pPr algn="just"/>
            <a:r>
              <a:rPr lang="pt-BR" sz="3200" dirty="0"/>
              <a:t>Para se manter competitivo no mercado é necessário satisfazer as necessidades e expectativas dos clientes, com a ajuda das previsões pode se estimar os comportamentos do mercado, ajudando no planejamento estratégico, financeiro e de vendas.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1026" name="Picture 2" descr="Previsões sempre são vistas com muita desconfiança, mas elas são  inevitáveis | A Gazeta">
            <a:extLst>
              <a:ext uri="{FF2B5EF4-FFF2-40B4-BE49-F238E27FC236}">
                <a16:creationId xmlns:a16="http://schemas.microsoft.com/office/drawing/2014/main" id="{7D4A287F-8E0E-F1E4-F06F-1E1D6E37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6" y="5409178"/>
            <a:ext cx="1407757" cy="93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8" name="Agrupar 1097">
            <a:extLst>
              <a:ext uri="{FF2B5EF4-FFF2-40B4-BE49-F238E27FC236}">
                <a16:creationId xmlns:a16="http://schemas.microsoft.com/office/drawing/2014/main" id="{F314D962-8B5F-DDE2-A525-998E3A3C01AD}"/>
              </a:ext>
            </a:extLst>
          </p:cNvPr>
          <p:cNvGrpSpPr/>
          <p:nvPr/>
        </p:nvGrpSpPr>
        <p:grpSpPr>
          <a:xfrm>
            <a:off x="5737123" y="4776190"/>
            <a:ext cx="2417421" cy="1786073"/>
            <a:chOff x="1205706" y="2255492"/>
            <a:chExt cx="4045318" cy="2891633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B9CCAFB-FD39-D96C-1579-8E2202DCDECD}"/>
                </a:ext>
              </a:extLst>
            </p:cNvPr>
            <p:cNvSpPr/>
            <p:nvPr/>
          </p:nvSpPr>
          <p:spPr>
            <a:xfrm>
              <a:off x="1205706" y="2255492"/>
              <a:ext cx="4045318" cy="289163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AD1B6B3-C06B-ABE9-F765-53235B9DE4B8}"/>
                </a:ext>
              </a:extLst>
            </p:cNvPr>
            <p:cNvSpPr/>
            <p:nvPr/>
          </p:nvSpPr>
          <p:spPr>
            <a:xfrm>
              <a:off x="1443273" y="4413107"/>
              <a:ext cx="3608584" cy="6007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F31F7B9D-E72F-A870-6B6D-84B26045A8F1}"/>
                </a:ext>
              </a:extLst>
            </p:cNvPr>
            <p:cNvCxnSpPr>
              <a:cxnSpLocks/>
            </p:cNvCxnSpPr>
            <p:nvPr/>
          </p:nvCxnSpPr>
          <p:spPr>
            <a:xfrm>
              <a:off x="1769973" y="2503606"/>
              <a:ext cx="0" cy="1909501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Conector reto 1024">
              <a:extLst>
                <a:ext uri="{FF2B5EF4-FFF2-40B4-BE49-F238E27FC236}">
                  <a16:creationId xmlns:a16="http://schemas.microsoft.com/office/drawing/2014/main" id="{BF6CAA97-FFC4-3FEA-8F87-FF197923B479}"/>
                </a:ext>
              </a:extLst>
            </p:cNvPr>
            <p:cNvCxnSpPr>
              <a:cxnSpLocks/>
            </p:cNvCxnSpPr>
            <p:nvPr/>
          </p:nvCxnSpPr>
          <p:spPr>
            <a:xfrm>
              <a:off x="2271252" y="2503606"/>
              <a:ext cx="0" cy="2068394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Conector reto 1027">
              <a:extLst>
                <a:ext uri="{FF2B5EF4-FFF2-40B4-BE49-F238E27FC236}">
                  <a16:creationId xmlns:a16="http://schemas.microsoft.com/office/drawing/2014/main" id="{8E2C4A5A-5297-E2F0-C369-04947E55D58B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48" y="2503606"/>
              <a:ext cx="0" cy="2068394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Conector reto 1029">
              <a:extLst>
                <a:ext uri="{FF2B5EF4-FFF2-40B4-BE49-F238E27FC236}">
                  <a16:creationId xmlns:a16="http://schemas.microsoft.com/office/drawing/2014/main" id="{CC97692A-885F-3E22-3B96-D1F67ADBBCB3}"/>
                </a:ext>
              </a:extLst>
            </p:cNvPr>
            <p:cNvCxnSpPr>
              <a:cxnSpLocks/>
            </p:cNvCxnSpPr>
            <p:nvPr/>
          </p:nvCxnSpPr>
          <p:spPr>
            <a:xfrm>
              <a:off x="3221440" y="2503606"/>
              <a:ext cx="40873" cy="1909501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Conector reto 1030">
              <a:extLst>
                <a:ext uri="{FF2B5EF4-FFF2-40B4-BE49-F238E27FC236}">
                  <a16:creationId xmlns:a16="http://schemas.microsoft.com/office/drawing/2014/main" id="{6EAEFF69-2D14-29C9-D05B-8DCBDC20B14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426" y="2508526"/>
              <a:ext cx="0" cy="1904581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Conector reto 1031">
              <a:extLst>
                <a:ext uri="{FF2B5EF4-FFF2-40B4-BE49-F238E27FC236}">
                  <a16:creationId xmlns:a16="http://schemas.microsoft.com/office/drawing/2014/main" id="{10F056AC-08E8-853A-0F9B-C77BD56A935C}"/>
                </a:ext>
              </a:extLst>
            </p:cNvPr>
            <p:cNvCxnSpPr>
              <a:cxnSpLocks/>
            </p:cNvCxnSpPr>
            <p:nvPr/>
          </p:nvCxnSpPr>
          <p:spPr>
            <a:xfrm>
              <a:off x="4245529" y="2513446"/>
              <a:ext cx="0" cy="1899661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ector reto 1032">
              <a:extLst>
                <a:ext uri="{FF2B5EF4-FFF2-40B4-BE49-F238E27FC236}">
                  <a16:creationId xmlns:a16="http://schemas.microsoft.com/office/drawing/2014/main" id="{BB1FDC8D-A252-721A-4B48-0EAA34A4CC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2393" y="2503618"/>
              <a:ext cx="0" cy="2068382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ector reto 1085">
              <a:extLst>
                <a:ext uri="{FF2B5EF4-FFF2-40B4-BE49-F238E27FC236}">
                  <a16:creationId xmlns:a16="http://schemas.microsoft.com/office/drawing/2014/main" id="{B129CC00-CFA1-08B1-345F-680A574AEC1A}"/>
                </a:ext>
              </a:extLst>
            </p:cNvPr>
            <p:cNvCxnSpPr>
              <a:cxnSpLocks/>
            </p:cNvCxnSpPr>
            <p:nvPr/>
          </p:nvCxnSpPr>
          <p:spPr>
            <a:xfrm>
              <a:off x="1333194" y="3877444"/>
              <a:ext cx="3813863" cy="3707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  <a:headEnd w="med" len="sm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ector reto 1086">
              <a:extLst>
                <a:ext uri="{FF2B5EF4-FFF2-40B4-BE49-F238E27FC236}">
                  <a16:creationId xmlns:a16="http://schemas.microsoft.com/office/drawing/2014/main" id="{5EF5870A-0470-1B91-AD9E-842BDB0029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5381" y="4602508"/>
              <a:ext cx="3813863" cy="3707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  <a:headEnd w="med" len="sm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5EB8F0CB-F50B-7441-A956-3E4C65E793F8}"/>
                </a:ext>
              </a:extLst>
            </p:cNvPr>
            <p:cNvGrpSpPr/>
            <p:nvPr/>
          </p:nvGrpSpPr>
          <p:grpSpPr>
            <a:xfrm>
              <a:off x="1538472" y="3201996"/>
              <a:ext cx="3436721" cy="1668229"/>
              <a:chOff x="0" y="4126347"/>
              <a:chExt cx="3436721" cy="1668229"/>
            </a:xfrm>
          </p:grpSpPr>
          <p:pic>
            <p:nvPicPr>
              <p:cNvPr id="20" name="Imagem 19" descr="Uma imagem contendo quarto, cassino, xícara, cena&#10;&#10;Descrição gerada automaticamente">
                <a:extLst>
                  <a:ext uri="{FF2B5EF4-FFF2-40B4-BE49-F238E27FC236}">
                    <a16:creationId xmlns:a16="http://schemas.microsoft.com/office/drawing/2014/main" id="{86E65C10-BE5D-139D-8C08-80DBD08450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 t="9068" b="9068"/>
              <a:stretch/>
            </p:blipFill>
            <p:spPr>
              <a:xfrm flipH="1">
                <a:off x="0" y="4870225"/>
                <a:ext cx="1786513" cy="924351"/>
              </a:xfrm>
              <a:prstGeom prst="rect">
                <a:avLst/>
              </a:prstGeom>
            </p:spPr>
          </p:pic>
          <p:pic>
            <p:nvPicPr>
              <p:cNvPr id="23" name="Imagem 22" descr="Uma imagem contendo quarto, cassino, xícara, cena&#10;&#10;Descrição gerada automaticamente">
                <a:extLst>
                  <a:ext uri="{FF2B5EF4-FFF2-40B4-BE49-F238E27FC236}">
                    <a16:creationId xmlns:a16="http://schemas.microsoft.com/office/drawing/2014/main" id="{B678527F-BAC0-9669-0637-2BFBAF152F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 t="9068" b="9068"/>
              <a:stretch/>
            </p:blipFill>
            <p:spPr>
              <a:xfrm flipH="1">
                <a:off x="1640380" y="4860396"/>
                <a:ext cx="1786513" cy="924351"/>
              </a:xfrm>
              <a:prstGeom prst="rect">
                <a:avLst/>
              </a:prstGeom>
            </p:spPr>
          </p:pic>
          <p:pic>
            <p:nvPicPr>
              <p:cNvPr id="21" name="Imagem 20" descr="Uma imagem contendo quarto, cassino, xícara, cena&#10;&#10;Descrição gerada automaticamente">
                <a:extLst>
                  <a:ext uri="{FF2B5EF4-FFF2-40B4-BE49-F238E27FC236}">
                    <a16:creationId xmlns:a16="http://schemas.microsoft.com/office/drawing/2014/main" id="{86AE2918-BDFE-1D4D-3B95-5DE411E186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 t="9068" b="9068"/>
              <a:stretch/>
            </p:blipFill>
            <p:spPr>
              <a:xfrm flipH="1">
                <a:off x="1635460" y="4707996"/>
                <a:ext cx="1786513" cy="924351"/>
              </a:xfrm>
              <a:prstGeom prst="rect">
                <a:avLst/>
              </a:prstGeom>
            </p:spPr>
          </p:pic>
          <p:pic>
            <p:nvPicPr>
              <p:cNvPr id="22" name="Imagem 21" descr="Uma imagem contendo quarto, cassino, xícara, cena&#10;&#10;Descrição gerada automaticamente">
                <a:extLst>
                  <a:ext uri="{FF2B5EF4-FFF2-40B4-BE49-F238E27FC236}">
                    <a16:creationId xmlns:a16="http://schemas.microsoft.com/office/drawing/2014/main" id="{17517F3B-2E4B-4C9A-E9E4-B657B960F6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 t="9068" b="9068"/>
              <a:stretch/>
            </p:blipFill>
            <p:spPr>
              <a:xfrm flipH="1">
                <a:off x="1650208" y="4357865"/>
                <a:ext cx="1786513" cy="924351"/>
              </a:xfrm>
              <a:prstGeom prst="rect">
                <a:avLst/>
              </a:prstGeom>
            </p:spPr>
          </p:pic>
          <p:sp>
            <p:nvSpPr>
              <p:cNvPr id="26" name="Seta: para Baixo 25">
                <a:extLst>
                  <a:ext uri="{FF2B5EF4-FFF2-40B4-BE49-F238E27FC236}">
                    <a16:creationId xmlns:a16="http://schemas.microsoft.com/office/drawing/2014/main" id="{530944BC-1F0D-6C05-C941-CFEC3977FD46}"/>
                  </a:ext>
                </a:extLst>
              </p:cNvPr>
              <p:cNvSpPr/>
              <p:nvPr/>
            </p:nvSpPr>
            <p:spPr>
              <a:xfrm rot="14856552">
                <a:off x="1457356" y="2793720"/>
                <a:ext cx="344907" cy="3010162"/>
              </a:xfrm>
              <a:prstGeom prst="downArrow">
                <a:avLst/>
              </a:prstGeom>
              <a:solidFill>
                <a:srgbClr val="00682F"/>
              </a:solidFill>
              <a:ln>
                <a:solidFill>
                  <a:srgbClr val="006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1083" name="Conector reto 1082">
              <a:extLst>
                <a:ext uri="{FF2B5EF4-FFF2-40B4-BE49-F238E27FC236}">
                  <a16:creationId xmlns:a16="http://schemas.microsoft.com/office/drawing/2014/main" id="{089E04EC-AF1B-07A6-CAE1-04D9466015BA}"/>
                </a:ext>
              </a:extLst>
            </p:cNvPr>
            <p:cNvCxnSpPr>
              <a:cxnSpLocks/>
            </p:cNvCxnSpPr>
            <p:nvPr/>
          </p:nvCxnSpPr>
          <p:spPr>
            <a:xfrm>
              <a:off x="1377569" y="3181945"/>
              <a:ext cx="3813863" cy="3707"/>
            </a:xfrm>
            <a:prstGeom prst="line">
              <a:avLst/>
            </a:prstGeom>
            <a:ln w="25400">
              <a:solidFill>
                <a:schemeClr val="bg1">
                  <a:lumMod val="65000"/>
                  <a:lumOff val="35000"/>
                </a:schemeClr>
              </a:solidFill>
              <a:prstDash val="dash"/>
              <a:headEnd w="med" len="sm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ector de Seta Reta 1088">
              <a:extLst>
                <a:ext uri="{FF2B5EF4-FFF2-40B4-BE49-F238E27FC236}">
                  <a16:creationId xmlns:a16="http://schemas.microsoft.com/office/drawing/2014/main" id="{08E1A09F-D39E-A080-7F11-B173B6D19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0391" y="2641679"/>
              <a:ext cx="2882" cy="2369421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Conector de Seta Reta 1091">
              <a:extLst>
                <a:ext uri="{FF2B5EF4-FFF2-40B4-BE49-F238E27FC236}">
                  <a16:creationId xmlns:a16="http://schemas.microsoft.com/office/drawing/2014/main" id="{E6C9FB4D-EA27-6B35-8D2E-8C0F8DFD803A}"/>
                </a:ext>
              </a:extLst>
            </p:cNvPr>
            <p:cNvCxnSpPr>
              <a:cxnSpLocks/>
            </p:cNvCxnSpPr>
            <p:nvPr/>
          </p:nvCxnSpPr>
          <p:spPr>
            <a:xfrm>
              <a:off x="1440691" y="5008520"/>
              <a:ext cx="3655541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914" y="139072"/>
            <a:ext cx="7055380" cy="924351"/>
          </a:xfrm>
        </p:spPr>
        <p:txBody>
          <a:bodyPr/>
          <a:lstStyle/>
          <a:p>
            <a:r>
              <a:rPr lang="pt-BR" sz="4800" dirty="0"/>
              <a:t>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64" y="1063424"/>
            <a:ext cx="8364075" cy="4955240"/>
          </a:xfrm>
        </p:spPr>
        <p:txBody>
          <a:bodyPr/>
          <a:lstStyle/>
          <a:p>
            <a:pPr algn="just"/>
            <a:r>
              <a:rPr lang="pt-BR" sz="2800" dirty="0"/>
              <a:t>Para realizar as previsões escolhemos dentre vários modelos a Media móvel Ponderada e também a pesquisa de campo, por apresentarem uma taxa menor de erros.</a:t>
            </a:r>
          </a:p>
          <a:p>
            <a:pPr marL="0" indent="0" algn="just">
              <a:buNone/>
            </a:pPr>
            <a:endParaRPr lang="pt-BR" sz="1200" dirty="0"/>
          </a:p>
          <a:p>
            <a:pPr algn="just"/>
            <a:r>
              <a:rPr lang="pt-BR" sz="2800" dirty="0"/>
              <a:t>Com essas previsões será possível ter uma maior compreensão das tendencias do publico e do mercado na região. 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2050" name="Picture 2" descr="Pesquisa De Campo fundo png &amp; imagem png - Histórias em Quadrinhos desenhos  animados pesquisa de Campo em Antropologia Clip-art - O Trabalho De Campo  Cliparts png transparente grátis">
            <a:extLst>
              <a:ext uri="{FF2B5EF4-FFF2-40B4-BE49-F238E27FC236}">
                <a16:creationId xmlns:a16="http://schemas.microsoft.com/office/drawing/2014/main" id="{EA449A41-E2D8-7108-674A-2293A9F62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6"/>
          <a:stretch/>
        </p:blipFill>
        <p:spPr bwMode="auto">
          <a:xfrm>
            <a:off x="979362" y="5031603"/>
            <a:ext cx="1166461" cy="15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tores de Ícone Do Conceito De Pesquisa De Campo Caça Ao Tesouro Expedição  Arqueológica Busca De Relíquias Comece O Estudo Histórico Desenho De Cores  Isolado Do Vetor Rgb Traçado Editável e mais">
            <a:extLst>
              <a:ext uri="{FF2B5EF4-FFF2-40B4-BE49-F238E27FC236}">
                <a16:creationId xmlns:a16="http://schemas.microsoft.com/office/drawing/2014/main" id="{EAA403EE-A685-5158-FE0F-92FFBF8CC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r="22640" b="18849"/>
          <a:stretch/>
        </p:blipFill>
        <p:spPr bwMode="auto">
          <a:xfrm>
            <a:off x="7096108" y="4326082"/>
            <a:ext cx="1166461" cy="15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9" y="139072"/>
            <a:ext cx="7836605" cy="924351"/>
          </a:xfrm>
        </p:spPr>
        <p:txBody>
          <a:bodyPr/>
          <a:lstStyle/>
          <a:p>
            <a:r>
              <a:rPr lang="pt-BR" sz="4800" dirty="0"/>
              <a:t>Media Móvel Ponderada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1380"/>
            <a:ext cx="9002198" cy="4955240"/>
          </a:xfrm>
        </p:spPr>
        <p:txBody>
          <a:bodyPr/>
          <a:lstStyle/>
          <a:p>
            <a:pPr algn="just"/>
            <a:r>
              <a:rPr lang="pt-BR" sz="2400" dirty="0"/>
              <a:t>Escolhemos utilizar dados de apenas 3 meses por apresentar um melhor resultado, devido a novembro, dezembro e janeiro serem meses sazonais seus dados fora excluídos para que pudéssemos ter uma previsão mais acurada.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3F32498-14F0-487F-2CDB-156942384E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82" t="30829" r="37704" b="11729"/>
          <a:stretch/>
        </p:blipFill>
        <p:spPr>
          <a:xfrm>
            <a:off x="-1" y="3002788"/>
            <a:ext cx="4572001" cy="322154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D81EC0-5E88-BF82-EF88-C1CF57FA2B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00" t="29953" r="26885" b="12494"/>
          <a:stretch/>
        </p:blipFill>
        <p:spPr>
          <a:xfrm>
            <a:off x="4572000" y="2432908"/>
            <a:ext cx="4572001" cy="2876327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5D10F46-C32C-0E78-AFB8-249FD95C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45978"/>
              </p:ext>
            </p:extLst>
          </p:nvPr>
        </p:nvGraphicFramePr>
        <p:xfrm>
          <a:off x="4522054" y="5309235"/>
          <a:ext cx="2702266" cy="1548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002">
                  <a:extLst>
                    <a:ext uri="{9D8B030D-6E8A-4147-A177-3AD203B41FA5}">
                      <a16:colId xmlns:a16="http://schemas.microsoft.com/office/drawing/2014/main" val="1380683793"/>
                    </a:ext>
                  </a:extLst>
                </a:gridCol>
                <a:gridCol w="1171502">
                  <a:extLst>
                    <a:ext uri="{9D8B030D-6E8A-4147-A177-3AD203B41FA5}">
                      <a16:colId xmlns:a16="http://schemas.microsoft.com/office/drawing/2014/main" val="4210932679"/>
                    </a:ext>
                  </a:extLst>
                </a:gridCol>
                <a:gridCol w="749762">
                  <a:extLst>
                    <a:ext uri="{9D8B030D-6E8A-4147-A177-3AD203B41FA5}">
                      <a16:colId xmlns:a16="http://schemas.microsoft.com/office/drawing/2014/main" val="2016464108"/>
                    </a:ext>
                  </a:extLst>
                </a:gridCol>
              </a:tblGrid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  <a:highlight>
                            <a:srgbClr val="C0C0C0"/>
                          </a:highlight>
                        </a:rPr>
                        <a:t>meses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  <a:highlight>
                            <a:srgbClr val="C0C0C0"/>
                          </a:highlight>
                        </a:rPr>
                        <a:t>frequentadores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  <a:highlight>
                            <a:srgbClr val="C0C0C0"/>
                          </a:highlight>
                        </a:rPr>
                        <a:t>previsão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74275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jan</a:t>
                      </a:r>
                      <a:r>
                        <a:rPr lang="pt-BR" sz="1000" u="none" strike="noStrike" dirty="0">
                          <a:effectLst/>
                        </a:rPr>
                        <a:t>/20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</a:rPr>
                        <a:t>75.829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1015336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nov</a:t>
                      </a:r>
                      <a:r>
                        <a:rPr lang="pt-BR" sz="1000" u="none" strike="noStrike" dirty="0">
                          <a:effectLst/>
                        </a:rPr>
                        <a:t>/20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</a:rPr>
                        <a:t>57.630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435468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nov/21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132.379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156765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Dec-21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148.926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</a:rPr>
                        <a:t>98.644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80475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jan</a:t>
                      </a:r>
                      <a:r>
                        <a:rPr lang="pt-BR" sz="1000" u="none" strike="noStrike" dirty="0">
                          <a:effectLst/>
                        </a:rPr>
                        <a:t>/22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103.056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</a:rPr>
                        <a:t>125.703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769869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nov/22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122.682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840281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Dec/22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129.919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445126"/>
                  </a:ext>
                </a:extLst>
              </a:tr>
              <a:tr h="72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jan/23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</a:rPr>
                        <a:t>114.316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59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7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23" y="139072"/>
            <a:ext cx="7557571" cy="924351"/>
          </a:xfrm>
        </p:spPr>
        <p:txBody>
          <a:bodyPr/>
          <a:lstStyle/>
          <a:p>
            <a:r>
              <a:rPr lang="pt-BR" sz="4800" dirty="0"/>
              <a:t>Previsões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914" y="1063424"/>
            <a:ext cx="6883517" cy="4955240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EB167CD-BD24-675A-F1EE-91D1C0695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58280"/>
              </p:ext>
            </p:extLst>
          </p:nvPr>
        </p:nvGraphicFramePr>
        <p:xfrm>
          <a:off x="460948" y="1268519"/>
          <a:ext cx="3068254" cy="2160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802">
                  <a:extLst>
                    <a:ext uri="{9D8B030D-6E8A-4147-A177-3AD203B41FA5}">
                      <a16:colId xmlns:a16="http://schemas.microsoft.com/office/drawing/2014/main" val="2713975007"/>
                    </a:ext>
                  </a:extLst>
                </a:gridCol>
                <a:gridCol w="2072452">
                  <a:extLst>
                    <a:ext uri="{9D8B030D-6E8A-4147-A177-3AD203B41FA5}">
                      <a16:colId xmlns:a16="http://schemas.microsoft.com/office/drawing/2014/main" val="2126897832"/>
                    </a:ext>
                  </a:extLst>
                </a:gridCol>
              </a:tblGrid>
              <a:tr h="2779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Mês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Frequentadores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2416"/>
                  </a:ext>
                </a:extLst>
              </a:tr>
              <a:tr h="3137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ago/22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36.726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6492109"/>
                  </a:ext>
                </a:extLst>
              </a:tr>
              <a:tr h="3137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set/22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38.093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8681713"/>
                  </a:ext>
                </a:extLst>
              </a:tr>
              <a:tr h="3137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out/22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39.090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37127"/>
                  </a:ext>
                </a:extLst>
              </a:tr>
              <a:tr h="3137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nov/22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122.682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519937"/>
                  </a:ext>
                </a:extLst>
              </a:tr>
              <a:tr h="3137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Dec/22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129.919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925864"/>
                  </a:ext>
                </a:extLst>
              </a:tr>
              <a:tr h="3137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jan/23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114.316</a:t>
                      </a:r>
                      <a:endParaRPr lang="pt-BR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3135002"/>
                  </a:ext>
                </a:extLst>
              </a:tr>
            </a:tbl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3CAA1FD-06BD-CCFD-70FC-B16205E3A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481413"/>
              </p:ext>
            </p:extLst>
          </p:nvPr>
        </p:nvGraphicFramePr>
        <p:xfrm>
          <a:off x="380723" y="3803217"/>
          <a:ext cx="7557571" cy="2986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53FB4A0-6187-35EC-2289-573E706A1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13562"/>
              </p:ext>
            </p:extLst>
          </p:nvPr>
        </p:nvGraphicFramePr>
        <p:xfrm>
          <a:off x="3696622" y="1139972"/>
          <a:ext cx="5305576" cy="260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098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8CEA-960A-6D81-8F0A-058B5FD6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0" y="352669"/>
            <a:ext cx="7956645" cy="1400530"/>
          </a:xfrm>
        </p:spPr>
        <p:txBody>
          <a:bodyPr/>
          <a:lstStyle/>
          <a:p>
            <a:r>
              <a:rPr lang="pt-BR" dirty="0"/>
              <a:t>Arrecadações com ingressos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3DA007-E656-C15C-F233-900AA186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D4C9CF98-097C-493D-6425-BC71F6385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31279"/>
              </p:ext>
            </p:extLst>
          </p:nvPr>
        </p:nvGraphicFramePr>
        <p:xfrm>
          <a:off x="436728" y="3684896"/>
          <a:ext cx="7227131" cy="3057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57">
                  <a:extLst>
                    <a:ext uri="{9D8B030D-6E8A-4147-A177-3AD203B41FA5}">
                      <a16:colId xmlns:a16="http://schemas.microsoft.com/office/drawing/2014/main" val="443570236"/>
                    </a:ext>
                  </a:extLst>
                </a:gridCol>
                <a:gridCol w="2179807">
                  <a:extLst>
                    <a:ext uri="{9D8B030D-6E8A-4147-A177-3AD203B41FA5}">
                      <a16:colId xmlns:a16="http://schemas.microsoft.com/office/drawing/2014/main" val="1467778428"/>
                    </a:ext>
                  </a:extLst>
                </a:gridCol>
                <a:gridCol w="2281475">
                  <a:extLst>
                    <a:ext uri="{9D8B030D-6E8A-4147-A177-3AD203B41FA5}">
                      <a16:colId xmlns:a16="http://schemas.microsoft.com/office/drawing/2014/main" val="844192293"/>
                    </a:ext>
                  </a:extLst>
                </a:gridCol>
                <a:gridCol w="1916992">
                  <a:extLst>
                    <a:ext uri="{9D8B030D-6E8A-4147-A177-3AD203B41FA5}">
                      <a16:colId xmlns:a16="http://schemas.microsoft.com/office/drawing/2014/main" val="945523913"/>
                    </a:ext>
                  </a:extLst>
                </a:gridCol>
              </a:tblGrid>
              <a:tr h="4287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meses</a:t>
                      </a:r>
                      <a:endParaRPr lang="pt-BR" sz="16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valor ingresso adulto</a:t>
                      </a:r>
                      <a:endParaRPr lang="pt-BR" sz="16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valor ingresso criança</a:t>
                      </a:r>
                      <a:endParaRPr lang="pt-BR" sz="16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49972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ago</a:t>
                      </a:r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/22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1.928.115,00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     991.602,00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2.919.717,00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93056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set/22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1.999.882,50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  1.028.511,00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3.028.393,50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699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out/22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2.052.225,00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  1.055.430,00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3.107.655,00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29123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nov/22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6.440.805,00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  3.312.414,00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9.753.219,00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54978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Dec/22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6.820.747,50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  3.507.813,00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10.328.560,50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24269"/>
                  </a:ext>
                </a:extLst>
              </a:tr>
              <a:tr h="4380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jan/23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6.001.590,00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 R$                   3.086.532,00 </a:t>
                      </a:r>
                      <a:endParaRPr lang="pt-BR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R$        9.088.122,00 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6384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0FB0E95-4D6C-DF1B-5C79-63C4E544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71795"/>
              </p:ext>
            </p:extLst>
          </p:nvPr>
        </p:nvGraphicFramePr>
        <p:xfrm>
          <a:off x="444914" y="1291118"/>
          <a:ext cx="4967784" cy="22709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2061">
                  <a:extLst>
                    <a:ext uri="{9D8B030D-6E8A-4147-A177-3AD203B41FA5}">
                      <a16:colId xmlns:a16="http://schemas.microsoft.com/office/drawing/2014/main" val="1920194300"/>
                    </a:ext>
                  </a:extLst>
                </a:gridCol>
                <a:gridCol w="1558661">
                  <a:extLst>
                    <a:ext uri="{9D8B030D-6E8A-4147-A177-3AD203B41FA5}">
                      <a16:colId xmlns:a16="http://schemas.microsoft.com/office/drawing/2014/main" val="1747594438"/>
                    </a:ext>
                  </a:extLst>
                </a:gridCol>
                <a:gridCol w="1274871">
                  <a:extLst>
                    <a:ext uri="{9D8B030D-6E8A-4147-A177-3AD203B41FA5}">
                      <a16:colId xmlns:a16="http://schemas.microsoft.com/office/drawing/2014/main" val="1434901002"/>
                    </a:ext>
                  </a:extLst>
                </a:gridCol>
                <a:gridCol w="1362191">
                  <a:extLst>
                    <a:ext uri="{9D8B030D-6E8A-4147-A177-3AD203B41FA5}">
                      <a16:colId xmlns:a16="http://schemas.microsoft.com/office/drawing/2014/main" val="1157168659"/>
                    </a:ext>
                  </a:extLst>
                </a:gridCol>
              </a:tblGrid>
              <a:tr h="3222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meses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Frequentadores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adultos(60%)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Crianças(40%)</a:t>
                      </a:r>
                      <a:endParaRPr lang="pt-BR" sz="14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87637"/>
                  </a:ext>
                </a:extLst>
              </a:tr>
              <a:tr h="3222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ago/22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36.726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22036</a:t>
                      </a:r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14690</a:t>
                      </a:r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03227"/>
                  </a:ext>
                </a:extLst>
              </a:tr>
              <a:tr h="3222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set/22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38.093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22856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15237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17910"/>
                  </a:ext>
                </a:extLst>
              </a:tr>
              <a:tr h="3222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out/22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39.090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23454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15636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2630"/>
                  </a:ext>
                </a:extLst>
              </a:tr>
              <a:tr h="3222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nov/22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122.682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73609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49073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119540"/>
                  </a:ext>
                </a:extLst>
              </a:tr>
              <a:tr h="3222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Dec/22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129.919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77951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51968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60011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jan/23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114.316</a:t>
                      </a:r>
                      <a:endParaRPr lang="pt-BR" sz="14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68590</a:t>
                      </a:r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45726</a:t>
                      </a:r>
                      <a:endParaRPr lang="pt-BR" sz="14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8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7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4" y="139072"/>
            <a:ext cx="7719930" cy="924351"/>
          </a:xfrm>
        </p:spPr>
        <p:txBody>
          <a:bodyPr/>
          <a:lstStyle/>
          <a:p>
            <a:r>
              <a:rPr lang="pt-BR" sz="4800" dirty="0"/>
              <a:t>Pesquisa de Campo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3423"/>
            <a:ext cx="8754256" cy="4955241"/>
          </a:xfrm>
        </p:spPr>
        <p:txBody>
          <a:bodyPr/>
          <a:lstStyle/>
          <a:p>
            <a:pPr algn="just"/>
            <a:r>
              <a:rPr lang="pt-BR" sz="2400" dirty="0"/>
              <a:t>Com base nas previsões obtidos prevê-se uma boa frequência para o mês de agosto, assim foi realizado uma pesquisa de campo a respeito de um evento que aconteceria no parque, </a:t>
            </a:r>
            <a:r>
              <a:rPr lang="pt-BR" sz="2400" i="1" dirty="0"/>
              <a:t>A NOITE DO TERROR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Os dados coletados pela pesquisa foram muito positivos e animadores. Ajudando não so a atrair novos clientes mas também na divulgação do parque.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399268-FDE8-9768-5E00-AA041EE47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20" t="24414" r="22131" b="8231"/>
          <a:stretch/>
        </p:blipFill>
        <p:spPr>
          <a:xfrm>
            <a:off x="2278504" y="3920335"/>
            <a:ext cx="4586991" cy="28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1118</TotalTime>
  <Words>957</Words>
  <Application>Microsoft Office PowerPoint</Application>
  <PresentationFormat>Apresentação na tela (4:3)</PresentationFormat>
  <Paragraphs>195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Íon</vt:lpstr>
      <vt:lpstr>Previsões Parque Sempre Alegre</vt:lpstr>
      <vt:lpstr>Apresentação do PowerPoint</vt:lpstr>
      <vt:lpstr>Sumário:</vt:lpstr>
      <vt:lpstr>Introdução</vt:lpstr>
      <vt:lpstr>Métodos</vt:lpstr>
      <vt:lpstr>Media Móvel Ponderada</vt:lpstr>
      <vt:lpstr>Previsões</vt:lpstr>
      <vt:lpstr>Arrecadações com ingressos</vt:lpstr>
      <vt:lpstr>Pesquisa de Campo</vt:lpstr>
      <vt:lpstr>Perguntas</vt:lpstr>
      <vt:lpstr>Resultados</vt:lpstr>
      <vt:lpstr>Gráficos Pesquisa</vt:lpstr>
      <vt:lpstr>Sugestões</vt:lpstr>
      <vt:lpstr>Apresentação do PowerPoint</vt:lpstr>
      <vt:lpstr>Conclusão</vt:lpstr>
      <vt:lpstr>Referências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ANDRE LUIZ RIBEIRO ANTUNES</cp:lastModifiedBy>
  <cp:revision>44</cp:revision>
  <dcterms:created xsi:type="dcterms:W3CDTF">2016-06-07T15:38:10Z</dcterms:created>
  <dcterms:modified xsi:type="dcterms:W3CDTF">2022-11-27T23:45:57Z</dcterms:modified>
</cp:coreProperties>
</file>