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275" r:id="rId2"/>
    <p:sldId id="256" r:id="rId3"/>
    <p:sldId id="257" r:id="rId4"/>
    <p:sldId id="259" r:id="rId5"/>
    <p:sldId id="277" r:id="rId6"/>
    <p:sldId id="278" r:id="rId7"/>
    <p:sldId id="263" r:id="rId8"/>
    <p:sldId id="261" r:id="rId9"/>
    <p:sldId id="282" r:id="rId10"/>
    <p:sldId id="276" r:id="rId11"/>
    <p:sldId id="266" r:id="rId12"/>
    <p:sldId id="268" r:id="rId13"/>
    <p:sldId id="283" r:id="rId14"/>
    <p:sldId id="284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4643"/>
  </p:normalViewPr>
  <p:slideViewPr>
    <p:cSldViewPr snapToGrid="0" snapToObjects="1">
      <p:cViewPr>
        <p:scale>
          <a:sx n="70" d="100"/>
          <a:sy n="70" d="100"/>
        </p:scale>
        <p:origin x="14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1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08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3614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4211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3346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319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935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2108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724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184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0210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846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298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0268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0632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0630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9141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2186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  <a:t>10/9/2022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90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61692" y="1378424"/>
            <a:ext cx="7985811" cy="1728970"/>
          </a:xfrm>
        </p:spPr>
        <p:txBody>
          <a:bodyPr/>
          <a:lstStyle/>
          <a:p>
            <a:pPr algn="ctr"/>
            <a:r>
              <a:rPr lang="pt-BR" sz="5400" b="1" dirty="0"/>
              <a:t>Canvas</a:t>
            </a:r>
            <a:br>
              <a:rPr lang="pt-BR" sz="5400" b="1" dirty="0"/>
            </a:br>
            <a:r>
              <a:rPr lang="pt-BR" sz="5400" b="1" dirty="0"/>
              <a:t>Parque Sempre Alegre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61692" y="3767520"/>
            <a:ext cx="6620968" cy="860400"/>
          </a:xfrm>
        </p:spPr>
        <p:txBody>
          <a:bodyPr>
            <a:normAutofit/>
          </a:bodyPr>
          <a:lstStyle/>
          <a:p>
            <a:r>
              <a:rPr lang="pt-BR" sz="3200" dirty="0"/>
              <a:t>Projeto integrador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76" y="280158"/>
            <a:ext cx="7055380" cy="1400530"/>
          </a:xfrm>
        </p:spPr>
        <p:txBody>
          <a:bodyPr/>
          <a:lstStyle/>
          <a:p>
            <a:r>
              <a:rPr lang="en-US" sz="4800" dirty="0"/>
              <a:t>Recursos Chave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30" y="1774974"/>
            <a:ext cx="7717639" cy="4719868"/>
          </a:xfrm>
        </p:spPr>
        <p:txBody>
          <a:bodyPr>
            <a:normAutofit/>
          </a:bodyPr>
          <a:lstStyle/>
          <a:p>
            <a:pPr lvl="0" algn="just"/>
            <a:r>
              <a:rPr lang="pt-BR" sz="3000" dirty="0"/>
              <a:t>Brinquedos de qualidade e seguros;</a:t>
            </a:r>
          </a:p>
          <a:p>
            <a:pPr lvl="0" algn="just"/>
            <a:endParaRPr lang="pt-BR" sz="3000" dirty="0"/>
          </a:p>
          <a:p>
            <a:pPr lvl="0" algn="just"/>
            <a:r>
              <a:rPr lang="pt-BR" sz="3000" dirty="0"/>
              <a:t>Produtos alimentícios de qualidade;</a:t>
            </a:r>
          </a:p>
          <a:p>
            <a:pPr lvl="0" algn="just"/>
            <a:endParaRPr lang="pt-BR" sz="3000" dirty="0"/>
          </a:p>
          <a:p>
            <a:pPr algn="just"/>
            <a:r>
              <a:rPr lang="pt-BR" sz="3000" dirty="0"/>
              <a:t>Funcionários treinados e aptos para suas funções.</a:t>
            </a:r>
          </a:p>
          <a:p>
            <a:pPr marL="0" lv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35851" y="295736"/>
            <a:ext cx="628813" cy="767687"/>
          </a:xfrm>
        </p:spPr>
        <p:txBody>
          <a:bodyPr/>
          <a:lstStyle/>
          <a:p>
            <a:fld id="{CFCDC573-C9BE-334B-B909-19E2F28512E7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822C1E-D7F5-4D3B-82A2-A66175D79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724032D5-DC6D-DF93-35E0-8D5794EA6455}"/>
              </a:ext>
            </a:extLst>
          </p:cNvPr>
          <p:cNvGrpSpPr/>
          <p:nvPr/>
        </p:nvGrpSpPr>
        <p:grpSpPr>
          <a:xfrm>
            <a:off x="6255816" y="634663"/>
            <a:ext cx="1226950" cy="1057244"/>
            <a:chOff x="5661255" y="1669348"/>
            <a:chExt cx="544148" cy="515645"/>
          </a:xfrm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0817B81-D5A9-E04C-6684-198EB4721179}"/>
                </a:ext>
              </a:extLst>
            </p:cNvPr>
            <p:cNvSpPr/>
            <p:nvPr/>
          </p:nvSpPr>
          <p:spPr>
            <a:xfrm>
              <a:off x="5668502" y="1674820"/>
              <a:ext cx="536901" cy="504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04ABEB11-2066-23FB-1711-2CA0C3CC993D}"/>
                </a:ext>
              </a:extLst>
            </p:cNvPr>
            <p:cNvSpPr/>
            <p:nvPr/>
          </p:nvSpPr>
          <p:spPr>
            <a:xfrm>
              <a:off x="5661255" y="1674820"/>
              <a:ext cx="544148" cy="504856"/>
            </a:xfrm>
            <a:custGeom>
              <a:avLst/>
              <a:gdLst>
                <a:gd name="connsiteX0" fmla="*/ 1292593 w 1314500"/>
                <a:gd name="connsiteY0" fmla="*/ 520948 h 1079106"/>
                <a:gd name="connsiteX1" fmla="*/ 1099624 w 1314500"/>
                <a:gd name="connsiteY1" fmla="*/ 520948 h 1079106"/>
                <a:gd name="connsiteX2" fmla="*/ 1051759 w 1314500"/>
                <a:gd name="connsiteY2" fmla="*/ 368400 h 1079106"/>
                <a:gd name="connsiteX3" fmla="*/ 872128 w 1314500"/>
                <a:gd name="connsiteY3" fmla="*/ 409048 h 1079106"/>
                <a:gd name="connsiteX4" fmla="*/ 872128 w 1314500"/>
                <a:gd name="connsiteY4" fmla="*/ 520948 h 1079106"/>
                <a:gd name="connsiteX5" fmla="*/ 679159 w 1314500"/>
                <a:gd name="connsiteY5" fmla="*/ 520948 h 1079106"/>
                <a:gd name="connsiteX6" fmla="*/ 679159 w 1314500"/>
                <a:gd name="connsiteY6" fmla="*/ 341016 h 1079106"/>
                <a:gd name="connsiteX7" fmla="*/ 657250 w 1314500"/>
                <a:gd name="connsiteY7" fmla="*/ 322411 h 1079106"/>
                <a:gd name="connsiteX8" fmla="*/ 639724 w 1314500"/>
                <a:gd name="connsiteY8" fmla="*/ 329853 h 1079106"/>
                <a:gd name="connsiteX9" fmla="*/ 500016 w 1314500"/>
                <a:gd name="connsiteY9" fmla="*/ 346819 h 1079106"/>
                <a:gd name="connsiteX10" fmla="*/ 480038 w 1314500"/>
                <a:gd name="connsiteY10" fmla="*/ 228175 h 1079106"/>
                <a:gd name="connsiteX11" fmla="*/ 619746 w 1314500"/>
                <a:gd name="connsiteY11" fmla="*/ 211209 h 1079106"/>
                <a:gd name="connsiteX12" fmla="*/ 639724 w 1314500"/>
                <a:gd name="connsiteY12" fmla="*/ 228175 h 1079106"/>
                <a:gd name="connsiteX13" fmla="*/ 670395 w 1314500"/>
                <a:gd name="connsiteY13" fmla="*/ 231896 h 1079106"/>
                <a:gd name="connsiteX14" fmla="*/ 679159 w 1314500"/>
                <a:gd name="connsiteY14" fmla="*/ 217012 h 1079106"/>
                <a:gd name="connsiteX15" fmla="*/ 679159 w 1314500"/>
                <a:gd name="connsiteY15" fmla="*/ 18605 h 1079106"/>
                <a:gd name="connsiteX16" fmla="*/ 657250 w 1314500"/>
                <a:gd name="connsiteY16" fmla="*/ 0 h 1079106"/>
                <a:gd name="connsiteX17" fmla="*/ 21908 w 1314500"/>
                <a:gd name="connsiteY17" fmla="*/ 0 h 1079106"/>
                <a:gd name="connsiteX18" fmla="*/ 0 w 1314500"/>
                <a:gd name="connsiteY18" fmla="*/ 18605 h 1079106"/>
                <a:gd name="connsiteX19" fmla="*/ 0 w 1314500"/>
                <a:gd name="connsiteY19" fmla="*/ 1060501 h 1079106"/>
                <a:gd name="connsiteX20" fmla="*/ 21908 w 1314500"/>
                <a:gd name="connsiteY20" fmla="*/ 1079106 h 1079106"/>
                <a:gd name="connsiteX21" fmla="*/ 1291826 w 1314500"/>
                <a:gd name="connsiteY21" fmla="*/ 1079106 h 1079106"/>
                <a:gd name="connsiteX22" fmla="*/ 1313734 w 1314500"/>
                <a:gd name="connsiteY22" fmla="*/ 1060501 h 1079106"/>
                <a:gd name="connsiteX23" fmla="*/ 1314501 w 1314500"/>
                <a:gd name="connsiteY23" fmla="*/ 539553 h 1079106"/>
                <a:gd name="connsiteX24" fmla="*/ 1292593 w 1314500"/>
                <a:gd name="connsiteY24" fmla="*/ 520948 h 1079106"/>
                <a:gd name="connsiteX25" fmla="*/ 43817 w 1314500"/>
                <a:gd name="connsiteY25" fmla="*/ 37211 h 1079106"/>
                <a:gd name="connsiteX26" fmla="*/ 635342 w 1314500"/>
                <a:gd name="connsiteY26" fmla="*/ 37211 h 1079106"/>
                <a:gd name="connsiteX27" fmla="*/ 635342 w 1314500"/>
                <a:gd name="connsiteY27" fmla="*/ 175373 h 1079106"/>
                <a:gd name="connsiteX28" fmla="*/ 437641 w 1314500"/>
                <a:gd name="connsiteY28" fmla="*/ 214854 h 1079106"/>
                <a:gd name="connsiteX29" fmla="*/ 484129 w 1314500"/>
                <a:gd name="connsiteY29" fmla="*/ 382748 h 1079106"/>
                <a:gd name="connsiteX30" fmla="*/ 635342 w 1314500"/>
                <a:gd name="connsiteY30" fmla="*/ 382748 h 1079106"/>
                <a:gd name="connsiteX31" fmla="*/ 635342 w 1314500"/>
                <a:gd name="connsiteY31" fmla="*/ 520948 h 1079106"/>
                <a:gd name="connsiteX32" fmla="*/ 409270 w 1314500"/>
                <a:gd name="connsiteY32" fmla="*/ 520948 h 1079106"/>
                <a:gd name="connsiteX33" fmla="*/ 387362 w 1314500"/>
                <a:gd name="connsiteY33" fmla="*/ 539553 h 1079106"/>
                <a:gd name="connsiteX34" fmla="*/ 396125 w 1314500"/>
                <a:gd name="connsiteY34" fmla="*/ 554437 h 1079106"/>
                <a:gd name="connsiteX35" fmla="*/ 436436 w 1314500"/>
                <a:gd name="connsiteY35" fmla="*/ 621417 h 1079106"/>
                <a:gd name="connsiteX36" fmla="*/ 335658 w 1314500"/>
                <a:gd name="connsiteY36" fmla="*/ 707001 h 1079106"/>
                <a:gd name="connsiteX37" fmla="*/ 234879 w 1314500"/>
                <a:gd name="connsiteY37" fmla="*/ 621417 h 1079106"/>
                <a:gd name="connsiteX38" fmla="*/ 275213 w 1314500"/>
                <a:gd name="connsiteY38" fmla="*/ 554437 h 1079106"/>
                <a:gd name="connsiteX39" fmla="*/ 279594 w 1314500"/>
                <a:gd name="connsiteY39" fmla="*/ 528390 h 1079106"/>
                <a:gd name="connsiteX40" fmla="*/ 262068 w 1314500"/>
                <a:gd name="connsiteY40" fmla="*/ 520948 h 1079106"/>
                <a:gd name="connsiteX41" fmla="*/ 43817 w 1314500"/>
                <a:gd name="connsiteY41" fmla="*/ 520948 h 1079106"/>
                <a:gd name="connsiteX42" fmla="*/ 635342 w 1314500"/>
                <a:gd name="connsiteY42" fmla="*/ 1041896 h 1079106"/>
                <a:gd name="connsiteX43" fmla="*/ 43817 w 1314500"/>
                <a:gd name="connsiteY43" fmla="*/ 1041896 h 1079106"/>
                <a:gd name="connsiteX44" fmla="*/ 43817 w 1314500"/>
                <a:gd name="connsiteY44" fmla="*/ 558159 h 1079106"/>
                <a:gd name="connsiteX45" fmla="*/ 212511 w 1314500"/>
                <a:gd name="connsiteY45" fmla="*/ 558159 h 1079106"/>
                <a:gd name="connsiteX46" fmla="*/ 191107 w 1314500"/>
                <a:gd name="connsiteY46" fmla="*/ 621417 h 1079106"/>
                <a:gd name="connsiteX47" fmla="*/ 335702 w 1314500"/>
                <a:gd name="connsiteY47" fmla="*/ 744211 h 1079106"/>
                <a:gd name="connsiteX48" fmla="*/ 480297 w 1314500"/>
                <a:gd name="connsiteY48" fmla="*/ 621417 h 1079106"/>
                <a:gd name="connsiteX49" fmla="*/ 458914 w 1314500"/>
                <a:gd name="connsiteY49" fmla="*/ 558159 h 1079106"/>
                <a:gd name="connsiteX50" fmla="*/ 635342 w 1314500"/>
                <a:gd name="connsiteY50" fmla="*/ 558159 h 1079106"/>
                <a:gd name="connsiteX51" fmla="*/ 635342 w 1314500"/>
                <a:gd name="connsiteY51" fmla="*/ 736285 h 1079106"/>
                <a:gd name="connsiteX52" fmla="*/ 657237 w 1314500"/>
                <a:gd name="connsiteY52" fmla="*/ 754902 h 1079106"/>
                <a:gd name="connsiteX53" fmla="*/ 674996 w 1314500"/>
                <a:gd name="connsiteY53" fmla="*/ 747207 h 1079106"/>
                <a:gd name="connsiteX54" fmla="*/ 723326 w 1314500"/>
                <a:gd name="connsiteY54" fmla="*/ 717103 h 1079106"/>
                <a:gd name="connsiteX55" fmla="*/ 851131 w 1314500"/>
                <a:gd name="connsiteY55" fmla="*/ 767875 h 1079106"/>
                <a:gd name="connsiteX56" fmla="*/ 791345 w 1314500"/>
                <a:gd name="connsiteY56" fmla="*/ 876411 h 1079106"/>
                <a:gd name="connsiteX57" fmla="*/ 784976 w 1314500"/>
                <a:gd name="connsiteY57" fmla="*/ 878169 h 1079106"/>
                <a:gd name="connsiteX58" fmla="*/ 783158 w 1314500"/>
                <a:gd name="connsiteY58" fmla="*/ 878802 h 1079106"/>
                <a:gd name="connsiteX59" fmla="*/ 777549 w 1314500"/>
                <a:gd name="connsiteY59" fmla="*/ 880662 h 1079106"/>
                <a:gd name="connsiteX60" fmla="*/ 775972 w 1314500"/>
                <a:gd name="connsiteY60" fmla="*/ 881183 h 1079106"/>
                <a:gd name="connsiteX61" fmla="*/ 772182 w 1314500"/>
                <a:gd name="connsiteY61" fmla="*/ 881742 h 1079106"/>
                <a:gd name="connsiteX62" fmla="*/ 684943 w 1314500"/>
                <a:gd name="connsiteY62" fmla="*/ 862746 h 1079106"/>
                <a:gd name="connsiteX63" fmla="*/ 679969 w 1314500"/>
                <a:gd name="connsiteY63" fmla="*/ 858578 h 1079106"/>
                <a:gd name="connsiteX64" fmla="*/ 675391 w 1314500"/>
                <a:gd name="connsiteY64" fmla="*/ 854857 h 1079106"/>
                <a:gd name="connsiteX65" fmla="*/ 657250 w 1314500"/>
                <a:gd name="connsiteY65" fmla="*/ 846801 h 1079106"/>
                <a:gd name="connsiteX66" fmla="*/ 635342 w 1314500"/>
                <a:gd name="connsiteY66" fmla="*/ 865406 h 1079106"/>
                <a:gd name="connsiteX67" fmla="*/ 635342 w 1314500"/>
                <a:gd name="connsiteY67" fmla="*/ 1041896 h 1079106"/>
                <a:gd name="connsiteX68" fmla="*/ 1269939 w 1314500"/>
                <a:gd name="connsiteY68" fmla="*/ 1041896 h 1079106"/>
                <a:gd name="connsiteX69" fmla="*/ 679159 w 1314500"/>
                <a:gd name="connsiteY69" fmla="*/ 1041896 h 1079106"/>
                <a:gd name="connsiteX70" fmla="*/ 679159 w 1314500"/>
                <a:gd name="connsiteY70" fmla="*/ 905314 h 1079106"/>
                <a:gd name="connsiteX71" fmla="*/ 781230 w 1314500"/>
                <a:gd name="connsiteY71" fmla="*/ 918171 h 1079106"/>
                <a:gd name="connsiteX72" fmla="*/ 794375 w 1314500"/>
                <a:gd name="connsiteY72" fmla="*/ 915026 h 1079106"/>
                <a:gd name="connsiteX73" fmla="*/ 799830 w 1314500"/>
                <a:gd name="connsiteY73" fmla="*/ 913166 h 1079106"/>
                <a:gd name="connsiteX74" fmla="*/ 891059 w 1314500"/>
                <a:gd name="connsiteY74" fmla="*/ 759101 h 1079106"/>
                <a:gd name="connsiteX75" fmla="*/ 709642 w 1314500"/>
                <a:gd name="connsiteY75" fmla="*/ 681627 h 1079106"/>
                <a:gd name="connsiteX76" fmla="*/ 679334 w 1314500"/>
                <a:gd name="connsiteY76" fmla="*/ 693624 h 1079106"/>
                <a:gd name="connsiteX77" fmla="*/ 679334 w 1314500"/>
                <a:gd name="connsiteY77" fmla="*/ 558159 h 1079106"/>
                <a:gd name="connsiteX78" fmla="*/ 920151 w 1314500"/>
                <a:gd name="connsiteY78" fmla="*/ 558159 h 1079106"/>
                <a:gd name="connsiteX79" fmla="*/ 942059 w 1314500"/>
                <a:gd name="connsiteY79" fmla="*/ 539553 h 1079106"/>
                <a:gd name="connsiteX80" fmla="*/ 933296 w 1314500"/>
                <a:gd name="connsiteY80" fmla="*/ 524669 h 1079106"/>
                <a:gd name="connsiteX81" fmla="*/ 915769 w 1314500"/>
                <a:gd name="connsiteY81" fmla="*/ 420479 h 1079106"/>
                <a:gd name="connsiteX82" fmla="*/ 1038456 w 1314500"/>
                <a:gd name="connsiteY82" fmla="*/ 405595 h 1079106"/>
                <a:gd name="connsiteX83" fmla="*/ 1055982 w 1314500"/>
                <a:gd name="connsiteY83" fmla="*/ 509785 h 1079106"/>
                <a:gd name="connsiteX84" fmla="*/ 1038456 w 1314500"/>
                <a:gd name="connsiteY84" fmla="*/ 524669 h 1079106"/>
                <a:gd name="connsiteX85" fmla="*/ 1034074 w 1314500"/>
                <a:gd name="connsiteY85" fmla="*/ 550716 h 1079106"/>
                <a:gd name="connsiteX86" fmla="*/ 1051601 w 1314500"/>
                <a:gd name="connsiteY86" fmla="*/ 558159 h 1079106"/>
                <a:gd name="connsiteX87" fmla="*/ 1270684 w 1314500"/>
                <a:gd name="connsiteY87" fmla="*/ 558159 h 107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4500" h="1079106">
                  <a:moveTo>
                    <a:pt x="1292593" y="520948"/>
                  </a:moveTo>
                  <a:lnTo>
                    <a:pt x="1099624" y="520948"/>
                  </a:lnTo>
                  <a:cubicBezTo>
                    <a:pt x="1136009" y="467597"/>
                    <a:pt x="1114579" y="399299"/>
                    <a:pt x="1051759" y="368400"/>
                  </a:cubicBezTo>
                  <a:cubicBezTo>
                    <a:pt x="988936" y="337500"/>
                    <a:pt x="908513" y="355700"/>
                    <a:pt x="872128" y="409048"/>
                  </a:cubicBezTo>
                  <a:cubicBezTo>
                    <a:pt x="848526" y="443656"/>
                    <a:pt x="848526" y="486340"/>
                    <a:pt x="872128" y="520948"/>
                  </a:cubicBezTo>
                  <a:lnTo>
                    <a:pt x="679159" y="520948"/>
                  </a:lnTo>
                  <a:lnTo>
                    <a:pt x="679159" y="341016"/>
                  </a:lnTo>
                  <a:cubicBezTo>
                    <a:pt x="679159" y="330741"/>
                    <a:pt x="669350" y="322411"/>
                    <a:pt x="657250" y="322411"/>
                  </a:cubicBezTo>
                  <a:cubicBezTo>
                    <a:pt x="650354" y="322411"/>
                    <a:pt x="643862" y="325168"/>
                    <a:pt x="639724" y="329853"/>
                  </a:cubicBezTo>
                  <a:cubicBezTo>
                    <a:pt x="606662" y="367300"/>
                    <a:pt x="544114" y="374896"/>
                    <a:pt x="500016" y="346819"/>
                  </a:cubicBezTo>
                  <a:cubicBezTo>
                    <a:pt x="455922" y="318742"/>
                    <a:pt x="446976" y="265622"/>
                    <a:pt x="480038" y="228175"/>
                  </a:cubicBezTo>
                  <a:cubicBezTo>
                    <a:pt x="513102" y="190728"/>
                    <a:pt x="575651" y="183132"/>
                    <a:pt x="619746" y="211209"/>
                  </a:cubicBezTo>
                  <a:cubicBezTo>
                    <a:pt x="627319" y="216032"/>
                    <a:pt x="634045" y="221743"/>
                    <a:pt x="639724" y="228175"/>
                  </a:cubicBezTo>
                  <a:cubicBezTo>
                    <a:pt x="646984" y="236395"/>
                    <a:pt x="660716" y="238062"/>
                    <a:pt x="670395" y="231896"/>
                  </a:cubicBezTo>
                  <a:cubicBezTo>
                    <a:pt x="675912" y="228382"/>
                    <a:pt x="679159" y="222869"/>
                    <a:pt x="679159" y="217012"/>
                  </a:cubicBezTo>
                  <a:lnTo>
                    <a:pt x="679159" y="18605"/>
                  </a:lnTo>
                  <a:cubicBezTo>
                    <a:pt x="679159" y="8330"/>
                    <a:pt x="669350" y="0"/>
                    <a:pt x="657250" y="0"/>
                  </a:cubicBezTo>
                  <a:lnTo>
                    <a:pt x="21908" y="0"/>
                  </a:lnTo>
                  <a:cubicBezTo>
                    <a:pt x="9808" y="0"/>
                    <a:pt x="0" y="8330"/>
                    <a:pt x="0" y="18605"/>
                  </a:cubicBezTo>
                  <a:lnTo>
                    <a:pt x="0" y="1060501"/>
                  </a:lnTo>
                  <a:cubicBezTo>
                    <a:pt x="0" y="1070777"/>
                    <a:pt x="9808" y="1079106"/>
                    <a:pt x="21908" y="1079106"/>
                  </a:cubicBezTo>
                  <a:lnTo>
                    <a:pt x="1291826" y="1079106"/>
                  </a:lnTo>
                  <a:cubicBezTo>
                    <a:pt x="1303926" y="1079106"/>
                    <a:pt x="1313734" y="1070777"/>
                    <a:pt x="1313734" y="1060501"/>
                  </a:cubicBezTo>
                  <a:lnTo>
                    <a:pt x="1314501" y="539553"/>
                  </a:lnTo>
                  <a:cubicBezTo>
                    <a:pt x="1314501" y="529278"/>
                    <a:pt x="1304693" y="520948"/>
                    <a:pt x="1292593" y="520948"/>
                  </a:cubicBezTo>
                  <a:close/>
                  <a:moveTo>
                    <a:pt x="43817" y="37211"/>
                  </a:moveTo>
                  <a:lnTo>
                    <a:pt x="635342" y="37211"/>
                  </a:lnTo>
                  <a:lnTo>
                    <a:pt x="635342" y="175373"/>
                  </a:lnTo>
                  <a:cubicBezTo>
                    <a:pt x="567910" y="139912"/>
                    <a:pt x="479396" y="157589"/>
                    <a:pt x="437641" y="214854"/>
                  </a:cubicBezTo>
                  <a:cubicBezTo>
                    <a:pt x="395884" y="272117"/>
                    <a:pt x="416697" y="347286"/>
                    <a:pt x="484129" y="382748"/>
                  </a:cubicBezTo>
                  <a:cubicBezTo>
                    <a:pt x="530452" y="407108"/>
                    <a:pt x="589019" y="407108"/>
                    <a:pt x="635342" y="382748"/>
                  </a:cubicBezTo>
                  <a:lnTo>
                    <a:pt x="635342" y="520948"/>
                  </a:lnTo>
                  <a:lnTo>
                    <a:pt x="409270" y="520948"/>
                  </a:lnTo>
                  <a:cubicBezTo>
                    <a:pt x="397170" y="520948"/>
                    <a:pt x="387362" y="529278"/>
                    <a:pt x="387362" y="539553"/>
                  </a:cubicBezTo>
                  <a:cubicBezTo>
                    <a:pt x="387362" y="545410"/>
                    <a:pt x="390608" y="550923"/>
                    <a:pt x="396125" y="554437"/>
                  </a:cubicBezTo>
                  <a:cubicBezTo>
                    <a:pt x="421493" y="569939"/>
                    <a:pt x="436500" y="594876"/>
                    <a:pt x="436436" y="621417"/>
                  </a:cubicBezTo>
                  <a:cubicBezTo>
                    <a:pt x="436436" y="668683"/>
                    <a:pt x="391316" y="707001"/>
                    <a:pt x="335658" y="707001"/>
                  </a:cubicBezTo>
                  <a:cubicBezTo>
                    <a:pt x="280000" y="707001"/>
                    <a:pt x="234879" y="668683"/>
                    <a:pt x="234879" y="621417"/>
                  </a:cubicBezTo>
                  <a:cubicBezTo>
                    <a:pt x="234825" y="594874"/>
                    <a:pt x="249841" y="569938"/>
                    <a:pt x="275213" y="554437"/>
                  </a:cubicBezTo>
                  <a:cubicBezTo>
                    <a:pt x="284892" y="548272"/>
                    <a:pt x="286855" y="536610"/>
                    <a:pt x="279594" y="528390"/>
                  </a:cubicBezTo>
                  <a:cubicBezTo>
                    <a:pt x="275456" y="523705"/>
                    <a:pt x="268964" y="520948"/>
                    <a:pt x="262068" y="520948"/>
                  </a:cubicBezTo>
                  <a:lnTo>
                    <a:pt x="43817" y="520948"/>
                  </a:lnTo>
                  <a:close/>
                  <a:moveTo>
                    <a:pt x="635342" y="1041896"/>
                  </a:moveTo>
                  <a:lnTo>
                    <a:pt x="43817" y="1041896"/>
                  </a:lnTo>
                  <a:lnTo>
                    <a:pt x="43817" y="558159"/>
                  </a:lnTo>
                  <a:lnTo>
                    <a:pt x="212511" y="558159"/>
                  </a:lnTo>
                  <a:cubicBezTo>
                    <a:pt x="198479" y="577102"/>
                    <a:pt x="191056" y="599036"/>
                    <a:pt x="191107" y="621417"/>
                  </a:cubicBezTo>
                  <a:cubicBezTo>
                    <a:pt x="191107" y="689235"/>
                    <a:pt x="255844" y="744211"/>
                    <a:pt x="335702" y="744211"/>
                  </a:cubicBezTo>
                  <a:cubicBezTo>
                    <a:pt x="415560" y="744211"/>
                    <a:pt x="480297" y="689235"/>
                    <a:pt x="480297" y="621417"/>
                  </a:cubicBezTo>
                  <a:cubicBezTo>
                    <a:pt x="480354" y="599038"/>
                    <a:pt x="472940" y="577104"/>
                    <a:pt x="458914" y="558159"/>
                  </a:cubicBezTo>
                  <a:lnTo>
                    <a:pt x="635342" y="558159"/>
                  </a:lnTo>
                  <a:lnTo>
                    <a:pt x="635342" y="736285"/>
                  </a:lnTo>
                  <a:cubicBezTo>
                    <a:pt x="635336" y="746561"/>
                    <a:pt x="645137" y="754895"/>
                    <a:pt x="657237" y="754902"/>
                  </a:cubicBezTo>
                  <a:cubicBezTo>
                    <a:pt x="664268" y="754906"/>
                    <a:pt x="670873" y="752042"/>
                    <a:pt x="674996" y="747207"/>
                  </a:cubicBezTo>
                  <a:cubicBezTo>
                    <a:pt x="686886" y="733030"/>
                    <a:pt x="703832" y="722477"/>
                    <a:pt x="723326" y="717103"/>
                  </a:cubicBezTo>
                  <a:cubicBezTo>
                    <a:pt x="775128" y="701153"/>
                    <a:pt x="832349" y="723885"/>
                    <a:pt x="851131" y="767875"/>
                  </a:cubicBezTo>
                  <a:cubicBezTo>
                    <a:pt x="869913" y="811868"/>
                    <a:pt x="843145" y="860461"/>
                    <a:pt x="791345" y="876411"/>
                  </a:cubicBezTo>
                  <a:cubicBezTo>
                    <a:pt x="789246" y="877059"/>
                    <a:pt x="787121" y="877645"/>
                    <a:pt x="784976" y="878169"/>
                  </a:cubicBezTo>
                  <a:lnTo>
                    <a:pt x="783158" y="878802"/>
                  </a:lnTo>
                  <a:cubicBezTo>
                    <a:pt x="781296" y="879304"/>
                    <a:pt x="779433" y="879918"/>
                    <a:pt x="777549" y="880662"/>
                  </a:cubicBezTo>
                  <a:lnTo>
                    <a:pt x="775972" y="881183"/>
                  </a:lnTo>
                  <a:cubicBezTo>
                    <a:pt x="774692" y="881276"/>
                    <a:pt x="773424" y="881464"/>
                    <a:pt x="772182" y="881742"/>
                  </a:cubicBezTo>
                  <a:cubicBezTo>
                    <a:pt x="741190" y="888575"/>
                    <a:pt x="708238" y="881401"/>
                    <a:pt x="684943" y="862746"/>
                  </a:cubicBezTo>
                  <a:cubicBezTo>
                    <a:pt x="683650" y="861611"/>
                    <a:pt x="681897" y="860122"/>
                    <a:pt x="679969" y="858578"/>
                  </a:cubicBezTo>
                  <a:cubicBezTo>
                    <a:pt x="678370" y="857294"/>
                    <a:pt x="676552" y="855899"/>
                    <a:pt x="675391" y="854857"/>
                  </a:cubicBezTo>
                  <a:cubicBezTo>
                    <a:pt x="671259" y="849815"/>
                    <a:pt x="664485" y="846806"/>
                    <a:pt x="657250" y="846801"/>
                  </a:cubicBezTo>
                  <a:cubicBezTo>
                    <a:pt x="645151" y="846801"/>
                    <a:pt x="635342" y="855130"/>
                    <a:pt x="635342" y="865406"/>
                  </a:cubicBezTo>
                  <a:lnTo>
                    <a:pt x="635342" y="1041896"/>
                  </a:lnTo>
                  <a:close/>
                  <a:moveTo>
                    <a:pt x="1269939" y="1041896"/>
                  </a:moveTo>
                  <a:lnTo>
                    <a:pt x="679159" y="1041896"/>
                  </a:lnTo>
                  <a:lnTo>
                    <a:pt x="679159" y="905314"/>
                  </a:lnTo>
                  <a:cubicBezTo>
                    <a:pt x="709918" y="920710"/>
                    <a:pt x="746531" y="925323"/>
                    <a:pt x="781230" y="918171"/>
                  </a:cubicBezTo>
                  <a:cubicBezTo>
                    <a:pt x="785774" y="917693"/>
                    <a:pt x="790206" y="916632"/>
                    <a:pt x="794375" y="915026"/>
                  </a:cubicBezTo>
                  <a:lnTo>
                    <a:pt x="799830" y="913166"/>
                  </a:lnTo>
                  <a:cubicBezTo>
                    <a:pt x="875118" y="892015"/>
                    <a:pt x="915964" y="823038"/>
                    <a:pt x="891059" y="759101"/>
                  </a:cubicBezTo>
                  <a:cubicBezTo>
                    <a:pt x="866155" y="695164"/>
                    <a:pt x="784932" y="660476"/>
                    <a:pt x="709642" y="681627"/>
                  </a:cubicBezTo>
                  <a:cubicBezTo>
                    <a:pt x="699023" y="684609"/>
                    <a:pt x="688853" y="688636"/>
                    <a:pt x="679334" y="693624"/>
                  </a:cubicBezTo>
                  <a:lnTo>
                    <a:pt x="679334" y="558159"/>
                  </a:lnTo>
                  <a:lnTo>
                    <a:pt x="920151" y="558159"/>
                  </a:lnTo>
                  <a:cubicBezTo>
                    <a:pt x="932251" y="558159"/>
                    <a:pt x="942059" y="549829"/>
                    <a:pt x="942059" y="539553"/>
                  </a:cubicBezTo>
                  <a:cubicBezTo>
                    <a:pt x="942059" y="533696"/>
                    <a:pt x="938812" y="528184"/>
                    <a:pt x="933296" y="524669"/>
                  </a:cubicBezTo>
                  <a:cubicBezTo>
                    <a:pt x="894577" y="500008"/>
                    <a:pt x="886729" y="453360"/>
                    <a:pt x="915769" y="420479"/>
                  </a:cubicBezTo>
                  <a:cubicBezTo>
                    <a:pt x="944809" y="387598"/>
                    <a:pt x="999737" y="380934"/>
                    <a:pt x="1038456" y="405595"/>
                  </a:cubicBezTo>
                  <a:cubicBezTo>
                    <a:pt x="1077174" y="430256"/>
                    <a:pt x="1085022" y="476904"/>
                    <a:pt x="1055982" y="509785"/>
                  </a:cubicBezTo>
                  <a:cubicBezTo>
                    <a:pt x="1051000" y="515426"/>
                    <a:pt x="1045098" y="520438"/>
                    <a:pt x="1038456" y="524669"/>
                  </a:cubicBezTo>
                  <a:cubicBezTo>
                    <a:pt x="1028777" y="530835"/>
                    <a:pt x="1026814" y="542497"/>
                    <a:pt x="1034074" y="550716"/>
                  </a:cubicBezTo>
                  <a:cubicBezTo>
                    <a:pt x="1038213" y="555401"/>
                    <a:pt x="1044704" y="558159"/>
                    <a:pt x="1051601" y="558159"/>
                  </a:cubicBezTo>
                  <a:lnTo>
                    <a:pt x="1270684" y="558159"/>
                  </a:lnTo>
                  <a:close/>
                </a:path>
              </a:pathLst>
            </a:custGeom>
            <a:solidFill>
              <a:srgbClr val="000000"/>
            </a:solidFill>
            <a:ln w="179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74E23754-BE1E-2BE4-F835-13DE64F017D9}"/>
                </a:ext>
              </a:extLst>
            </p:cNvPr>
            <p:cNvSpPr/>
            <p:nvPr/>
          </p:nvSpPr>
          <p:spPr>
            <a:xfrm rot="5400000">
              <a:off x="5679130" y="1658721"/>
              <a:ext cx="515645" cy="536900"/>
            </a:xfrm>
            <a:custGeom>
              <a:avLst/>
              <a:gdLst>
                <a:gd name="connsiteX0" fmla="*/ 1292593 w 1314500"/>
                <a:gd name="connsiteY0" fmla="*/ 520948 h 1079106"/>
                <a:gd name="connsiteX1" fmla="*/ 1099624 w 1314500"/>
                <a:gd name="connsiteY1" fmla="*/ 520948 h 1079106"/>
                <a:gd name="connsiteX2" fmla="*/ 1051759 w 1314500"/>
                <a:gd name="connsiteY2" fmla="*/ 368400 h 1079106"/>
                <a:gd name="connsiteX3" fmla="*/ 872128 w 1314500"/>
                <a:gd name="connsiteY3" fmla="*/ 409048 h 1079106"/>
                <a:gd name="connsiteX4" fmla="*/ 872128 w 1314500"/>
                <a:gd name="connsiteY4" fmla="*/ 520948 h 1079106"/>
                <a:gd name="connsiteX5" fmla="*/ 679159 w 1314500"/>
                <a:gd name="connsiteY5" fmla="*/ 520948 h 1079106"/>
                <a:gd name="connsiteX6" fmla="*/ 679159 w 1314500"/>
                <a:gd name="connsiteY6" fmla="*/ 341016 h 1079106"/>
                <a:gd name="connsiteX7" fmla="*/ 657250 w 1314500"/>
                <a:gd name="connsiteY7" fmla="*/ 322411 h 1079106"/>
                <a:gd name="connsiteX8" fmla="*/ 639724 w 1314500"/>
                <a:gd name="connsiteY8" fmla="*/ 329853 h 1079106"/>
                <a:gd name="connsiteX9" fmla="*/ 500016 w 1314500"/>
                <a:gd name="connsiteY9" fmla="*/ 346819 h 1079106"/>
                <a:gd name="connsiteX10" fmla="*/ 480038 w 1314500"/>
                <a:gd name="connsiteY10" fmla="*/ 228175 h 1079106"/>
                <a:gd name="connsiteX11" fmla="*/ 619746 w 1314500"/>
                <a:gd name="connsiteY11" fmla="*/ 211209 h 1079106"/>
                <a:gd name="connsiteX12" fmla="*/ 639724 w 1314500"/>
                <a:gd name="connsiteY12" fmla="*/ 228175 h 1079106"/>
                <a:gd name="connsiteX13" fmla="*/ 670395 w 1314500"/>
                <a:gd name="connsiteY13" fmla="*/ 231896 h 1079106"/>
                <a:gd name="connsiteX14" fmla="*/ 679159 w 1314500"/>
                <a:gd name="connsiteY14" fmla="*/ 217012 h 1079106"/>
                <a:gd name="connsiteX15" fmla="*/ 679159 w 1314500"/>
                <a:gd name="connsiteY15" fmla="*/ 18605 h 1079106"/>
                <a:gd name="connsiteX16" fmla="*/ 657250 w 1314500"/>
                <a:gd name="connsiteY16" fmla="*/ 0 h 1079106"/>
                <a:gd name="connsiteX17" fmla="*/ 21908 w 1314500"/>
                <a:gd name="connsiteY17" fmla="*/ 0 h 1079106"/>
                <a:gd name="connsiteX18" fmla="*/ 0 w 1314500"/>
                <a:gd name="connsiteY18" fmla="*/ 18605 h 1079106"/>
                <a:gd name="connsiteX19" fmla="*/ 0 w 1314500"/>
                <a:gd name="connsiteY19" fmla="*/ 1060501 h 1079106"/>
                <a:gd name="connsiteX20" fmla="*/ 21908 w 1314500"/>
                <a:gd name="connsiteY20" fmla="*/ 1079106 h 1079106"/>
                <a:gd name="connsiteX21" fmla="*/ 1291826 w 1314500"/>
                <a:gd name="connsiteY21" fmla="*/ 1079106 h 1079106"/>
                <a:gd name="connsiteX22" fmla="*/ 1313734 w 1314500"/>
                <a:gd name="connsiteY22" fmla="*/ 1060501 h 1079106"/>
                <a:gd name="connsiteX23" fmla="*/ 1314501 w 1314500"/>
                <a:gd name="connsiteY23" fmla="*/ 539553 h 1079106"/>
                <a:gd name="connsiteX24" fmla="*/ 1292593 w 1314500"/>
                <a:gd name="connsiteY24" fmla="*/ 520948 h 1079106"/>
                <a:gd name="connsiteX25" fmla="*/ 43817 w 1314500"/>
                <a:gd name="connsiteY25" fmla="*/ 37211 h 1079106"/>
                <a:gd name="connsiteX26" fmla="*/ 635342 w 1314500"/>
                <a:gd name="connsiteY26" fmla="*/ 37211 h 1079106"/>
                <a:gd name="connsiteX27" fmla="*/ 635342 w 1314500"/>
                <a:gd name="connsiteY27" fmla="*/ 175373 h 1079106"/>
                <a:gd name="connsiteX28" fmla="*/ 437641 w 1314500"/>
                <a:gd name="connsiteY28" fmla="*/ 214854 h 1079106"/>
                <a:gd name="connsiteX29" fmla="*/ 484129 w 1314500"/>
                <a:gd name="connsiteY29" fmla="*/ 382748 h 1079106"/>
                <a:gd name="connsiteX30" fmla="*/ 635342 w 1314500"/>
                <a:gd name="connsiteY30" fmla="*/ 382748 h 1079106"/>
                <a:gd name="connsiteX31" fmla="*/ 635342 w 1314500"/>
                <a:gd name="connsiteY31" fmla="*/ 520948 h 1079106"/>
                <a:gd name="connsiteX32" fmla="*/ 409270 w 1314500"/>
                <a:gd name="connsiteY32" fmla="*/ 520948 h 1079106"/>
                <a:gd name="connsiteX33" fmla="*/ 387362 w 1314500"/>
                <a:gd name="connsiteY33" fmla="*/ 539553 h 1079106"/>
                <a:gd name="connsiteX34" fmla="*/ 396125 w 1314500"/>
                <a:gd name="connsiteY34" fmla="*/ 554437 h 1079106"/>
                <a:gd name="connsiteX35" fmla="*/ 436436 w 1314500"/>
                <a:gd name="connsiteY35" fmla="*/ 621417 h 1079106"/>
                <a:gd name="connsiteX36" fmla="*/ 335658 w 1314500"/>
                <a:gd name="connsiteY36" fmla="*/ 707001 h 1079106"/>
                <a:gd name="connsiteX37" fmla="*/ 234879 w 1314500"/>
                <a:gd name="connsiteY37" fmla="*/ 621417 h 1079106"/>
                <a:gd name="connsiteX38" fmla="*/ 275213 w 1314500"/>
                <a:gd name="connsiteY38" fmla="*/ 554437 h 1079106"/>
                <a:gd name="connsiteX39" fmla="*/ 279594 w 1314500"/>
                <a:gd name="connsiteY39" fmla="*/ 528390 h 1079106"/>
                <a:gd name="connsiteX40" fmla="*/ 262068 w 1314500"/>
                <a:gd name="connsiteY40" fmla="*/ 520948 h 1079106"/>
                <a:gd name="connsiteX41" fmla="*/ 43817 w 1314500"/>
                <a:gd name="connsiteY41" fmla="*/ 520948 h 1079106"/>
                <a:gd name="connsiteX42" fmla="*/ 635342 w 1314500"/>
                <a:gd name="connsiteY42" fmla="*/ 1041896 h 1079106"/>
                <a:gd name="connsiteX43" fmla="*/ 43817 w 1314500"/>
                <a:gd name="connsiteY43" fmla="*/ 1041896 h 1079106"/>
                <a:gd name="connsiteX44" fmla="*/ 43817 w 1314500"/>
                <a:gd name="connsiteY44" fmla="*/ 558159 h 1079106"/>
                <a:gd name="connsiteX45" fmla="*/ 212511 w 1314500"/>
                <a:gd name="connsiteY45" fmla="*/ 558159 h 1079106"/>
                <a:gd name="connsiteX46" fmla="*/ 191107 w 1314500"/>
                <a:gd name="connsiteY46" fmla="*/ 621417 h 1079106"/>
                <a:gd name="connsiteX47" fmla="*/ 335702 w 1314500"/>
                <a:gd name="connsiteY47" fmla="*/ 744211 h 1079106"/>
                <a:gd name="connsiteX48" fmla="*/ 480297 w 1314500"/>
                <a:gd name="connsiteY48" fmla="*/ 621417 h 1079106"/>
                <a:gd name="connsiteX49" fmla="*/ 458914 w 1314500"/>
                <a:gd name="connsiteY49" fmla="*/ 558159 h 1079106"/>
                <a:gd name="connsiteX50" fmla="*/ 635342 w 1314500"/>
                <a:gd name="connsiteY50" fmla="*/ 558159 h 1079106"/>
                <a:gd name="connsiteX51" fmla="*/ 635342 w 1314500"/>
                <a:gd name="connsiteY51" fmla="*/ 736285 h 1079106"/>
                <a:gd name="connsiteX52" fmla="*/ 657237 w 1314500"/>
                <a:gd name="connsiteY52" fmla="*/ 754902 h 1079106"/>
                <a:gd name="connsiteX53" fmla="*/ 674996 w 1314500"/>
                <a:gd name="connsiteY53" fmla="*/ 747207 h 1079106"/>
                <a:gd name="connsiteX54" fmla="*/ 723326 w 1314500"/>
                <a:gd name="connsiteY54" fmla="*/ 717103 h 1079106"/>
                <a:gd name="connsiteX55" fmla="*/ 851131 w 1314500"/>
                <a:gd name="connsiteY55" fmla="*/ 767875 h 1079106"/>
                <a:gd name="connsiteX56" fmla="*/ 791345 w 1314500"/>
                <a:gd name="connsiteY56" fmla="*/ 876411 h 1079106"/>
                <a:gd name="connsiteX57" fmla="*/ 784976 w 1314500"/>
                <a:gd name="connsiteY57" fmla="*/ 878169 h 1079106"/>
                <a:gd name="connsiteX58" fmla="*/ 783158 w 1314500"/>
                <a:gd name="connsiteY58" fmla="*/ 878802 h 1079106"/>
                <a:gd name="connsiteX59" fmla="*/ 777549 w 1314500"/>
                <a:gd name="connsiteY59" fmla="*/ 880662 h 1079106"/>
                <a:gd name="connsiteX60" fmla="*/ 775972 w 1314500"/>
                <a:gd name="connsiteY60" fmla="*/ 881183 h 1079106"/>
                <a:gd name="connsiteX61" fmla="*/ 772182 w 1314500"/>
                <a:gd name="connsiteY61" fmla="*/ 881742 h 1079106"/>
                <a:gd name="connsiteX62" fmla="*/ 684943 w 1314500"/>
                <a:gd name="connsiteY62" fmla="*/ 862746 h 1079106"/>
                <a:gd name="connsiteX63" fmla="*/ 679969 w 1314500"/>
                <a:gd name="connsiteY63" fmla="*/ 858578 h 1079106"/>
                <a:gd name="connsiteX64" fmla="*/ 675391 w 1314500"/>
                <a:gd name="connsiteY64" fmla="*/ 854857 h 1079106"/>
                <a:gd name="connsiteX65" fmla="*/ 657250 w 1314500"/>
                <a:gd name="connsiteY65" fmla="*/ 846801 h 1079106"/>
                <a:gd name="connsiteX66" fmla="*/ 635342 w 1314500"/>
                <a:gd name="connsiteY66" fmla="*/ 865406 h 1079106"/>
                <a:gd name="connsiteX67" fmla="*/ 635342 w 1314500"/>
                <a:gd name="connsiteY67" fmla="*/ 1041896 h 1079106"/>
                <a:gd name="connsiteX68" fmla="*/ 1269939 w 1314500"/>
                <a:gd name="connsiteY68" fmla="*/ 1041896 h 1079106"/>
                <a:gd name="connsiteX69" fmla="*/ 679159 w 1314500"/>
                <a:gd name="connsiteY69" fmla="*/ 1041896 h 1079106"/>
                <a:gd name="connsiteX70" fmla="*/ 679159 w 1314500"/>
                <a:gd name="connsiteY70" fmla="*/ 905314 h 1079106"/>
                <a:gd name="connsiteX71" fmla="*/ 781230 w 1314500"/>
                <a:gd name="connsiteY71" fmla="*/ 918171 h 1079106"/>
                <a:gd name="connsiteX72" fmla="*/ 794375 w 1314500"/>
                <a:gd name="connsiteY72" fmla="*/ 915026 h 1079106"/>
                <a:gd name="connsiteX73" fmla="*/ 799830 w 1314500"/>
                <a:gd name="connsiteY73" fmla="*/ 913166 h 1079106"/>
                <a:gd name="connsiteX74" fmla="*/ 891059 w 1314500"/>
                <a:gd name="connsiteY74" fmla="*/ 759101 h 1079106"/>
                <a:gd name="connsiteX75" fmla="*/ 709642 w 1314500"/>
                <a:gd name="connsiteY75" fmla="*/ 681627 h 1079106"/>
                <a:gd name="connsiteX76" fmla="*/ 679334 w 1314500"/>
                <a:gd name="connsiteY76" fmla="*/ 693624 h 1079106"/>
                <a:gd name="connsiteX77" fmla="*/ 679334 w 1314500"/>
                <a:gd name="connsiteY77" fmla="*/ 558159 h 1079106"/>
                <a:gd name="connsiteX78" fmla="*/ 920151 w 1314500"/>
                <a:gd name="connsiteY78" fmla="*/ 558159 h 1079106"/>
                <a:gd name="connsiteX79" fmla="*/ 942059 w 1314500"/>
                <a:gd name="connsiteY79" fmla="*/ 539553 h 1079106"/>
                <a:gd name="connsiteX80" fmla="*/ 933296 w 1314500"/>
                <a:gd name="connsiteY80" fmla="*/ 524669 h 1079106"/>
                <a:gd name="connsiteX81" fmla="*/ 915769 w 1314500"/>
                <a:gd name="connsiteY81" fmla="*/ 420479 h 1079106"/>
                <a:gd name="connsiteX82" fmla="*/ 1038456 w 1314500"/>
                <a:gd name="connsiteY82" fmla="*/ 405595 h 1079106"/>
                <a:gd name="connsiteX83" fmla="*/ 1055982 w 1314500"/>
                <a:gd name="connsiteY83" fmla="*/ 509785 h 1079106"/>
                <a:gd name="connsiteX84" fmla="*/ 1038456 w 1314500"/>
                <a:gd name="connsiteY84" fmla="*/ 524669 h 1079106"/>
                <a:gd name="connsiteX85" fmla="*/ 1034074 w 1314500"/>
                <a:gd name="connsiteY85" fmla="*/ 550716 h 1079106"/>
                <a:gd name="connsiteX86" fmla="*/ 1051601 w 1314500"/>
                <a:gd name="connsiteY86" fmla="*/ 558159 h 1079106"/>
                <a:gd name="connsiteX87" fmla="*/ 1270684 w 1314500"/>
                <a:gd name="connsiteY87" fmla="*/ 558159 h 107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4500" h="1079106">
                  <a:moveTo>
                    <a:pt x="1292593" y="520948"/>
                  </a:moveTo>
                  <a:lnTo>
                    <a:pt x="1099624" y="520948"/>
                  </a:lnTo>
                  <a:cubicBezTo>
                    <a:pt x="1136009" y="467597"/>
                    <a:pt x="1114579" y="399299"/>
                    <a:pt x="1051759" y="368400"/>
                  </a:cubicBezTo>
                  <a:cubicBezTo>
                    <a:pt x="988936" y="337500"/>
                    <a:pt x="908513" y="355700"/>
                    <a:pt x="872128" y="409048"/>
                  </a:cubicBezTo>
                  <a:cubicBezTo>
                    <a:pt x="848526" y="443656"/>
                    <a:pt x="848526" y="486340"/>
                    <a:pt x="872128" y="520948"/>
                  </a:cubicBezTo>
                  <a:lnTo>
                    <a:pt x="679159" y="520948"/>
                  </a:lnTo>
                  <a:lnTo>
                    <a:pt x="679159" y="341016"/>
                  </a:lnTo>
                  <a:cubicBezTo>
                    <a:pt x="679159" y="330741"/>
                    <a:pt x="669350" y="322411"/>
                    <a:pt x="657250" y="322411"/>
                  </a:cubicBezTo>
                  <a:cubicBezTo>
                    <a:pt x="650354" y="322411"/>
                    <a:pt x="643862" y="325168"/>
                    <a:pt x="639724" y="329853"/>
                  </a:cubicBezTo>
                  <a:cubicBezTo>
                    <a:pt x="606662" y="367300"/>
                    <a:pt x="544114" y="374896"/>
                    <a:pt x="500016" y="346819"/>
                  </a:cubicBezTo>
                  <a:cubicBezTo>
                    <a:pt x="455922" y="318742"/>
                    <a:pt x="446976" y="265622"/>
                    <a:pt x="480038" y="228175"/>
                  </a:cubicBezTo>
                  <a:cubicBezTo>
                    <a:pt x="513102" y="190728"/>
                    <a:pt x="575651" y="183132"/>
                    <a:pt x="619746" y="211209"/>
                  </a:cubicBezTo>
                  <a:cubicBezTo>
                    <a:pt x="627319" y="216032"/>
                    <a:pt x="634045" y="221743"/>
                    <a:pt x="639724" y="228175"/>
                  </a:cubicBezTo>
                  <a:cubicBezTo>
                    <a:pt x="646984" y="236395"/>
                    <a:pt x="660716" y="238062"/>
                    <a:pt x="670395" y="231896"/>
                  </a:cubicBezTo>
                  <a:cubicBezTo>
                    <a:pt x="675912" y="228382"/>
                    <a:pt x="679159" y="222869"/>
                    <a:pt x="679159" y="217012"/>
                  </a:cubicBezTo>
                  <a:lnTo>
                    <a:pt x="679159" y="18605"/>
                  </a:lnTo>
                  <a:cubicBezTo>
                    <a:pt x="679159" y="8330"/>
                    <a:pt x="669350" y="0"/>
                    <a:pt x="657250" y="0"/>
                  </a:cubicBezTo>
                  <a:lnTo>
                    <a:pt x="21908" y="0"/>
                  </a:lnTo>
                  <a:cubicBezTo>
                    <a:pt x="9808" y="0"/>
                    <a:pt x="0" y="8330"/>
                    <a:pt x="0" y="18605"/>
                  </a:cubicBezTo>
                  <a:lnTo>
                    <a:pt x="0" y="1060501"/>
                  </a:lnTo>
                  <a:cubicBezTo>
                    <a:pt x="0" y="1070777"/>
                    <a:pt x="9808" y="1079106"/>
                    <a:pt x="21908" y="1079106"/>
                  </a:cubicBezTo>
                  <a:lnTo>
                    <a:pt x="1291826" y="1079106"/>
                  </a:lnTo>
                  <a:cubicBezTo>
                    <a:pt x="1303926" y="1079106"/>
                    <a:pt x="1313734" y="1070777"/>
                    <a:pt x="1313734" y="1060501"/>
                  </a:cubicBezTo>
                  <a:lnTo>
                    <a:pt x="1314501" y="539553"/>
                  </a:lnTo>
                  <a:cubicBezTo>
                    <a:pt x="1314501" y="529278"/>
                    <a:pt x="1304693" y="520948"/>
                    <a:pt x="1292593" y="520948"/>
                  </a:cubicBezTo>
                  <a:close/>
                  <a:moveTo>
                    <a:pt x="43817" y="37211"/>
                  </a:moveTo>
                  <a:lnTo>
                    <a:pt x="635342" y="37211"/>
                  </a:lnTo>
                  <a:lnTo>
                    <a:pt x="635342" y="175373"/>
                  </a:lnTo>
                  <a:cubicBezTo>
                    <a:pt x="567910" y="139912"/>
                    <a:pt x="479396" y="157589"/>
                    <a:pt x="437641" y="214854"/>
                  </a:cubicBezTo>
                  <a:cubicBezTo>
                    <a:pt x="395884" y="272117"/>
                    <a:pt x="416697" y="347286"/>
                    <a:pt x="484129" y="382748"/>
                  </a:cubicBezTo>
                  <a:cubicBezTo>
                    <a:pt x="530452" y="407108"/>
                    <a:pt x="589019" y="407108"/>
                    <a:pt x="635342" y="382748"/>
                  </a:cubicBezTo>
                  <a:lnTo>
                    <a:pt x="635342" y="520948"/>
                  </a:lnTo>
                  <a:lnTo>
                    <a:pt x="409270" y="520948"/>
                  </a:lnTo>
                  <a:cubicBezTo>
                    <a:pt x="397170" y="520948"/>
                    <a:pt x="387362" y="529278"/>
                    <a:pt x="387362" y="539553"/>
                  </a:cubicBezTo>
                  <a:cubicBezTo>
                    <a:pt x="387362" y="545410"/>
                    <a:pt x="390608" y="550923"/>
                    <a:pt x="396125" y="554437"/>
                  </a:cubicBezTo>
                  <a:cubicBezTo>
                    <a:pt x="421493" y="569939"/>
                    <a:pt x="436500" y="594876"/>
                    <a:pt x="436436" y="621417"/>
                  </a:cubicBezTo>
                  <a:cubicBezTo>
                    <a:pt x="436436" y="668683"/>
                    <a:pt x="391316" y="707001"/>
                    <a:pt x="335658" y="707001"/>
                  </a:cubicBezTo>
                  <a:cubicBezTo>
                    <a:pt x="280000" y="707001"/>
                    <a:pt x="234879" y="668683"/>
                    <a:pt x="234879" y="621417"/>
                  </a:cubicBezTo>
                  <a:cubicBezTo>
                    <a:pt x="234825" y="594874"/>
                    <a:pt x="249841" y="569938"/>
                    <a:pt x="275213" y="554437"/>
                  </a:cubicBezTo>
                  <a:cubicBezTo>
                    <a:pt x="284892" y="548272"/>
                    <a:pt x="286855" y="536610"/>
                    <a:pt x="279594" y="528390"/>
                  </a:cubicBezTo>
                  <a:cubicBezTo>
                    <a:pt x="275456" y="523705"/>
                    <a:pt x="268964" y="520948"/>
                    <a:pt x="262068" y="520948"/>
                  </a:cubicBezTo>
                  <a:lnTo>
                    <a:pt x="43817" y="520948"/>
                  </a:lnTo>
                  <a:close/>
                  <a:moveTo>
                    <a:pt x="635342" y="1041896"/>
                  </a:moveTo>
                  <a:lnTo>
                    <a:pt x="43817" y="1041896"/>
                  </a:lnTo>
                  <a:lnTo>
                    <a:pt x="43817" y="558159"/>
                  </a:lnTo>
                  <a:lnTo>
                    <a:pt x="212511" y="558159"/>
                  </a:lnTo>
                  <a:cubicBezTo>
                    <a:pt x="198479" y="577102"/>
                    <a:pt x="191056" y="599036"/>
                    <a:pt x="191107" y="621417"/>
                  </a:cubicBezTo>
                  <a:cubicBezTo>
                    <a:pt x="191107" y="689235"/>
                    <a:pt x="255844" y="744211"/>
                    <a:pt x="335702" y="744211"/>
                  </a:cubicBezTo>
                  <a:cubicBezTo>
                    <a:pt x="415560" y="744211"/>
                    <a:pt x="480297" y="689235"/>
                    <a:pt x="480297" y="621417"/>
                  </a:cubicBezTo>
                  <a:cubicBezTo>
                    <a:pt x="480354" y="599038"/>
                    <a:pt x="472940" y="577104"/>
                    <a:pt x="458914" y="558159"/>
                  </a:cubicBezTo>
                  <a:lnTo>
                    <a:pt x="635342" y="558159"/>
                  </a:lnTo>
                  <a:lnTo>
                    <a:pt x="635342" y="736285"/>
                  </a:lnTo>
                  <a:cubicBezTo>
                    <a:pt x="635336" y="746561"/>
                    <a:pt x="645137" y="754895"/>
                    <a:pt x="657237" y="754902"/>
                  </a:cubicBezTo>
                  <a:cubicBezTo>
                    <a:pt x="664268" y="754906"/>
                    <a:pt x="670873" y="752042"/>
                    <a:pt x="674996" y="747207"/>
                  </a:cubicBezTo>
                  <a:cubicBezTo>
                    <a:pt x="686886" y="733030"/>
                    <a:pt x="703832" y="722477"/>
                    <a:pt x="723326" y="717103"/>
                  </a:cubicBezTo>
                  <a:cubicBezTo>
                    <a:pt x="775128" y="701153"/>
                    <a:pt x="832349" y="723885"/>
                    <a:pt x="851131" y="767875"/>
                  </a:cubicBezTo>
                  <a:cubicBezTo>
                    <a:pt x="869913" y="811868"/>
                    <a:pt x="843145" y="860461"/>
                    <a:pt x="791345" y="876411"/>
                  </a:cubicBezTo>
                  <a:cubicBezTo>
                    <a:pt x="789246" y="877059"/>
                    <a:pt x="787121" y="877645"/>
                    <a:pt x="784976" y="878169"/>
                  </a:cubicBezTo>
                  <a:lnTo>
                    <a:pt x="783158" y="878802"/>
                  </a:lnTo>
                  <a:cubicBezTo>
                    <a:pt x="781296" y="879304"/>
                    <a:pt x="779433" y="879918"/>
                    <a:pt x="777549" y="880662"/>
                  </a:cubicBezTo>
                  <a:lnTo>
                    <a:pt x="775972" y="881183"/>
                  </a:lnTo>
                  <a:cubicBezTo>
                    <a:pt x="774692" y="881276"/>
                    <a:pt x="773424" y="881464"/>
                    <a:pt x="772182" y="881742"/>
                  </a:cubicBezTo>
                  <a:cubicBezTo>
                    <a:pt x="741190" y="888575"/>
                    <a:pt x="708238" y="881401"/>
                    <a:pt x="684943" y="862746"/>
                  </a:cubicBezTo>
                  <a:cubicBezTo>
                    <a:pt x="683650" y="861611"/>
                    <a:pt x="681897" y="860122"/>
                    <a:pt x="679969" y="858578"/>
                  </a:cubicBezTo>
                  <a:cubicBezTo>
                    <a:pt x="678370" y="857294"/>
                    <a:pt x="676552" y="855899"/>
                    <a:pt x="675391" y="854857"/>
                  </a:cubicBezTo>
                  <a:cubicBezTo>
                    <a:pt x="671259" y="849815"/>
                    <a:pt x="664485" y="846806"/>
                    <a:pt x="657250" y="846801"/>
                  </a:cubicBezTo>
                  <a:cubicBezTo>
                    <a:pt x="645151" y="846801"/>
                    <a:pt x="635342" y="855130"/>
                    <a:pt x="635342" y="865406"/>
                  </a:cubicBezTo>
                  <a:lnTo>
                    <a:pt x="635342" y="1041896"/>
                  </a:lnTo>
                  <a:close/>
                  <a:moveTo>
                    <a:pt x="1269939" y="1041896"/>
                  </a:moveTo>
                  <a:lnTo>
                    <a:pt x="679159" y="1041896"/>
                  </a:lnTo>
                  <a:lnTo>
                    <a:pt x="679159" y="905314"/>
                  </a:lnTo>
                  <a:cubicBezTo>
                    <a:pt x="709918" y="920710"/>
                    <a:pt x="746531" y="925323"/>
                    <a:pt x="781230" y="918171"/>
                  </a:cubicBezTo>
                  <a:cubicBezTo>
                    <a:pt x="785774" y="917693"/>
                    <a:pt x="790206" y="916632"/>
                    <a:pt x="794375" y="915026"/>
                  </a:cubicBezTo>
                  <a:lnTo>
                    <a:pt x="799830" y="913166"/>
                  </a:lnTo>
                  <a:cubicBezTo>
                    <a:pt x="875118" y="892015"/>
                    <a:pt x="915964" y="823038"/>
                    <a:pt x="891059" y="759101"/>
                  </a:cubicBezTo>
                  <a:cubicBezTo>
                    <a:pt x="866155" y="695164"/>
                    <a:pt x="784932" y="660476"/>
                    <a:pt x="709642" y="681627"/>
                  </a:cubicBezTo>
                  <a:cubicBezTo>
                    <a:pt x="699023" y="684609"/>
                    <a:pt x="688853" y="688636"/>
                    <a:pt x="679334" y="693624"/>
                  </a:cubicBezTo>
                  <a:lnTo>
                    <a:pt x="679334" y="558159"/>
                  </a:lnTo>
                  <a:lnTo>
                    <a:pt x="920151" y="558159"/>
                  </a:lnTo>
                  <a:cubicBezTo>
                    <a:pt x="932251" y="558159"/>
                    <a:pt x="942059" y="549829"/>
                    <a:pt x="942059" y="539553"/>
                  </a:cubicBezTo>
                  <a:cubicBezTo>
                    <a:pt x="942059" y="533696"/>
                    <a:pt x="938812" y="528184"/>
                    <a:pt x="933296" y="524669"/>
                  </a:cubicBezTo>
                  <a:cubicBezTo>
                    <a:pt x="894577" y="500008"/>
                    <a:pt x="886729" y="453360"/>
                    <a:pt x="915769" y="420479"/>
                  </a:cubicBezTo>
                  <a:cubicBezTo>
                    <a:pt x="944809" y="387598"/>
                    <a:pt x="999737" y="380934"/>
                    <a:pt x="1038456" y="405595"/>
                  </a:cubicBezTo>
                  <a:cubicBezTo>
                    <a:pt x="1077174" y="430256"/>
                    <a:pt x="1085022" y="476904"/>
                    <a:pt x="1055982" y="509785"/>
                  </a:cubicBezTo>
                  <a:cubicBezTo>
                    <a:pt x="1051000" y="515426"/>
                    <a:pt x="1045098" y="520438"/>
                    <a:pt x="1038456" y="524669"/>
                  </a:cubicBezTo>
                  <a:cubicBezTo>
                    <a:pt x="1028777" y="530835"/>
                    <a:pt x="1026814" y="542497"/>
                    <a:pt x="1034074" y="550716"/>
                  </a:cubicBezTo>
                  <a:cubicBezTo>
                    <a:pt x="1038213" y="555401"/>
                    <a:pt x="1044704" y="558159"/>
                    <a:pt x="1051601" y="558159"/>
                  </a:cubicBezTo>
                  <a:lnTo>
                    <a:pt x="1270684" y="558159"/>
                  </a:lnTo>
                  <a:close/>
                </a:path>
              </a:pathLst>
            </a:custGeom>
            <a:solidFill>
              <a:srgbClr val="000000"/>
            </a:solidFill>
            <a:ln w="179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05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714" y="295736"/>
            <a:ext cx="5943043" cy="1400530"/>
          </a:xfrm>
        </p:spPr>
        <p:txBody>
          <a:bodyPr/>
          <a:lstStyle/>
          <a:p>
            <a:r>
              <a:rPr lang="en-US" sz="4800" dirty="0"/>
              <a:t>Atividades Chave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714" y="1572126"/>
            <a:ext cx="8092844" cy="4823972"/>
          </a:xfrm>
        </p:spPr>
        <p:txBody>
          <a:bodyPr>
            <a:normAutofit/>
          </a:bodyPr>
          <a:lstStyle/>
          <a:p>
            <a:pPr lvl="0" algn="just"/>
            <a:r>
              <a:rPr lang="pt-BR" sz="3000" dirty="0"/>
              <a:t>Brinquedos sempre com a manutenção em dia e em perfeito funcionamento;</a:t>
            </a:r>
          </a:p>
          <a:p>
            <a:pPr lvl="0" algn="just"/>
            <a:endParaRPr lang="pt-BR" sz="3000" dirty="0"/>
          </a:p>
          <a:p>
            <a:pPr lvl="0" algn="just"/>
            <a:r>
              <a:rPr lang="pt-BR" sz="3000" dirty="0"/>
              <a:t>Venda de alimentos de maneira mais rápida e com maior qualidade;</a:t>
            </a:r>
          </a:p>
          <a:p>
            <a:pPr lvl="0" algn="just"/>
            <a:endParaRPr lang="pt-BR" sz="3000" dirty="0"/>
          </a:p>
          <a:p>
            <a:pPr lvl="0" algn="just"/>
            <a:r>
              <a:rPr lang="pt-BR" sz="3000" dirty="0"/>
              <a:t>Treinar os funcionários para realizar um bom atendimento.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DDB802-2981-D085-6AD6-BAA6E943D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16D41CD-1643-B3AE-ECB3-53F041D94E81}"/>
              </a:ext>
            </a:extLst>
          </p:cNvPr>
          <p:cNvGrpSpPr/>
          <p:nvPr/>
        </p:nvGrpSpPr>
        <p:grpSpPr>
          <a:xfrm>
            <a:off x="6687879" y="295736"/>
            <a:ext cx="1205210" cy="1194637"/>
            <a:chOff x="5783411" y="144934"/>
            <a:chExt cx="1205210" cy="1194637"/>
          </a:xfrm>
        </p:grpSpPr>
        <p:sp>
          <p:nvSpPr>
            <p:cNvPr id="13" name="Fluxograma: Conector 12">
              <a:extLst>
                <a:ext uri="{FF2B5EF4-FFF2-40B4-BE49-F238E27FC236}">
                  <a16:creationId xmlns:a16="http://schemas.microsoft.com/office/drawing/2014/main" id="{D1E68DC5-8320-C223-0BA9-D268FAC9BEC5}"/>
                </a:ext>
              </a:extLst>
            </p:cNvPr>
            <p:cNvSpPr/>
            <p:nvPr/>
          </p:nvSpPr>
          <p:spPr>
            <a:xfrm>
              <a:off x="6071188" y="144934"/>
              <a:ext cx="628813" cy="53554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Gráfico 11" descr="Chave com preenchimento sólido">
              <a:extLst>
                <a:ext uri="{FF2B5EF4-FFF2-40B4-BE49-F238E27FC236}">
                  <a16:creationId xmlns:a16="http://schemas.microsoft.com/office/drawing/2014/main" id="{F461FDD1-E1B0-BADA-4E33-DD3C69888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5145" t="29174" r="-5465" b="27158"/>
            <a:stretch/>
          </p:blipFill>
          <p:spPr>
            <a:xfrm rot="5400000">
              <a:off x="5984261" y="635954"/>
              <a:ext cx="740861" cy="666374"/>
            </a:xfrm>
            <a:prstGeom prst="rect">
              <a:avLst/>
            </a:prstGeom>
          </p:spPr>
        </p:pic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96EF0A1-F30C-8B21-0C58-78E7F5352604}"/>
                </a:ext>
              </a:extLst>
            </p:cNvPr>
            <p:cNvGrpSpPr/>
            <p:nvPr/>
          </p:nvGrpSpPr>
          <p:grpSpPr>
            <a:xfrm>
              <a:off x="5783411" y="144935"/>
              <a:ext cx="1205210" cy="1074006"/>
              <a:chOff x="817366" y="393780"/>
              <a:chExt cx="904547" cy="934455"/>
            </a:xfrm>
          </p:grpSpPr>
          <p:sp>
            <p:nvSpPr>
              <p:cNvPr id="9" name="Fluxograma: Conector 8">
                <a:extLst>
                  <a:ext uri="{FF2B5EF4-FFF2-40B4-BE49-F238E27FC236}">
                    <a16:creationId xmlns:a16="http://schemas.microsoft.com/office/drawing/2014/main" id="{B3948569-C4E1-83E1-A760-CF10D4DB8F6F}"/>
                  </a:ext>
                </a:extLst>
              </p:cNvPr>
              <p:cNvSpPr/>
              <p:nvPr/>
            </p:nvSpPr>
            <p:spPr>
              <a:xfrm>
                <a:off x="1207455" y="464851"/>
                <a:ext cx="132245" cy="183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Gráfico 7" descr="Chave com preenchimento sólido">
                <a:extLst>
                  <a:ext uri="{FF2B5EF4-FFF2-40B4-BE49-F238E27FC236}">
                    <a16:creationId xmlns:a16="http://schemas.microsoft.com/office/drawing/2014/main" id="{DFCB2561-7F89-4A18-5235-B043B76C6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02412" y="408734"/>
                <a:ext cx="934455" cy="9045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25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04" y="361296"/>
            <a:ext cx="7055380" cy="1400530"/>
          </a:xfrm>
        </p:spPr>
        <p:txBody>
          <a:bodyPr/>
          <a:lstStyle/>
          <a:p>
            <a:r>
              <a:rPr lang="en-US" sz="4800" dirty="0"/>
              <a:t>Parceiros Chave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04" y="1425258"/>
            <a:ext cx="8196379" cy="5150722"/>
          </a:xfrm>
        </p:spPr>
        <p:txBody>
          <a:bodyPr>
            <a:noAutofit/>
          </a:bodyPr>
          <a:lstStyle/>
          <a:p>
            <a:pPr lvl="0" algn="just"/>
            <a:r>
              <a:rPr lang="pt-BR" sz="3000" dirty="0"/>
              <a:t>Fornecedores alimentícios;</a:t>
            </a:r>
          </a:p>
          <a:p>
            <a:pPr lvl="0" algn="just"/>
            <a:endParaRPr lang="pt-BR" sz="1200" dirty="0"/>
          </a:p>
          <a:p>
            <a:pPr lvl="0" algn="just"/>
            <a:r>
              <a:rPr lang="pt-BR" sz="3000" dirty="0"/>
              <a:t>Fornecedores de equipamentos de qualidade;</a:t>
            </a:r>
          </a:p>
          <a:p>
            <a:pPr lvl="0" algn="just"/>
            <a:endParaRPr lang="pt-BR" sz="1200" dirty="0"/>
          </a:p>
          <a:p>
            <a:pPr lvl="0" algn="just"/>
            <a:r>
              <a:rPr lang="pt-BR" sz="3000" dirty="0"/>
              <a:t>Escolas;</a:t>
            </a:r>
          </a:p>
          <a:p>
            <a:pPr lvl="0" algn="just"/>
            <a:endParaRPr lang="pt-BR" sz="1200" dirty="0"/>
          </a:p>
          <a:p>
            <a:pPr lvl="0" algn="just"/>
            <a:r>
              <a:rPr lang="pt-BR" sz="3000" dirty="0"/>
              <a:t>Empresas de turismo;</a:t>
            </a:r>
          </a:p>
          <a:p>
            <a:pPr lvl="0" algn="just"/>
            <a:endParaRPr lang="pt-BR" sz="1200" dirty="0"/>
          </a:p>
          <a:p>
            <a:pPr lvl="0" algn="just"/>
            <a:r>
              <a:rPr lang="pt-BR" sz="3000" dirty="0"/>
              <a:t>Empresas de materiais recicláveis.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AA842D-D20D-4ED2-8F7C-66896705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0BC274F-1738-E186-929A-9DD4332D67A4}"/>
              </a:ext>
            </a:extLst>
          </p:cNvPr>
          <p:cNvGrpSpPr/>
          <p:nvPr/>
        </p:nvGrpSpPr>
        <p:grpSpPr>
          <a:xfrm>
            <a:off x="6282650" y="388896"/>
            <a:ext cx="1425233" cy="1600325"/>
            <a:chOff x="748756" y="175312"/>
            <a:chExt cx="914400" cy="914400"/>
          </a:xfrm>
        </p:grpSpPr>
        <p:sp>
          <p:nvSpPr>
            <p:cNvPr id="12" name="Fluxograma: Conector 11">
              <a:extLst>
                <a:ext uri="{FF2B5EF4-FFF2-40B4-BE49-F238E27FC236}">
                  <a16:creationId xmlns:a16="http://schemas.microsoft.com/office/drawing/2014/main" id="{FE707489-A58D-9ABF-ECE7-17E1252400EF}"/>
                </a:ext>
              </a:extLst>
            </p:cNvPr>
            <p:cNvSpPr/>
            <p:nvPr/>
          </p:nvSpPr>
          <p:spPr>
            <a:xfrm>
              <a:off x="1171493" y="448186"/>
              <a:ext cx="380863" cy="45195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Conector 10">
              <a:extLst>
                <a:ext uri="{FF2B5EF4-FFF2-40B4-BE49-F238E27FC236}">
                  <a16:creationId xmlns:a16="http://schemas.microsoft.com/office/drawing/2014/main" id="{0BB1A6B3-5ED0-6D7B-7CEA-B6EB8DC52460}"/>
                </a:ext>
              </a:extLst>
            </p:cNvPr>
            <p:cNvSpPr/>
            <p:nvPr/>
          </p:nvSpPr>
          <p:spPr>
            <a:xfrm>
              <a:off x="817067" y="455281"/>
              <a:ext cx="480105" cy="45195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Gráfico 9" descr="Alianças com preenchimento sólido">
              <a:extLst>
                <a:ext uri="{FF2B5EF4-FFF2-40B4-BE49-F238E27FC236}">
                  <a16:creationId xmlns:a16="http://schemas.microsoft.com/office/drawing/2014/main" id="{A30CBF91-116F-6203-F5DF-1EF73C12C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756" y="1753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7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57" y="363158"/>
            <a:ext cx="7055380" cy="1400530"/>
          </a:xfrm>
        </p:spPr>
        <p:txBody>
          <a:bodyPr/>
          <a:lstStyle/>
          <a:p>
            <a:r>
              <a:rPr lang="en-US" sz="4800" dirty="0"/>
              <a:t>Estrutura de Custo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57" y="1582968"/>
            <a:ext cx="8196379" cy="4176260"/>
          </a:xfrm>
        </p:spPr>
        <p:txBody>
          <a:bodyPr>
            <a:noAutofit/>
          </a:bodyPr>
          <a:lstStyle/>
          <a:p>
            <a:pPr lvl="0" algn="just"/>
            <a:r>
              <a:rPr lang="pt-BR" sz="3000" dirty="0"/>
              <a:t>Despesas operacionais;</a:t>
            </a:r>
          </a:p>
          <a:p>
            <a:pPr lvl="0" algn="just"/>
            <a:r>
              <a:rPr lang="pt-BR" sz="3000" dirty="0"/>
              <a:t>Licenças e seguros;</a:t>
            </a:r>
          </a:p>
          <a:p>
            <a:pPr lvl="0" algn="just"/>
            <a:r>
              <a:rPr lang="pt-BR" sz="3000" dirty="0"/>
              <a:t>Marketing;</a:t>
            </a:r>
          </a:p>
          <a:p>
            <a:pPr algn="just"/>
            <a:r>
              <a:rPr lang="pt-BR" sz="3000" dirty="0"/>
              <a:t>Funcionários; </a:t>
            </a:r>
          </a:p>
          <a:p>
            <a:pPr algn="just"/>
            <a:r>
              <a:rPr lang="pt-BR" sz="3000" dirty="0"/>
              <a:t>Insumos para as lanchonetes;</a:t>
            </a:r>
          </a:p>
          <a:p>
            <a:pPr algn="just"/>
            <a:r>
              <a:rPr lang="pt-BR" sz="3000" dirty="0"/>
              <a:t>Obras de manutenção;</a:t>
            </a:r>
          </a:p>
          <a:p>
            <a:pPr algn="just"/>
            <a:r>
              <a:rPr lang="pt-BR" sz="3000" dirty="0"/>
              <a:t>Instalação de placas solares;</a:t>
            </a:r>
          </a:p>
          <a:p>
            <a:pPr lvl="0" algn="just"/>
            <a:r>
              <a:rPr lang="pt-BR" sz="3000" dirty="0"/>
              <a:t>Instalação de novas atrações.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AA842D-D20D-4ED2-8F7C-66896705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9248E39D-B465-9946-87B9-92092D500D41}"/>
              </a:ext>
            </a:extLst>
          </p:cNvPr>
          <p:cNvGrpSpPr/>
          <p:nvPr/>
        </p:nvGrpSpPr>
        <p:grpSpPr>
          <a:xfrm>
            <a:off x="6384385" y="515862"/>
            <a:ext cx="1239251" cy="1200490"/>
            <a:chOff x="584791" y="395113"/>
            <a:chExt cx="914400" cy="914400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7336C52-67DB-80DA-B300-D7451CB7CB36}"/>
                </a:ext>
              </a:extLst>
            </p:cNvPr>
            <p:cNvSpPr/>
            <p:nvPr/>
          </p:nvSpPr>
          <p:spPr>
            <a:xfrm rot="1541965">
              <a:off x="839713" y="517172"/>
              <a:ext cx="304368" cy="63473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Gráfico 7" descr="Dinheiro voador com preenchimento sólido">
              <a:extLst>
                <a:ext uri="{FF2B5EF4-FFF2-40B4-BE49-F238E27FC236}">
                  <a16:creationId xmlns:a16="http://schemas.microsoft.com/office/drawing/2014/main" id="{B1602656-82A6-F0A7-D977-C31EBAE1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4791" y="3951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51" y="198774"/>
            <a:ext cx="7055380" cy="1400530"/>
          </a:xfrm>
        </p:spPr>
        <p:txBody>
          <a:bodyPr/>
          <a:lstStyle/>
          <a:p>
            <a:r>
              <a:rPr lang="en-US" sz="4800" dirty="0"/>
              <a:t>Conclusão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22" y="1302417"/>
            <a:ext cx="8106027" cy="4991548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/>
              <a:t>Com a análise feita foi possível visualizar a essência do negócio como um todo, ajudando na compreensão do que deverá ser feito para que os objetivos da empresa possam ser alcançados.</a:t>
            </a:r>
          </a:p>
          <a:p>
            <a:pPr marL="0" lvl="0" indent="0" algn="just">
              <a:buNone/>
            </a:pPr>
            <a:endParaRPr lang="pt-BR" sz="2800" dirty="0"/>
          </a:p>
          <a:p>
            <a:pPr lvl="0" algn="just"/>
            <a:r>
              <a:rPr lang="pt-BR" sz="2800" dirty="0"/>
              <a:t> O próximo passo a ser tomado é a criação de um plano de negócios, que irá ajudar na organização e planejamento de estratégias e caminhos a serem tomados para a melhoria do parque.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81F580-C7DC-4DDA-B41B-FCCBCE9D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58A4124-0E03-8112-39C2-9B059DE50718}"/>
              </a:ext>
            </a:extLst>
          </p:cNvPr>
          <p:cNvGrpSpPr/>
          <p:nvPr/>
        </p:nvGrpSpPr>
        <p:grpSpPr>
          <a:xfrm>
            <a:off x="6490933" y="214343"/>
            <a:ext cx="1072505" cy="1072505"/>
            <a:chOff x="6490933" y="214343"/>
            <a:chExt cx="1072505" cy="1072505"/>
          </a:xfrm>
        </p:grpSpPr>
        <p:sp>
          <p:nvSpPr>
            <p:cNvPr id="11" name="Fluxograma: Conector 10">
              <a:extLst>
                <a:ext uri="{FF2B5EF4-FFF2-40B4-BE49-F238E27FC236}">
                  <a16:creationId xmlns:a16="http://schemas.microsoft.com/office/drawing/2014/main" id="{DF82C82D-C059-0F71-13D2-098132346302}"/>
                </a:ext>
              </a:extLst>
            </p:cNvPr>
            <p:cNvSpPr/>
            <p:nvPr/>
          </p:nvSpPr>
          <p:spPr>
            <a:xfrm>
              <a:off x="6978650" y="340031"/>
              <a:ext cx="107950" cy="10446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3EF1084-087B-A766-3D1A-BE91C2146D5D}"/>
                </a:ext>
              </a:extLst>
            </p:cNvPr>
            <p:cNvSpPr/>
            <p:nvPr/>
          </p:nvSpPr>
          <p:spPr>
            <a:xfrm>
              <a:off x="6737350" y="425450"/>
              <a:ext cx="571500" cy="7302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Gráfico 6" descr="Área de Transferência Marcada com preenchimento sólido">
              <a:extLst>
                <a:ext uri="{FF2B5EF4-FFF2-40B4-BE49-F238E27FC236}">
                  <a16:creationId xmlns:a16="http://schemas.microsoft.com/office/drawing/2014/main" id="{2E52C7C7-6697-36E4-B5FF-0AE733A22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90933" y="214343"/>
              <a:ext cx="1072505" cy="1072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46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EE5A5A7-2F4B-405F-92C6-D2D9B1A2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02852"/>
            <a:ext cx="739629" cy="871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17" y="183442"/>
            <a:ext cx="7055380" cy="1400530"/>
          </a:xfrm>
        </p:spPr>
        <p:txBody>
          <a:bodyPr/>
          <a:lstStyle/>
          <a:p>
            <a:r>
              <a:rPr lang="en-US" sz="4800" dirty="0"/>
              <a:t>Referências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" y="1175717"/>
            <a:ext cx="8589363" cy="549884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1800" dirty="0"/>
              <a:t>https://www12.senado.leg.br/noticias/materias/2021/06/14/parques-beneficiam-turismo-e-precisam-de-politica-de-estado-dizem-representantes-do-setor</a:t>
            </a:r>
          </a:p>
          <a:p>
            <a:pPr algn="just"/>
            <a:r>
              <a:rPr lang="pt-BR" sz="1800" dirty="0"/>
              <a:t>https://www.voltaredonda.rj.gov.br/11-Caracteristicas-Cidade/#:~:text=Segundo%20o%20%C3%BAltimo%20IDH%20(%C3%8Dndice,o%20quarto%20maior%20do%20Estado.</a:t>
            </a:r>
          </a:p>
          <a:p>
            <a:pPr algn="just"/>
            <a:r>
              <a:rPr lang="pt-BR" sz="1800" dirty="0"/>
              <a:t>https://www.voltaredonda.rj.gov.br/9-noticias-em-destaque/4520-turismo-volta-redonda-investe-na-valoriza%C3%A7%C3%A3o-da-cultura-local-em-2021/</a:t>
            </a:r>
          </a:p>
          <a:p>
            <a:pPr algn="just"/>
            <a:r>
              <a:rPr lang="pt-BR" sz="1800" dirty="0"/>
              <a:t>https://www.guiadoturismobrasil.com/cidade/RJ/781/volta-redonda</a:t>
            </a:r>
          </a:p>
          <a:p>
            <a:pPr algn="just"/>
            <a:r>
              <a:rPr lang="pt-BR" sz="1800" dirty="0"/>
              <a:t>http://arquivos.proderj.rj.gov.br/sefaz_ceperj_imagens/Arquivos_Ceperj/ceep/dados-estatisticos/perfil-municipal/Volta%20Redonda.html</a:t>
            </a:r>
          </a:p>
          <a:p>
            <a:pPr algn="just"/>
            <a:r>
              <a:rPr lang="pt-BR" sz="1800" dirty="0"/>
              <a:t>E-book SEBRAE - Canvas: a poderosa ferramenta do planejamento estratégico. https://www.sebraesc.com.br/storage/pdf/SEBRAE_EAD_Ebook _Canvas_Atualizado_V.1.pdf</a:t>
            </a:r>
          </a:p>
          <a:p>
            <a:pPr algn="just"/>
            <a:r>
              <a:rPr lang="pt-BR" sz="1800" dirty="0"/>
              <a:t>Ficha de Informação Estadual Rio de Janeiro</a:t>
            </a:r>
          </a:p>
          <a:p>
            <a:pPr algn="just"/>
            <a:r>
              <a:rPr lang="pt-BR" sz="1800" dirty="0"/>
              <a:t>Ficha técnica municipal de Volta Redonda – Secretaria de Saúde do governo do Rio de Janeiro</a:t>
            </a:r>
          </a:p>
          <a:p>
            <a:pPr algn="just"/>
            <a:r>
              <a:rPr lang="pt-BR" sz="1800" dirty="0"/>
              <a:t>Informações adquiridas através de arquivos do parque enviadas </a:t>
            </a:r>
          </a:p>
          <a:p>
            <a:pPr marL="0" indent="0" algn="just">
              <a:buNone/>
            </a:pPr>
            <a:r>
              <a:rPr lang="pt-BR" sz="1800" dirty="0"/>
              <a:t>      pelo cliente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30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6443" y="3722134"/>
            <a:ext cx="6620967" cy="1915647"/>
          </a:xfrm>
        </p:spPr>
        <p:txBody>
          <a:bodyPr/>
          <a:lstStyle/>
          <a:p>
            <a:r>
              <a:rPr lang="pt-BR" sz="4800" dirty="0"/>
              <a:t>Muito Obrigado!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CAEEA4-D558-4AE7-8DB1-F850E597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13" y="186981"/>
            <a:ext cx="3342442" cy="103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3002507"/>
            <a:ext cx="8475259" cy="340601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b="1" dirty="0">
                <a:solidFill>
                  <a:schemeClr val="tx2"/>
                </a:solidFill>
              </a:rPr>
              <a:t>AUTORES: </a:t>
            </a:r>
            <a:r>
              <a:rPr lang="pt-BR" dirty="0"/>
              <a:t>André Luiz Ribeiro Antunes</a:t>
            </a:r>
          </a:p>
          <a:p>
            <a:pPr algn="r"/>
            <a:r>
              <a:rPr lang="pt-BR" dirty="0"/>
              <a:t>André Luís Ribeiro</a:t>
            </a:r>
          </a:p>
          <a:p>
            <a:pPr algn="r"/>
            <a:r>
              <a:rPr lang="pt-BR" dirty="0"/>
              <a:t>Edimar Ferreira de Souza</a:t>
            </a:r>
          </a:p>
          <a:p>
            <a:pPr algn="r"/>
            <a:r>
              <a:rPr lang="pt-BR" dirty="0"/>
              <a:t>Eric Nassif Arruda David</a:t>
            </a:r>
          </a:p>
          <a:p>
            <a:pPr algn="r"/>
            <a:r>
              <a:rPr lang="pt-BR" dirty="0"/>
              <a:t>Marcelo de Souza Guedes</a:t>
            </a:r>
          </a:p>
          <a:p>
            <a:pPr algn="r"/>
            <a:r>
              <a:rPr lang="pt-BR" dirty="0"/>
              <a:t>Vitor Fernando de o. dos santos</a:t>
            </a:r>
          </a:p>
          <a:p>
            <a:pPr algn="r"/>
            <a:endParaRPr lang="pt-BR" dirty="0"/>
          </a:p>
          <a:p>
            <a:pPr algn="r"/>
            <a:r>
              <a:rPr lang="pt-BR" b="1" dirty="0">
                <a:solidFill>
                  <a:schemeClr val="tx2"/>
                </a:solidFill>
              </a:rPr>
              <a:t>ORIENTADOR: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Mestre Carlos Eduardo Bastos</a:t>
            </a:r>
            <a:endParaRPr lang="en-US" dirty="0"/>
          </a:p>
          <a:p>
            <a:pPr algn="r"/>
            <a:r>
              <a:rPr lang="en-US" b="1" dirty="0">
                <a:solidFill>
                  <a:schemeClr val="tx2"/>
                </a:solidFill>
              </a:rPr>
              <a:t>COORIENTADOR:</a:t>
            </a:r>
            <a:r>
              <a:rPr lang="pt-BR" dirty="0"/>
              <a:t> PROFESSOR Rubens Barreto da Silva</a:t>
            </a:r>
          </a:p>
          <a:p>
            <a:pPr algn="r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94464D-A2B4-4DEA-9A6A-6F50033E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90" y="1187354"/>
            <a:ext cx="6943422" cy="14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295736"/>
            <a:ext cx="7055380" cy="1400530"/>
          </a:xfrm>
        </p:spPr>
        <p:txBody>
          <a:bodyPr/>
          <a:lstStyle/>
          <a:p>
            <a:r>
              <a:rPr lang="pt-BR" sz="4800" dirty="0"/>
              <a:t>Sumário: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55911"/>
            <a:ext cx="6711654" cy="4857519"/>
          </a:xfrm>
        </p:spPr>
        <p:txBody>
          <a:bodyPr>
            <a:normAutofit/>
          </a:bodyPr>
          <a:lstStyle/>
          <a:p>
            <a:r>
              <a:rPr lang="pt-BR" sz="3000" dirty="0"/>
              <a:t>Introdução</a:t>
            </a:r>
          </a:p>
          <a:p>
            <a:endParaRPr lang="en-US" sz="3000" dirty="0"/>
          </a:p>
          <a:p>
            <a:r>
              <a:rPr lang="en-US" sz="3000" dirty="0"/>
              <a:t>Canvas</a:t>
            </a:r>
          </a:p>
          <a:p>
            <a:endParaRPr lang="en-US" sz="3000" dirty="0"/>
          </a:p>
          <a:p>
            <a:r>
              <a:rPr lang="en-US" sz="3000" dirty="0"/>
              <a:t>Conclusão</a:t>
            </a:r>
          </a:p>
          <a:p>
            <a:endParaRPr lang="en-US" sz="3000" dirty="0"/>
          </a:p>
          <a:p>
            <a:r>
              <a:rPr lang="en-US" sz="3000" dirty="0"/>
              <a:t>Referências</a:t>
            </a:r>
            <a:endParaRPr lang="pt-B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05A1FE-1ADF-421B-9140-07167832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51" y="295736"/>
            <a:ext cx="7055380" cy="1400530"/>
          </a:xfrm>
        </p:spPr>
        <p:txBody>
          <a:bodyPr/>
          <a:lstStyle/>
          <a:p>
            <a:r>
              <a:rPr lang="pt-BR" sz="4800" dirty="0"/>
              <a:t>Introduç</a:t>
            </a:r>
            <a:r>
              <a:rPr lang="en-US" sz="4800" dirty="0"/>
              <a:t>ão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051" y="1459833"/>
            <a:ext cx="6711654" cy="3704402"/>
          </a:xfrm>
        </p:spPr>
        <p:txBody>
          <a:bodyPr/>
          <a:lstStyle/>
          <a:p>
            <a:r>
              <a:rPr lang="pt-BR" sz="3000" dirty="0"/>
              <a:t>Modelo de negócios CANVAS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9" name="Imagem 8" descr="Linha do tempo">
            <a:extLst>
              <a:ext uri="{FF2B5EF4-FFF2-40B4-BE49-F238E27FC236}">
                <a16:creationId xmlns:a16="http://schemas.microsoft.com/office/drawing/2014/main" id="{C182D95D-6CE5-1FBF-3072-B9028FA72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938" y="2043943"/>
            <a:ext cx="6258768" cy="45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93" y="129403"/>
            <a:ext cx="7567244" cy="1400530"/>
          </a:xfrm>
        </p:spPr>
        <p:txBody>
          <a:bodyPr/>
          <a:lstStyle/>
          <a:p>
            <a:r>
              <a:rPr lang="pt-BR" sz="4800" dirty="0"/>
              <a:t>Segmento de Mercado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95663"/>
            <a:ext cx="7879572" cy="4595704"/>
          </a:xfrm>
        </p:spPr>
        <p:txBody>
          <a:bodyPr>
            <a:normAutofit/>
          </a:bodyPr>
          <a:lstStyle/>
          <a:p>
            <a:pPr lvl="0"/>
            <a:r>
              <a:rPr lang="pt-BR" sz="3000" dirty="0"/>
              <a:t>Jovens entre 12 e 35 anos;</a:t>
            </a:r>
          </a:p>
          <a:p>
            <a:pPr lvl="0"/>
            <a:endParaRPr lang="pt-BR" sz="3000" dirty="0"/>
          </a:p>
          <a:p>
            <a:pPr lvl="0"/>
            <a:r>
              <a:rPr lang="pt-BR" sz="3000" dirty="0"/>
              <a:t>Classe C;</a:t>
            </a:r>
          </a:p>
          <a:p>
            <a:pPr lvl="0"/>
            <a:endParaRPr lang="pt-BR" sz="3000" dirty="0"/>
          </a:p>
          <a:p>
            <a:pPr lvl="0"/>
            <a:r>
              <a:rPr lang="pt-BR" sz="3000" dirty="0"/>
              <a:t>Escolas;</a:t>
            </a:r>
          </a:p>
          <a:p>
            <a:pPr lvl="0"/>
            <a:endParaRPr lang="pt-BR" sz="3000" dirty="0"/>
          </a:p>
          <a:p>
            <a:pPr lvl="0"/>
            <a:r>
              <a:rPr lang="pt-BR" sz="3000" dirty="0"/>
              <a:t>Empresas de turismo.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773840D-EB81-DE6E-99B7-EDAA8631D864}"/>
              </a:ext>
            </a:extLst>
          </p:cNvPr>
          <p:cNvGrpSpPr/>
          <p:nvPr/>
        </p:nvGrpSpPr>
        <p:grpSpPr>
          <a:xfrm>
            <a:off x="6856534" y="1041609"/>
            <a:ext cx="1052224" cy="926942"/>
            <a:chOff x="748756" y="482878"/>
            <a:chExt cx="719396" cy="707633"/>
          </a:xfrm>
        </p:grpSpPr>
        <p:sp>
          <p:nvSpPr>
            <p:cNvPr id="9" name="Fluxograma: Conector 8">
              <a:extLst>
                <a:ext uri="{FF2B5EF4-FFF2-40B4-BE49-F238E27FC236}">
                  <a16:creationId xmlns:a16="http://schemas.microsoft.com/office/drawing/2014/main" id="{09A89CD2-E865-C35F-4628-57064082C370}"/>
                </a:ext>
              </a:extLst>
            </p:cNvPr>
            <p:cNvSpPr/>
            <p:nvPr/>
          </p:nvSpPr>
          <p:spPr>
            <a:xfrm>
              <a:off x="748756" y="482878"/>
              <a:ext cx="719396" cy="70763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írculo Parcial 4">
              <a:extLst>
                <a:ext uri="{FF2B5EF4-FFF2-40B4-BE49-F238E27FC236}">
                  <a16:creationId xmlns:a16="http://schemas.microsoft.com/office/drawing/2014/main" id="{2073D22A-1DAF-25FA-C45A-9F876720077E}"/>
                </a:ext>
              </a:extLst>
            </p:cNvPr>
            <p:cNvSpPr/>
            <p:nvPr/>
          </p:nvSpPr>
          <p:spPr>
            <a:xfrm>
              <a:off x="748756" y="482878"/>
              <a:ext cx="719396" cy="707633"/>
            </a:xfrm>
            <a:prstGeom prst="pi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8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77" y="225204"/>
            <a:ext cx="7055380" cy="1400530"/>
          </a:xfrm>
        </p:spPr>
        <p:txBody>
          <a:bodyPr/>
          <a:lstStyle/>
          <a:p>
            <a:r>
              <a:rPr lang="en-US" sz="4800" dirty="0"/>
              <a:t>Propostas de valor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25" y="1625734"/>
            <a:ext cx="8106027" cy="481415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200" dirty="0"/>
              <a:t>Atrações seguras e divertidas;</a:t>
            </a:r>
          </a:p>
          <a:p>
            <a:pPr algn="just"/>
            <a:endParaRPr lang="pt-BR" sz="3200" dirty="0"/>
          </a:p>
          <a:p>
            <a:pPr lvl="0" algn="just"/>
            <a:r>
              <a:rPr lang="pt-BR" sz="3200" dirty="0"/>
              <a:t>Proporcionar momentos de diversão e adrenalina para os clientes; </a:t>
            </a:r>
          </a:p>
          <a:p>
            <a:pPr lvl="0" algn="just"/>
            <a:endParaRPr lang="pt-BR" sz="3200" dirty="0"/>
          </a:p>
          <a:p>
            <a:pPr lvl="0" algn="just"/>
            <a:r>
              <a:rPr lang="pt-BR" sz="3200" dirty="0"/>
              <a:t>Bom atendimento e qualidade nas lanchonetes;</a:t>
            </a:r>
          </a:p>
          <a:p>
            <a:pPr marL="0" lvl="0" indent="0" algn="just">
              <a:buNone/>
            </a:pPr>
            <a:endParaRPr lang="pt-BR" sz="3200" dirty="0"/>
          </a:p>
          <a:p>
            <a:pPr lvl="0" algn="just"/>
            <a:r>
              <a:rPr lang="pt-BR" sz="3200" dirty="0"/>
              <a:t>Preços acessíveis.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4DD57F-ED8C-9989-FEED-8BB9D4050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0482FA0-A5D4-D0B2-BA50-18514F25A396}"/>
              </a:ext>
            </a:extLst>
          </p:cNvPr>
          <p:cNvGrpSpPr/>
          <p:nvPr/>
        </p:nvGrpSpPr>
        <p:grpSpPr>
          <a:xfrm>
            <a:off x="6508995" y="665684"/>
            <a:ext cx="1257436" cy="1195255"/>
            <a:chOff x="1610747" y="258609"/>
            <a:chExt cx="914403" cy="952211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70D41CA-C83A-ABE9-1FFD-DEAF747DAE09}"/>
                </a:ext>
              </a:extLst>
            </p:cNvPr>
            <p:cNvSpPr/>
            <p:nvPr/>
          </p:nvSpPr>
          <p:spPr>
            <a:xfrm>
              <a:off x="1743740" y="595424"/>
              <a:ext cx="637953" cy="4978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Gráfico 9" descr="Presente com preenchimento sólido">
              <a:extLst>
                <a:ext uri="{FF2B5EF4-FFF2-40B4-BE49-F238E27FC236}">
                  <a16:creationId xmlns:a16="http://schemas.microsoft.com/office/drawing/2014/main" id="{C70F029E-DBB1-BAE3-4CEE-C4D4AF5C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10750" y="285787"/>
              <a:ext cx="914400" cy="914400"/>
            </a:xfrm>
            <a:prstGeom prst="rect">
              <a:avLst/>
            </a:prstGeom>
          </p:spPr>
        </p:pic>
        <p:pic>
          <p:nvPicPr>
            <p:cNvPr id="12" name="Gráfico 11" descr="Presente estrutura de tópicos">
              <a:extLst>
                <a:ext uri="{FF2B5EF4-FFF2-40B4-BE49-F238E27FC236}">
                  <a16:creationId xmlns:a16="http://schemas.microsoft.com/office/drawing/2014/main" id="{7683EC79-6825-5FDE-3C33-56C1428B3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10747" y="258609"/>
              <a:ext cx="914400" cy="952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8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51" y="198774"/>
            <a:ext cx="7055380" cy="1400530"/>
          </a:xfrm>
        </p:spPr>
        <p:txBody>
          <a:bodyPr/>
          <a:lstStyle/>
          <a:p>
            <a:r>
              <a:rPr lang="en-US" sz="4800" dirty="0"/>
              <a:t>Canais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00" y="1787896"/>
            <a:ext cx="8106027" cy="4726383"/>
          </a:xfrm>
        </p:spPr>
        <p:txBody>
          <a:bodyPr>
            <a:normAutofit/>
          </a:bodyPr>
          <a:lstStyle/>
          <a:p>
            <a:pPr lvl="0"/>
            <a:r>
              <a:rPr lang="pt-BR" sz="3000" dirty="0"/>
              <a:t>Redes sociais; </a:t>
            </a:r>
          </a:p>
          <a:p>
            <a:pPr lvl="0"/>
            <a:endParaRPr lang="pt-BR" sz="3000" dirty="0"/>
          </a:p>
          <a:p>
            <a:pPr lvl="0"/>
            <a:r>
              <a:rPr lang="pt-BR" sz="3000" dirty="0"/>
              <a:t>Cartazes e panfletos.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81F580-C7DC-4DDA-B41B-FCCBCE9D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E9C4C7A-207C-C752-1A8E-8153AE634DE7}"/>
              </a:ext>
            </a:extLst>
          </p:cNvPr>
          <p:cNvGrpSpPr/>
          <p:nvPr/>
        </p:nvGrpSpPr>
        <p:grpSpPr>
          <a:xfrm>
            <a:off x="6184944" y="356502"/>
            <a:ext cx="1536896" cy="1970234"/>
            <a:chOff x="3687061" y="190214"/>
            <a:chExt cx="3542414" cy="3542414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EE884DF3-7E36-ABF3-7AA9-4892F8EF402C}"/>
                </a:ext>
              </a:extLst>
            </p:cNvPr>
            <p:cNvGrpSpPr/>
            <p:nvPr/>
          </p:nvGrpSpPr>
          <p:grpSpPr>
            <a:xfrm>
              <a:off x="3924300" y="1082597"/>
              <a:ext cx="3048000" cy="1782077"/>
              <a:chOff x="3924300" y="1082597"/>
              <a:chExt cx="3048000" cy="1782077"/>
            </a:xfrm>
          </p:grpSpPr>
          <p:sp>
            <p:nvSpPr>
              <p:cNvPr id="24" name="Retângulo: Cantos Superiores, Um Arredondado e Um Recortado 23">
                <a:extLst>
                  <a:ext uri="{FF2B5EF4-FFF2-40B4-BE49-F238E27FC236}">
                    <a16:creationId xmlns:a16="http://schemas.microsoft.com/office/drawing/2014/main" id="{E0D47B0A-56FE-DFF7-15CD-C82415373FCD}"/>
                  </a:ext>
                </a:extLst>
              </p:cNvPr>
              <p:cNvSpPr/>
              <p:nvPr/>
            </p:nvSpPr>
            <p:spPr>
              <a:xfrm>
                <a:off x="6048375" y="1876932"/>
                <a:ext cx="923925" cy="654652"/>
              </a:xfrm>
              <a:prstGeom prst="snip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Único Canto Recortado 22">
                <a:extLst>
                  <a:ext uri="{FF2B5EF4-FFF2-40B4-BE49-F238E27FC236}">
                    <a16:creationId xmlns:a16="http://schemas.microsoft.com/office/drawing/2014/main" id="{5A28CA36-D8D5-D49D-AACE-CFF892E5D23E}"/>
                  </a:ext>
                </a:extLst>
              </p:cNvPr>
              <p:cNvSpPr/>
              <p:nvPr/>
            </p:nvSpPr>
            <p:spPr>
              <a:xfrm>
                <a:off x="6076950" y="1400175"/>
                <a:ext cx="590550" cy="886881"/>
              </a:xfrm>
              <a:prstGeom prst="snip1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Fluxograma: Conector 13">
                <a:extLst>
                  <a:ext uri="{FF2B5EF4-FFF2-40B4-BE49-F238E27FC236}">
                    <a16:creationId xmlns:a16="http://schemas.microsoft.com/office/drawing/2014/main" id="{8BBD2812-8493-23BE-C943-56DAA1E5C93E}"/>
                  </a:ext>
                </a:extLst>
              </p:cNvPr>
              <p:cNvSpPr/>
              <p:nvPr/>
            </p:nvSpPr>
            <p:spPr>
              <a:xfrm>
                <a:off x="6239924" y="2397442"/>
                <a:ext cx="427576" cy="467232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7CBC548-789F-61FE-7081-2A9FEB08746E}"/>
                  </a:ext>
                </a:extLst>
              </p:cNvPr>
              <p:cNvSpPr/>
              <p:nvPr/>
            </p:nvSpPr>
            <p:spPr>
              <a:xfrm>
                <a:off x="3924300" y="1082597"/>
                <a:ext cx="2066925" cy="148915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luxograma: Conector 12">
                <a:extLst>
                  <a:ext uri="{FF2B5EF4-FFF2-40B4-BE49-F238E27FC236}">
                    <a16:creationId xmlns:a16="http://schemas.microsoft.com/office/drawing/2014/main" id="{CD2D71C5-320C-D94F-FBB0-00B80C098840}"/>
                  </a:ext>
                </a:extLst>
              </p:cNvPr>
              <p:cNvSpPr/>
              <p:nvPr/>
            </p:nvSpPr>
            <p:spPr>
              <a:xfrm>
                <a:off x="4287299" y="2397442"/>
                <a:ext cx="427576" cy="467232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1" name="Gráfico 10" descr="Caminhão estrutura de tópicos">
              <a:extLst>
                <a:ext uri="{FF2B5EF4-FFF2-40B4-BE49-F238E27FC236}">
                  <a16:creationId xmlns:a16="http://schemas.microsoft.com/office/drawing/2014/main" id="{A071FABD-BFA3-5156-19AD-39CBFB08F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7061" y="190214"/>
              <a:ext cx="3542414" cy="3542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51" y="330305"/>
            <a:ext cx="7055380" cy="1400530"/>
          </a:xfrm>
        </p:spPr>
        <p:txBody>
          <a:bodyPr/>
          <a:lstStyle/>
          <a:p>
            <a:r>
              <a:rPr lang="en-US" dirty="0"/>
              <a:t>Relacionamento com o cliente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72" y="2036383"/>
            <a:ext cx="7879572" cy="4502529"/>
          </a:xfrm>
        </p:spPr>
        <p:txBody>
          <a:bodyPr>
            <a:normAutofit/>
          </a:bodyPr>
          <a:lstStyle/>
          <a:p>
            <a:pPr lvl="0"/>
            <a:r>
              <a:rPr lang="pt-BR" sz="3000" dirty="0"/>
              <a:t>Bom atendimento e sinalização;</a:t>
            </a:r>
          </a:p>
          <a:p>
            <a:pPr lvl="0"/>
            <a:endParaRPr lang="pt-BR" sz="3000" dirty="0"/>
          </a:p>
          <a:p>
            <a:pPr lvl="0"/>
            <a:r>
              <a:rPr lang="pt-BR" sz="3000" dirty="0"/>
              <a:t>Qualidade das atrações;</a:t>
            </a:r>
          </a:p>
          <a:p>
            <a:pPr lvl="0"/>
            <a:endParaRPr lang="pt-BR" sz="3000" dirty="0"/>
          </a:p>
          <a:p>
            <a:r>
              <a:rPr lang="pt-BR" sz="3000" dirty="0"/>
              <a:t>Central de atendimento;</a:t>
            </a:r>
          </a:p>
          <a:p>
            <a:endParaRPr lang="pt-BR" sz="3000" dirty="0"/>
          </a:p>
          <a:p>
            <a:r>
              <a:rPr lang="pt-BR" sz="3000" dirty="0"/>
              <a:t>Souvenires e brindes.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4C6B6F-DA3E-437F-8E2D-2817BB18F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5" name="Coração 4">
            <a:extLst>
              <a:ext uri="{FF2B5EF4-FFF2-40B4-BE49-F238E27FC236}">
                <a16:creationId xmlns:a16="http://schemas.microsoft.com/office/drawing/2014/main" id="{8E5E3CCE-3540-4D38-1727-D49CFEABBA9D}"/>
              </a:ext>
            </a:extLst>
          </p:cNvPr>
          <p:cNvSpPr/>
          <p:nvPr/>
        </p:nvSpPr>
        <p:spPr>
          <a:xfrm>
            <a:off x="6633224" y="1063423"/>
            <a:ext cx="1133207" cy="1098124"/>
          </a:xfrm>
          <a:prstGeom prst="hea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6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22" y="235069"/>
            <a:ext cx="5810087" cy="1090040"/>
          </a:xfrm>
        </p:spPr>
        <p:txBody>
          <a:bodyPr/>
          <a:lstStyle/>
          <a:p>
            <a:r>
              <a:rPr lang="en-US" sz="4800" dirty="0"/>
              <a:t>Fontes de Renda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22" y="1381554"/>
            <a:ext cx="8196379" cy="5053354"/>
          </a:xfrm>
        </p:spPr>
        <p:txBody>
          <a:bodyPr>
            <a:noAutofit/>
          </a:bodyPr>
          <a:lstStyle/>
          <a:p>
            <a:pPr lvl="0"/>
            <a:r>
              <a:rPr lang="pt-BR" sz="3000" dirty="0"/>
              <a:t>Lanchonetes;</a:t>
            </a:r>
          </a:p>
          <a:p>
            <a:pPr lvl="0"/>
            <a:endParaRPr lang="pt-BR" sz="3000" dirty="0"/>
          </a:p>
          <a:p>
            <a:pPr lvl="0"/>
            <a:r>
              <a:rPr lang="pt-BR" sz="3000" dirty="0"/>
              <a:t>Fliperamas e snoke bar;</a:t>
            </a:r>
          </a:p>
          <a:p>
            <a:pPr lvl="0"/>
            <a:endParaRPr lang="pt-BR" sz="3000" dirty="0"/>
          </a:p>
          <a:p>
            <a:pPr lvl="0"/>
            <a:r>
              <a:rPr lang="pt-BR" sz="3000" dirty="0"/>
              <a:t>Ingressos;</a:t>
            </a:r>
          </a:p>
          <a:p>
            <a:pPr lvl="0"/>
            <a:endParaRPr lang="pt-BR" sz="3000" dirty="0"/>
          </a:p>
          <a:p>
            <a:pPr lvl="0"/>
            <a:r>
              <a:rPr lang="pt-BR" sz="3000" dirty="0"/>
              <a:t>Produção de energia solar;</a:t>
            </a:r>
          </a:p>
          <a:p>
            <a:pPr lvl="0"/>
            <a:endParaRPr lang="pt-BR" sz="3000" dirty="0"/>
          </a:p>
          <a:p>
            <a:pPr lvl="0"/>
            <a:r>
              <a:rPr lang="pt-BR" sz="3000" dirty="0"/>
              <a:t>Reciclagem do lixo produzido.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AA842D-D20D-4ED2-8F7C-66896705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F482C27-EF3A-8BB5-2714-9634FF4C8E6E}"/>
              </a:ext>
            </a:extLst>
          </p:cNvPr>
          <p:cNvGrpSpPr/>
          <p:nvPr/>
        </p:nvGrpSpPr>
        <p:grpSpPr>
          <a:xfrm>
            <a:off x="6305374" y="423092"/>
            <a:ext cx="1392612" cy="1580698"/>
            <a:chOff x="5700333" y="689104"/>
            <a:chExt cx="2260060" cy="2387347"/>
          </a:xfrm>
        </p:grpSpPr>
        <p:sp>
          <p:nvSpPr>
            <p:cNvPr id="12" name="Retângulo: Único Canto Arredondado 11">
              <a:extLst>
                <a:ext uri="{FF2B5EF4-FFF2-40B4-BE49-F238E27FC236}">
                  <a16:creationId xmlns:a16="http://schemas.microsoft.com/office/drawing/2014/main" id="{9AB0A0AF-48AE-E112-6C7D-15B06559131F}"/>
                </a:ext>
              </a:extLst>
            </p:cNvPr>
            <p:cNvSpPr/>
            <p:nvPr/>
          </p:nvSpPr>
          <p:spPr>
            <a:xfrm>
              <a:off x="6248400" y="1063423"/>
              <a:ext cx="381000" cy="662993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Único Canto Arredondado 12">
              <a:extLst>
                <a:ext uri="{FF2B5EF4-FFF2-40B4-BE49-F238E27FC236}">
                  <a16:creationId xmlns:a16="http://schemas.microsoft.com/office/drawing/2014/main" id="{498673A5-766C-AD90-8CC8-D9CEA5DF87A8}"/>
                </a:ext>
              </a:extLst>
            </p:cNvPr>
            <p:cNvSpPr/>
            <p:nvPr/>
          </p:nvSpPr>
          <p:spPr>
            <a:xfrm>
              <a:off x="6884482" y="1432169"/>
              <a:ext cx="564068" cy="662993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Gráfico 9" descr="Registrar com preenchimento sólido">
              <a:extLst>
                <a:ext uri="{FF2B5EF4-FFF2-40B4-BE49-F238E27FC236}">
                  <a16:creationId xmlns:a16="http://schemas.microsoft.com/office/drawing/2014/main" id="{AB5587FB-02CE-FC6A-42E3-6F4DA93EC1D1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26962"/>
            <a:stretch/>
          </p:blipFill>
          <p:spPr>
            <a:xfrm>
              <a:off x="5747958" y="1390651"/>
              <a:ext cx="2018474" cy="1577624"/>
            </a:xfrm>
            <a:prstGeom prst="rect">
              <a:avLst/>
            </a:prstGeom>
          </p:spPr>
        </p:pic>
        <p:pic>
          <p:nvPicPr>
            <p:cNvPr id="11" name="Gráfico 10" descr="Registrar com preenchimento sólido">
              <a:extLst>
                <a:ext uri="{FF2B5EF4-FFF2-40B4-BE49-F238E27FC236}">
                  <a16:creationId xmlns:a16="http://schemas.microsoft.com/office/drawing/2014/main" id="{922ADEF4-90C7-FDC7-9804-22F95245E620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29441" b="5719"/>
            <a:stretch/>
          </p:blipFill>
          <p:spPr>
            <a:xfrm>
              <a:off x="5875245" y="1390651"/>
              <a:ext cx="2018474" cy="1485222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F00CF2-2650-2BF0-DC7F-9003AFAB9CCA}"/>
                </a:ext>
              </a:extLst>
            </p:cNvPr>
            <p:cNvSpPr/>
            <p:nvPr/>
          </p:nvSpPr>
          <p:spPr>
            <a:xfrm>
              <a:off x="6248400" y="990600"/>
              <a:ext cx="454346" cy="4415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Gráfico 7" descr="Registrar estrutura de tópicos">
              <a:extLst>
                <a:ext uri="{FF2B5EF4-FFF2-40B4-BE49-F238E27FC236}">
                  <a16:creationId xmlns:a16="http://schemas.microsoft.com/office/drawing/2014/main" id="{1C0FAED7-BAB0-C954-D3B2-376C69DF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0333" y="689104"/>
              <a:ext cx="2260060" cy="2387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95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566</TotalTime>
  <Words>567</Words>
  <Application>Microsoft Office PowerPoint</Application>
  <PresentationFormat>Apresentação na tela (4:3)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Íon</vt:lpstr>
      <vt:lpstr>Canvas Parque Sempre Alegre</vt:lpstr>
      <vt:lpstr>Apresentação do PowerPoint</vt:lpstr>
      <vt:lpstr>Sumário:</vt:lpstr>
      <vt:lpstr>Introdução</vt:lpstr>
      <vt:lpstr>Segmento de Mercado</vt:lpstr>
      <vt:lpstr>Propostas de valor</vt:lpstr>
      <vt:lpstr>Canais</vt:lpstr>
      <vt:lpstr>Relacionamento com o cliente</vt:lpstr>
      <vt:lpstr>Fontes de Renda</vt:lpstr>
      <vt:lpstr>Recursos Chave</vt:lpstr>
      <vt:lpstr>Atividades Chave</vt:lpstr>
      <vt:lpstr>Parceiros Chave</vt:lpstr>
      <vt:lpstr>Estrutura de Custo</vt:lpstr>
      <vt:lpstr>Conclusão</vt:lpstr>
      <vt:lpstr>Referências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ANDRE LUIZ RIBEIRO ANTUNES</cp:lastModifiedBy>
  <cp:revision>48</cp:revision>
  <dcterms:created xsi:type="dcterms:W3CDTF">2016-06-07T15:38:10Z</dcterms:created>
  <dcterms:modified xsi:type="dcterms:W3CDTF">2022-10-09T16:19:50Z</dcterms:modified>
</cp:coreProperties>
</file>