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5"/>
  </p:notesMasterIdLst>
  <p:sldIdLst>
    <p:sldId id="275" r:id="rId2"/>
    <p:sldId id="256" r:id="rId3"/>
    <p:sldId id="257" r:id="rId4"/>
    <p:sldId id="259" r:id="rId5"/>
    <p:sldId id="277" r:id="rId6"/>
    <p:sldId id="261" r:id="rId7"/>
    <p:sldId id="263" r:id="rId8"/>
    <p:sldId id="278" r:id="rId9"/>
    <p:sldId id="266" r:id="rId10"/>
    <p:sldId id="276" r:id="rId11"/>
    <p:sldId id="268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1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08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3614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4211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3346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319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935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2108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724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184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210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846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298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0268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0632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0630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9141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2186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  <a:t>9/20/2022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90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taredonda.rj.gov.br/11-Caracteristicas-Cidade/#:~:text=Segundo%20o%20%C3%BAltimo%20IDH%20(%C3%8Dndice,o%20quarto%20maior%20do%20Estado" TargetMode="External"/><Relationship Id="rId7" Type="http://schemas.microsoft.com/office/2007/relationships/hdphoto" Target="../media/hdphoto1.wdp"/><Relationship Id="rId2" Type="http://schemas.openxmlformats.org/officeDocument/2006/relationships/hyperlink" Target="https://www12.senado.leg.br/noticias/materias/2021/06/14/parques-beneficiam-turismo-e-precisam-de-politica-de-estado-dizem-representantes-do-se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uiadoturismobrasil.com/cidade/RJ/781/volta-redonda" TargetMode="External"/><Relationship Id="rId4" Type="http://schemas.openxmlformats.org/officeDocument/2006/relationships/hyperlink" Target="https://www.voltaredonda.rj.gov.br/9-noticias-em-destaque/4520-turismo-volta-redonda-investe-na-valoriza%C3%A7%C3%A3o-da-cultura-local-em-2021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61692" y="1378424"/>
            <a:ext cx="7985811" cy="1728970"/>
          </a:xfrm>
        </p:spPr>
        <p:txBody>
          <a:bodyPr/>
          <a:lstStyle/>
          <a:p>
            <a:pPr algn="ctr"/>
            <a:r>
              <a:rPr lang="pt-BR" sz="4800" b="1" dirty="0"/>
              <a:t>Análise SWOT </a:t>
            </a:r>
            <a:br>
              <a:rPr lang="pt-BR" sz="4800" b="1" dirty="0"/>
            </a:br>
            <a:r>
              <a:rPr lang="pt-BR" sz="4800" b="1" dirty="0"/>
              <a:t>Parque Sempre Alegre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61692" y="3767520"/>
            <a:ext cx="6620968" cy="860400"/>
          </a:xfrm>
        </p:spPr>
        <p:txBody>
          <a:bodyPr>
            <a:normAutofit/>
          </a:bodyPr>
          <a:lstStyle/>
          <a:p>
            <a:r>
              <a:rPr lang="pt-BR" sz="3200" dirty="0"/>
              <a:t>Projeto integrador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1317600"/>
            <a:ext cx="7055380" cy="1400530"/>
          </a:xfrm>
        </p:spPr>
        <p:txBody>
          <a:bodyPr/>
          <a:lstStyle/>
          <a:p>
            <a:r>
              <a:rPr lang="en-US" b="1" dirty="0"/>
              <a:t>Oportunidades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2050742"/>
            <a:ext cx="8400339" cy="4610084"/>
          </a:xfrm>
        </p:spPr>
        <p:txBody>
          <a:bodyPr>
            <a:noAutofit/>
          </a:bodyPr>
          <a:lstStyle/>
          <a:p>
            <a:pPr lvl="0"/>
            <a:r>
              <a:rPr lang="pt-BR" sz="3000" dirty="0"/>
              <a:t>Melhor em qualidade de vida no interior do estado do Rio de Janeiro (</a:t>
            </a:r>
            <a:r>
              <a:rPr lang="pt-BR" sz="3000" dirty="0" err="1"/>
              <a:t>IDHm</a:t>
            </a:r>
            <a:r>
              <a:rPr lang="pt-BR" sz="3000" dirty="0"/>
              <a:t> 0,771);</a:t>
            </a:r>
          </a:p>
          <a:p>
            <a:pPr lvl="0"/>
            <a:r>
              <a:rPr lang="pt-BR" sz="3000" dirty="0"/>
              <a:t>Bom investimento na valorização da cultura local;</a:t>
            </a:r>
          </a:p>
          <a:p>
            <a:pPr lvl="0"/>
            <a:r>
              <a:rPr lang="pt-BR" sz="3000" dirty="0"/>
              <a:t>Escolas ao redor do parque, cerca de 364 instituições de ensino;</a:t>
            </a:r>
          </a:p>
          <a:p>
            <a:pPr lvl="0"/>
            <a:r>
              <a:rPr lang="pt-BR" sz="3000" dirty="0"/>
              <a:t>Alta relevância de atividade turística no estado.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822C1E-D7F5-4D3B-82A2-A66175D79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8" name="Picture 2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039D6F-363B-4CCE-88A4-53A8E6ED4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5" t="53534" r="52973" b="12283"/>
          <a:stretch/>
        </p:blipFill>
        <p:spPr bwMode="auto">
          <a:xfrm>
            <a:off x="756976" y="492319"/>
            <a:ext cx="716715" cy="7009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99" y="1198710"/>
            <a:ext cx="7055380" cy="1400530"/>
          </a:xfrm>
        </p:spPr>
        <p:txBody>
          <a:bodyPr/>
          <a:lstStyle/>
          <a:p>
            <a:r>
              <a:rPr lang="en-US" b="1" dirty="0"/>
              <a:t>Ameaças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898975"/>
            <a:ext cx="8196379" cy="4249057"/>
          </a:xfrm>
        </p:spPr>
        <p:txBody>
          <a:bodyPr>
            <a:noAutofit/>
          </a:bodyPr>
          <a:lstStyle/>
          <a:p>
            <a:pPr lvl="0"/>
            <a:r>
              <a:rPr lang="pt-BR" sz="2800" dirty="0"/>
              <a:t>Clima frio;</a:t>
            </a:r>
          </a:p>
          <a:p>
            <a:pPr lvl="0"/>
            <a:endParaRPr lang="pt-BR" sz="700" dirty="0"/>
          </a:p>
          <a:p>
            <a:pPr lvl="0"/>
            <a:r>
              <a:rPr lang="pt-BR" sz="2800" dirty="0"/>
              <a:t>Pandemia</a:t>
            </a:r>
            <a:r>
              <a:rPr lang="pt-BR" dirty="0"/>
              <a:t>;</a:t>
            </a:r>
          </a:p>
          <a:p>
            <a:pPr lvl="0"/>
            <a:endParaRPr lang="pt-BR" sz="700" dirty="0"/>
          </a:p>
          <a:p>
            <a:pPr lvl="0"/>
            <a:r>
              <a:rPr lang="pt-BR" sz="2800" dirty="0"/>
              <a:t>Evolução tecnológica;</a:t>
            </a:r>
          </a:p>
          <a:p>
            <a:pPr lvl="0"/>
            <a:endParaRPr lang="pt-BR" sz="700" dirty="0"/>
          </a:p>
          <a:p>
            <a:pPr lvl="0"/>
            <a:r>
              <a:rPr lang="pt-BR" sz="2800" dirty="0"/>
              <a:t>Inflação</a:t>
            </a:r>
            <a:r>
              <a:rPr lang="pt-BR" dirty="0"/>
              <a:t>;</a:t>
            </a:r>
          </a:p>
          <a:p>
            <a:pPr lvl="0"/>
            <a:endParaRPr lang="pt-BR" sz="700" dirty="0"/>
          </a:p>
          <a:p>
            <a:pPr lvl="0"/>
            <a:r>
              <a:rPr lang="pt-BR" sz="2800" dirty="0"/>
              <a:t>Tributação</a:t>
            </a:r>
            <a:r>
              <a:rPr lang="pt-BR" dirty="0"/>
              <a:t>;</a:t>
            </a:r>
          </a:p>
          <a:p>
            <a:pPr lvl="0"/>
            <a:endParaRPr lang="pt-BR" sz="700" dirty="0"/>
          </a:p>
          <a:p>
            <a:pPr lvl="0"/>
            <a:r>
              <a:rPr lang="pt-BR" sz="2800" dirty="0"/>
              <a:t>Mudanças nas políticas públicas de zoneamento.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AA842D-D20D-4ED2-8F7C-66896705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7" name="Picture 2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5095F37A-3BBE-4A11-B964-B74898AAA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4" t="52441" r="11445" b="11975"/>
          <a:stretch/>
        </p:blipFill>
        <p:spPr bwMode="auto">
          <a:xfrm rot="160104">
            <a:off x="763428" y="483634"/>
            <a:ext cx="707500" cy="6989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17335"/>
            <a:ext cx="7055380" cy="1400530"/>
          </a:xfrm>
        </p:spPr>
        <p:txBody>
          <a:bodyPr/>
          <a:lstStyle/>
          <a:p>
            <a:r>
              <a:rPr lang="en-US" b="1" dirty="0"/>
              <a:t>Referências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1669002"/>
            <a:ext cx="8589363" cy="522889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https://www12.senado.leg.br/noticias/materias/2021/06/14/parques-beneficiam-turismo-e-precisam-de-politica-de-estado-dizem-representantes-do-setor</a:t>
            </a:r>
            <a:endParaRPr lang="pt-BR" dirty="0"/>
          </a:p>
          <a:p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https://www.voltaredonda.rj.gov.br/11-Caracteristicas-Cidade/#:~:text=Segundo%20o%20%C3%BAltimo%20IDH%20(%C3%8Dndice,o%20quarto%20maior%20do%20Estado</a:t>
            </a:r>
            <a:r>
              <a:rPr lang="pt-BR" dirty="0"/>
              <a:t>.</a:t>
            </a:r>
          </a:p>
          <a:p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https://www.voltaredonda.rj.gov.br/9-noticias-em-destaque/4520-turismo-volta-redonda-investe-na-valoriza%C3%A7%C3%A3o-da-cultura-local-em-2021/</a:t>
            </a:r>
            <a:endParaRPr lang="pt-BR" dirty="0"/>
          </a:p>
          <a:p>
            <a:r>
              <a:rPr lang="pt-B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https://www.guiadoturismobrasil.com/cidade/RJ/781/volta-redonda</a:t>
            </a:r>
            <a:endParaRPr lang="pt-BR" dirty="0"/>
          </a:p>
          <a:p>
            <a:r>
              <a:rPr lang="pt-BR" dirty="0"/>
              <a:t> http://arquivos.proderj.rj.gov.br/sefaz_ceperj_imagens/Arquivos_Ceperj/ceep/dados-estatisticos/perfil-municipal/Volta%20Redonda.html</a:t>
            </a:r>
          </a:p>
          <a:p>
            <a:r>
              <a:rPr lang="pt-BR" dirty="0"/>
              <a:t>Ficha de Informação Estadual Rio de Janeiro</a:t>
            </a:r>
          </a:p>
          <a:p>
            <a:r>
              <a:rPr lang="pt-BR" dirty="0"/>
              <a:t>Ficha técnica municipal de Volta Redonda – Secretaria de Saúde do governo do Rio de Janeiro</a:t>
            </a:r>
          </a:p>
          <a:p>
            <a:r>
              <a:rPr lang="pt-BR" dirty="0"/>
              <a:t>Informações adquiridas através de arquivos do parque enviadas pelo cliente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E5A5A7-2F4B-405F-92C6-D2D9B1A29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6443" y="2991776"/>
            <a:ext cx="7620609" cy="2646006"/>
          </a:xfrm>
        </p:spPr>
        <p:txBody>
          <a:bodyPr/>
          <a:lstStyle/>
          <a:p>
            <a:r>
              <a:rPr lang="pt-BR" sz="6600" b="1" dirty="0"/>
              <a:t>Muito Obrigado!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CAEEA4-D558-4AE7-8DB1-F850E597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13" y="186982"/>
            <a:ext cx="3342442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3002507"/>
            <a:ext cx="8475259" cy="340601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BR" b="1" dirty="0">
                <a:solidFill>
                  <a:schemeClr val="tx2"/>
                </a:solidFill>
              </a:rPr>
              <a:t>AUTORES: </a:t>
            </a:r>
            <a:r>
              <a:rPr lang="pt-BR" dirty="0"/>
              <a:t>André Luiz Ribeiro Antunes</a:t>
            </a:r>
          </a:p>
          <a:p>
            <a:pPr algn="r"/>
            <a:r>
              <a:rPr lang="pt-BR" dirty="0"/>
              <a:t>André Luís Ribeiro</a:t>
            </a:r>
          </a:p>
          <a:p>
            <a:pPr algn="r"/>
            <a:r>
              <a:rPr lang="pt-BR" dirty="0"/>
              <a:t>Edimar Ferreira de souza</a:t>
            </a:r>
          </a:p>
          <a:p>
            <a:pPr algn="r"/>
            <a:r>
              <a:rPr lang="pt-BR" dirty="0"/>
              <a:t>Eric Nassif Arruda David</a:t>
            </a:r>
          </a:p>
          <a:p>
            <a:pPr algn="r"/>
            <a:r>
              <a:rPr lang="pt-BR" dirty="0"/>
              <a:t>Marcelo de Souza Guedes</a:t>
            </a:r>
          </a:p>
          <a:p>
            <a:pPr algn="r"/>
            <a:r>
              <a:rPr lang="pt-BR" dirty="0"/>
              <a:t>Vitor Fernando de oliveira dos santos</a:t>
            </a:r>
          </a:p>
          <a:p>
            <a:pPr algn="r"/>
            <a:endParaRPr lang="pt-BR" dirty="0"/>
          </a:p>
          <a:p>
            <a:pPr algn="r"/>
            <a:r>
              <a:rPr lang="pt-BR" b="1" dirty="0">
                <a:solidFill>
                  <a:schemeClr val="tx2"/>
                </a:solidFill>
              </a:rPr>
              <a:t>ORIENTADOR: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Professor Mestre Carlos Eduardo Bastos</a:t>
            </a:r>
            <a:endParaRPr lang="en-US" dirty="0"/>
          </a:p>
          <a:p>
            <a:pPr algn="r"/>
            <a:r>
              <a:rPr lang="en-US" b="1" dirty="0">
                <a:solidFill>
                  <a:schemeClr val="tx2"/>
                </a:solidFill>
              </a:rPr>
              <a:t>COORIENTADOR:</a:t>
            </a:r>
            <a:r>
              <a:rPr lang="pt-BR" dirty="0"/>
              <a:t> PROFESSOR Especialista Rubens Barreto da Silva</a:t>
            </a:r>
          </a:p>
          <a:p>
            <a:pPr algn="r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94464D-A2B4-4DEA-9A6A-6F50033E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90" y="1187354"/>
            <a:ext cx="6943422" cy="14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1316443"/>
            <a:ext cx="7055380" cy="1400530"/>
          </a:xfrm>
        </p:spPr>
        <p:txBody>
          <a:bodyPr/>
          <a:lstStyle/>
          <a:p>
            <a:r>
              <a:rPr lang="pt-BR" b="1" dirty="0"/>
              <a:t>Sumário: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506880"/>
            <a:ext cx="6711654" cy="4195481"/>
          </a:xfrm>
        </p:spPr>
        <p:txBody>
          <a:bodyPr/>
          <a:lstStyle/>
          <a:p>
            <a:r>
              <a:rPr lang="pt-BR" sz="3200" dirty="0"/>
              <a:t>Introdução</a:t>
            </a:r>
            <a:endParaRPr lang="en-US" sz="3200" dirty="0"/>
          </a:p>
          <a:p>
            <a:r>
              <a:rPr lang="en-US" sz="3200" dirty="0"/>
              <a:t>Forças</a:t>
            </a:r>
          </a:p>
          <a:p>
            <a:r>
              <a:rPr lang="en-US" sz="3200" dirty="0"/>
              <a:t>Fraquezas</a:t>
            </a:r>
          </a:p>
          <a:p>
            <a:r>
              <a:rPr lang="en-US" sz="3200" dirty="0"/>
              <a:t>Oportunidades</a:t>
            </a:r>
          </a:p>
          <a:p>
            <a:r>
              <a:rPr lang="en-US" sz="3200" dirty="0"/>
              <a:t>Ameaças</a:t>
            </a:r>
          </a:p>
          <a:p>
            <a:r>
              <a:rPr lang="en-US" sz="3200" dirty="0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05A1FE-1ADF-421B-9140-07167832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1317600"/>
            <a:ext cx="7055380" cy="1400530"/>
          </a:xfrm>
        </p:spPr>
        <p:txBody>
          <a:bodyPr/>
          <a:lstStyle/>
          <a:p>
            <a:r>
              <a:rPr lang="pt-BR" b="1" dirty="0" err="1"/>
              <a:t>Introduç</a:t>
            </a:r>
            <a:r>
              <a:rPr lang="en-US" b="1" dirty="0" err="1"/>
              <a:t>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777" y="2557892"/>
            <a:ext cx="6711654" cy="3460771"/>
          </a:xfrm>
        </p:spPr>
        <p:txBody>
          <a:bodyPr/>
          <a:lstStyle/>
          <a:p>
            <a:r>
              <a:rPr lang="pt-BR" sz="2400" dirty="0"/>
              <a:t>Parque de diversões “Sempre Alegre”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6F304C-AE40-44E1-A1E3-FCEA9B50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0" y="3122543"/>
            <a:ext cx="5962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1317600"/>
            <a:ext cx="7055380" cy="1400530"/>
          </a:xfrm>
        </p:spPr>
        <p:txBody>
          <a:bodyPr/>
          <a:lstStyle/>
          <a:p>
            <a:r>
              <a:rPr lang="en-US" b="1" dirty="0"/>
              <a:t>Forças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435061"/>
            <a:ext cx="7879572" cy="3556306"/>
          </a:xfrm>
        </p:spPr>
        <p:txBody>
          <a:bodyPr>
            <a:normAutofit/>
          </a:bodyPr>
          <a:lstStyle/>
          <a:p>
            <a:pPr lvl="0"/>
            <a:r>
              <a:rPr lang="pt-BR" sz="3200" dirty="0"/>
              <a:t>Terreno;</a:t>
            </a:r>
          </a:p>
          <a:p>
            <a:pPr lvl="0"/>
            <a:endParaRPr lang="pt-BR" sz="3200" dirty="0"/>
          </a:p>
          <a:p>
            <a:pPr lvl="0"/>
            <a:r>
              <a:rPr lang="pt-BR" sz="3200" dirty="0"/>
              <a:t>Ingressos;</a:t>
            </a:r>
          </a:p>
          <a:p>
            <a:pPr marL="0" lvl="0" indent="0">
              <a:buNone/>
            </a:pPr>
            <a:endParaRPr lang="pt-BR" sz="3200" dirty="0"/>
          </a:p>
          <a:p>
            <a:pPr lvl="0"/>
            <a:r>
              <a:rPr lang="pt-BR" sz="3200" dirty="0"/>
              <a:t>Descontos e promoções;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B1C1FE-A597-4658-86A4-0EA8BD06B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30" t="19212" r="58414" b="54174"/>
          <a:stretch/>
        </p:blipFill>
        <p:spPr>
          <a:xfrm>
            <a:off x="748756" y="482878"/>
            <a:ext cx="719396" cy="7076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008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1317600"/>
            <a:ext cx="7055380" cy="1400530"/>
          </a:xfrm>
        </p:spPr>
        <p:txBody>
          <a:bodyPr/>
          <a:lstStyle/>
          <a:p>
            <a:r>
              <a:rPr lang="en-US" b="1" dirty="0"/>
              <a:t>Forças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435061"/>
            <a:ext cx="7879572" cy="3556306"/>
          </a:xfrm>
        </p:spPr>
        <p:txBody>
          <a:bodyPr>
            <a:normAutofit/>
          </a:bodyPr>
          <a:lstStyle/>
          <a:p>
            <a:pPr lvl="0" algn="just"/>
            <a:r>
              <a:rPr lang="pt-BR" sz="2800" dirty="0"/>
              <a:t>Manutenção preventiva dos brinquedos;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Engenharia e manutenção com baixo índice de turnover(1,5%);</a:t>
            </a:r>
          </a:p>
          <a:p>
            <a:pPr marL="0" lv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Equipe de montagem própria.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4C6B6F-DA3E-437F-8E2D-2817BB18F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C39DAB-0B3B-40A4-ACD3-175F964ADC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30" t="19212" r="58414" b="54174"/>
          <a:stretch/>
        </p:blipFill>
        <p:spPr>
          <a:xfrm>
            <a:off x="748756" y="482878"/>
            <a:ext cx="719396" cy="7076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36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1317600"/>
            <a:ext cx="7055380" cy="1400530"/>
          </a:xfrm>
        </p:spPr>
        <p:txBody>
          <a:bodyPr/>
          <a:lstStyle/>
          <a:p>
            <a:r>
              <a:rPr lang="en-US" b="1" dirty="0"/>
              <a:t>Fraquezas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00" y="2433600"/>
            <a:ext cx="8106027" cy="4080680"/>
          </a:xfrm>
        </p:spPr>
        <p:txBody>
          <a:bodyPr>
            <a:normAutofit/>
          </a:bodyPr>
          <a:lstStyle/>
          <a:p>
            <a:pPr lvl="0"/>
            <a:r>
              <a:rPr lang="pt-BR" sz="2800" dirty="0"/>
              <a:t>Brinquedos ultrapassados;</a:t>
            </a:r>
          </a:p>
          <a:p>
            <a:pPr lvl="0"/>
            <a:endParaRPr lang="pt-BR" sz="2800" dirty="0"/>
          </a:p>
          <a:p>
            <a:pPr lvl="0"/>
            <a:r>
              <a:rPr lang="pt-BR" sz="2800" dirty="0"/>
              <a:t>Lanchonetes;</a:t>
            </a:r>
          </a:p>
          <a:p>
            <a:pPr lvl="0"/>
            <a:endParaRPr lang="pt-BR" sz="2800" dirty="0"/>
          </a:p>
          <a:p>
            <a:pPr lvl="0" algn="just"/>
            <a:r>
              <a:rPr lang="pt-BR" sz="2800" dirty="0"/>
              <a:t>Brinquedos parados por falta de manutenção é muito alto (9,5%);</a:t>
            </a:r>
          </a:p>
          <a:p>
            <a:pPr algn="just"/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81F580-C7DC-4DDA-B41B-FCCBCE9D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2050" name="Picture 2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F999D719-3B5D-4369-B8FB-C486AA781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2" t="14574" r="15626" b="56989"/>
          <a:stretch/>
        </p:blipFill>
        <p:spPr bwMode="auto">
          <a:xfrm>
            <a:off x="748756" y="480484"/>
            <a:ext cx="712510" cy="7197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1317600"/>
            <a:ext cx="7055380" cy="1400530"/>
          </a:xfrm>
        </p:spPr>
        <p:txBody>
          <a:bodyPr/>
          <a:lstStyle/>
          <a:p>
            <a:r>
              <a:rPr lang="en-US" b="1" dirty="0"/>
              <a:t>Fraquezas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00" y="2433600"/>
            <a:ext cx="8106027" cy="4080680"/>
          </a:xfrm>
        </p:spPr>
        <p:txBody>
          <a:bodyPr>
            <a:normAutofit/>
          </a:bodyPr>
          <a:lstStyle/>
          <a:p>
            <a:pPr lvl="0" algn="just"/>
            <a:r>
              <a:rPr lang="pt-BR" sz="2800" dirty="0"/>
              <a:t>Fechado no mês de agosto;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Horário de funcionamento das 10:00 às 20:00;</a:t>
            </a:r>
          </a:p>
          <a:p>
            <a:pPr marL="0" lvl="0" indent="0" algn="just">
              <a:buNone/>
            </a:pPr>
            <a:endParaRPr lang="pt-BR" sz="2800" dirty="0"/>
          </a:p>
          <a:p>
            <a:pPr lvl="0" algn="just"/>
            <a:r>
              <a:rPr lang="pt-BR" sz="2800" dirty="0"/>
              <a:t>Alto custo com energia elétrica.</a:t>
            </a:r>
          </a:p>
          <a:p>
            <a:pPr algn="just"/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8</a:t>
            </a:fld>
            <a:endParaRPr lang="pt-BR"/>
          </a:p>
        </p:txBody>
      </p:sp>
      <p:pic>
        <p:nvPicPr>
          <p:cNvPr id="7" name="Picture 2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ABB296ED-8D47-427C-9B77-0AE97224D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2" t="14574" r="15626" b="56989"/>
          <a:stretch/>
        </p:blipFill>
        <p:spPr bwMode="auto">
          <a:xfrm>
            <a:off x="748756" y="480484"/>
            <a:ext cx="712510" cy="7197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4DD57F-ED8C-9989-FEED-8BB9D4050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1317600"/>
            <a:ext cx="7055380" cy="1400530"/>
          </a:xfrm>
        </p:spPr>
        <p:txBody>
          <a:bodyPr/>
          <a:lstStyle/>
          <a:p>
            <a:r>
              <a:rPr lang="en-US" b="1" dirty="0"/>
              <a:t>Oportunidades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76" y="2246050"/>
            <a:ext cx="8163868" cy="4503233"/>
          </a:xfrm>
        </p:spPr>
        <p:txBody>
          <a:bodyPr>
            <a:normAutofit/>
          </a:bodyPr>
          <a:lstStyle/>
          <a:p>
            <a:pPr lvl="0" algn="just"/>
            <a:r>
              <a:rPr lang="pt-BR" sz="2800" dirty="0"/>
              <a:t>Localizado a 100 Km do RJ, próximo a rodovias;</a:t>
            </a:r>
          </a:p>
          <a:p>
            <a:pPr lvl="0" algn="just"/>
            <a:endParaRPr lang="pt-BR" sz="2800" dirty="0"/>
          </a:p>
          <a:p>
            <a:pPr lvl="0" algn="just"/>
            <a:r>
              <a:rPr lang="pt-BR" sz="2800" dirty="0"/>
              <a:t>Energia solar;</a:t>
            </a:r>
          </a:p>
          <a:p>
            <a:pPr marL="0" lvl="0" indent="0" algn="just">
              <a:buNone/>
            </a:pPr>
            <a:endParaRPr lang="pt-BR" sz="2800" dirty="0"/>
          </a:p>
          <a:p>
            <a:pPr lvl="0" algn="just"/>
            <a:r>
              <a:rPr lang="pt-BR" sz="2800" dirty="0"/>
              <a:t>Empresas de reciclagem na região;</a:t>
            </a:r>
          </a:p>
          <a:p>
            <a:pPr marL="0" lvl="0" indent="0" algn="just">
              <a:buNone/>
            </a:pPr>
            <a:endParaRPr lang="pt-BR" sz="2800" dirty="0"/>
          </a:p>
          <a:p>
            <a:pPr lvl="0" algn="just"/>
            <a:r>
              <a:rPr lang="pt-BR" sz="2800" dirty="0"/>
              <a:t>Marketing Digital;</a:t>
            </a:r>
          </a:p>
          <a:p>
            <a:pPr lvl="0" algn="just"/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9</a:t>
            </a:fld>
            <a:endParaRPr lang="pt-BR"/>
          </a:p>
        </p:txBody>
      </p:sp>
      <p:pic>
        <p:nvPicPr>
          <p:cNvPr id="7" name="Picture 2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3BF87A0E-D707-41BF-8E5C-CD73B3630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5" t="53534" r="52973" b="12283"/>
          <a:stretch/>
        </p:blipFill>
        <p:spPr bwMode="auto">
          <a:xfrm>
            <a:off x="756976" y="492319"/>
            <a:ext cx="716715" cy="7009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DDB802-2981-D085-6AD6-BAA6E943D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368</TotalTime>
  <Words>411</Words>
  <Application>Microsoft Office PowerPoint</Application>
  <PresentationFormat>Apresentação na tela (4:3)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Íon</vt:lpstr>
      <vt:lpstr>Análise SWOT  Parque Sempre Alegre</vt:lpstr>
      <vt:lpstr>Apresentação do PowerPoint</vt:lpstr>
      <vt:lpstr>Sumário:</vt:lpstr>
      <vt:lpstr>Introdução</vt:lpstr>
      <vt:lpstr>Forças</vt:lpstr>
      <vt:lpstr>Forças</vt:lpstr>
      <vt:lpstr>Fraquezas</vt:lpstr>
      <vt:lpstr>Fraquezas</vt:lpstr>
      <vt:lpstr>Oportunidades</vt:lpstr>
      <vt:lpstr>Oportunidades</vt:lpstr>
      <vt:lpstr>Ameaças</vt:lpstr>
      <vt:lpstr>Referências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ANDRE LUIZ RIBEIRO ANTUNES</cp:lastModifiedBy>
  <cp:revision>37</cp:revision>
  <dcterms:created xsi:type="dcterms:W3CDTF">2016-06-07T15:38:10Z</dcterms:created>
  <dcterms:modified xsi:type="dcterms:W3CDTF">2022-09-21T02:35:12Z</dcterms:modified>
</cp:coreProperties>
</file>