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9" r:id="rId4"/>
    <p:sldId id="258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7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pt/veiculos/avioes/aviao-aviacao-nuvem-voo-mosca-ceu-asa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eronave: EMB-120 -- AviaçãoComercial.net --">
            <a:extLst>
              <a:ext uri="{FF2B5EF4-FFF2-40B4-BE49-F238E27FC236}">
                <a16:creationId xmlns:a16="http://schemas.microsoft.com/office/drawing/2014/main" id="{73A01723-3EBA-AAD7-BE62-6F1A11B0C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645"/>
            <a:ext cx="9144000" cy="565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83" y="685292"/>
            <a:ext cx="8334213" cy="1470025"/>
          </a:xfrm>
        </p:spPr>
        <p:txBody>
          <a:bodyPr/>
          <a:lstStyle/>
          <a:p>
            <a:pPr algn="l"/>
            <a:r>
              <a:rPr b="1" dirty="0">
                <a:solidFill>
                  <a:schemeClr val="bg1"/>
                </a:solidFill>
              </a:rPr>
              <a:t>Sistema </a:t>
            </a:r>
            <a:r>
              <a:rPr b="1" dirty="0" err="1">
                <a:solidFill>
                  <a:schemeClr val="bg1"/>
                </a:solidFill>
              </a:rPr>
              <a:t>Elétrico</a:t>
            </a:r>
            <a:r>
              <a:rPr b="1" dirty="0">
                <a:solidFill>
                  <a:schemeClr val="bg1"/>
                </a:solidFill>
              </a:rPr>
              <a:t> do EMBRAER EMB 120 “Brasília”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AEDFC5D-5293-3559-51DB-80D3BCEEC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420" y="5134987"/>
            <a:ext cx="3704095" cy="1470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API : Prof.° Bruno e Gerson.</a:t>
            </a:r>
            <a:endParaRPr lang="en-US" sz="1800" b="1" i="1" kern="1200" dirty="0">
              <a:solidFill>
                <a:srgbClr val="FFFFFF"/>
              </a:solidFill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sz="1800" b="1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Grupo: Ana Beatriz,  André, </a:t>
            </a:r>
            <a:r>
              <a:rPr lang="en-US" sz="1800" b="1" i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Danuza</a:t>
            </a:r>
            <a:r>
              <a:rPr lang="en-US" sz="1800" b="1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Davi Lima, Ramon e</a:t>
            </a:r>
            <a:r>
              <a:rPr lang="en-US" sz="1800" b="1" i="1" dirty="0">
                <a:solidFill>
                  <a:srgbClr val="FFFFFF"/>
                </a:solidFill>
              </a:rPr>
              <a:t> </a:t>
            </a:r>
            <a:r>
              <a:rPr lang="en-US" sz="1800" b="1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Pedro.</a:t>
            </a:r>
            <a:endParaRPr lang="en-US" sz="1800" b="1" i="1" kern="1200" dirty="0">
              <a:solidFill>
                <a:srgbClr val="FFFFFF"/>
              </a:solidFill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sz="18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2ºSem. </a:t>
            </a:r>
            <a:r>
              <a:rPr lang="en-US" sz="1800" i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Manutenção</a:t>
            </a:r>
            <a:r>
              <a:rPr lang="en-US" sz="18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i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Aeronave</a:t>
            </a:r>
            <a:endParaRPr lang="en-US" sz="1800" i="1" kern="12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8F660C-594E-B092-96F4-65269F9F3D12}"/>
              </a:ext>
            </a:extLst>
          </p:cNvPr>
          <p:cNvSpPr/>
          <p:nvPr/>
        </p:nvSpPr>
        <p:spPr>
          <a:xfrm>
            <a:off x="263471" y="616144"/>
            <a:ext cx="4029560" cy="11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AFDE27E-BD7B-6589-7C29-F661FAEEB01C}"/>
              </a:ext>
            </a:extLst>
          </p:cNvPr>
          <p:cNvCxnSpPr>
            <a:cxnSpLocks/>
          </p:cNvCxnSpPr>
          <p:nvPr/>
        </p:nvCxnSpPr>
        <p:spPr>
          <a:xfrm flipV="1">
            <a:off x="5377914" y="6257354"/>
            <a:ext cx="3440622" cy="90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Iluminação e Sistemas Auxiliares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Interna: cabine, leitura, emergência.</a:t>
            </a:r>
          </a:p>
          <a:p>
            <a:r>
              <a:t>• Externa: navegação, pouso, estrobos.</a:t>
            </a:r>
          </a:p>
          <a:p>
            <a:r>
              <a:t>• Outros: climatização, degelo, sensores.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Falhas e Procedimentos de Emergência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Possíveis falhas: geradores, disjuntores, curto.</a:t>
            </a:r>
          </a:p>
          <a:p>
            <a:r>
              <a:t>• Resposta: isolamento, comutação para bateria.</a:t>
            </a:r>
          </a:p>
          <a:p>
            <a:r>
              <a:t>• Monitoramento contínuo no cockpit.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Manutenção e Diagnóstico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Inspeção de geradores, baterias e conexões.</a:t>
            </a:r>
          </a:p>
          <a:p>
            <a:r>
              <a:t>• Ferramentas: multímetro, testadores, analisadores.</a:t>
            </a:r>
          </a:p>
          <a:p>
            <a:r>
              <a:t>• Segue normas da Embraer e ANAC.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 das Tecnologias Modernas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Baterias de lítio com sensores inteligentes.</a:t>
            </a:r>
          </a:p>
          <a:p>
            <a:r>
              <a:t>• Sistemas digitais de diagnóstico.</a:t>
            </a:r>
          </a:p>
          <a:p>
            <a:r>
              <a:t>• Integração com controle Fly-by-Wire.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Sistema elétrico robusto e confiável.</a:t>
            </a:r>
          </a:p>
          <a:p>
            <a:r>
              <a:t>• Redundância e proteção em todas as fases do voo.</a:t>
            </a:r>
          </a:p>
          <a:p>
            <a:r>
              <a:t>• Manutenção e conhecimento técnico são essenciais.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Embraer Maintenance Manual EMB 120, ATA Chapter 24.</a:t>
            </a:r>
          </a:p>
          <a:p>
            <a:r>
              <a:t>• RBAC 25 e 43 – ANAC.</a:t>
            </a:r>
          </a:p>
          <a:p>
            <a:r>
              <a:t>• FAA AC 43.13-1B.</a:t>
            </a:r>
          </a:p>
          <a:p>
            <a:r>
              <a:t>• Boeing (2013) e Honeywell Aerospace.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latório revela crescimento da aviação brasileira em 2023 - Mobilidade ...">
            <a:extLst>
              <a:ext uri="{FF2B5EF4-FFF2-40B4-BE49-F238E27FC236}">
                <a16:creationId xmlns:a16="http://schemas.microsoft.com/office/drawing/2014/main" id="{708C7888-8B75-C7D2-B02D-896A5758BC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14"/>
          <a:stretch/>
        </p:blipFill>
        <p:spPr>
          <a:xfrm>
            <a:off x="-1" y="857247"/>
            <a:ext cx="9144001" cy="51435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873894-3552-CA8E-DECC-05F7AE70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2" y="1591056"/>
            <a:ext cx="3765887" cy="1837944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4500" dirty="0" err="1">
                <a:solidFill>
                  <a:srgbClr val="FFFFFF"/>
                </a:solidFill>
              </a:rPr>
              <a:t>Sumário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FAF020-4C65-CAF0-1DBB-E3DD3032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8738" y="2511954"/>
            <a:ext cx="4600097" cy="3488794"/>
          </a:xfrm>
        </p:spPr>
        <p:txBody>
          <a:bodyPr vert="horz" lIns="68580" tIns="34290" rIns="68580" bIns="34290" rtlCol="0" anchor="b">
            <a:normAutofit fontScale="92500" lnSpcReduction="10000"/>
          </a:bodyPr>
          <a:lstStyle/>
          <a:p>
            <a:pPr marL="257175" indent="-257175">
              <a:buFont typeface="Wingdings" panose="020B0604020202020204" pitchFamily="34" charset="0"/>
              <a:buChar char="q"/>
            </a:pPr>
            <a:r>
              <a:rPr lang="en-US" sz="1800" dirty="0" err="1">
                <a:solidFill>
                  <a:srgbClr val="FFFFFF"/>
                </a:solidFill>
              </a:rPr>
              <a:t>Introdução</a:t>
            </a:r>
            <a:endParaRPr lang="en-US" sz="1800" dirty="0">
              <a:solidFill>
                <a:srgbClr val="FFFFFF"/>
              </a:solidFill>
            </a:endParaRPr>
          </a:p>
          <a:p>
            <a:pPr marL="257175" indent="-257175">
              <a:buFont typeface="Wingdings" panose="020B0604020202020204" pitchFamily="34" charset="0"/>
              <a:buChar char="q"/>
            </a:pPr>
            <a:r>
              <a:rPr lang="en-US" sz="1800" dirty="0" err="1">
                <a:solidFill>
                  <a:srgbClr val="FFFFFF"/>
                </a:solidFill>
              </a:rPr>
              <a:t>Visão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Geral</a:t>
            </a:r>
            <a:endParaRPr lang="en-US" sz="1800" dirty="0">
              <a:solidFill>
                <a:srgbClr val="FFFFFF"/>
              </a:solidFill>
            </a:endParaRPr>
          </a:p>
          <a:p>
            <a:pPr marL="257175" indent="-257175">
              <a:buFont typeface="Wingdings" panose="020B0604020202020204" pitchFamily="34" charset="0"/>
              <a:buChar char="q"/>
            </a:pPr>
            <a:r>
              <a:rPr lang="en-US" sz="1800" dirty="0" err="1">
                <a:solidFill>
                  <a:srgbClr val="FFFFFF"/>
                </a:solidFill>
              </a:rPr>
              <a:t>Baterias</a:t>
            </a:r>
            <a:endParaRPr lang="en-US" sz="1800" dirty="0">
              <a:solidFill>
                <a:srgbClr val="FFFFFF"/>
              </a:solidFill>
            </a:endParaRPr>
          </a:p>
          <a:p>
            <a:pPr marL="257175" indent="-257175">
              <a:buFont typeface="Wingdings" panose="020B0604020202020204" pitchFamily="34" charset="0"/>
              <a:buChar char="q"/>
            </a:pPr>
            <a:r>
              <a:rPr lang="en-US" sz="1800" dirty="0" err="1">
                <a:solidFill>
                  <a:srgbClr val="FFFFFF"/>
                </a:solidFill>
              </a:rPr>
              <a:t>Distribuição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Elétrica</a:t>
            </a:r>
            <a:endParaRPr lang="en-US" sz="1800" dirty="0">
              <a:solidFill>
                <a:srgbClr val="FFFFFF"/>
              </a:solidFill>
            </a:endParaRPr>
          </a:p>
          <a:p>
            <a:pPr marL="257175" indent="-257175">
              <a:buFont typeface="Wingdings" panose="020B0604020202020204" pitchFamily="34" charset="0"/>
              <a:buChar char="q"/>
            </a:pPr>
            <a:r>
              <a:rPr lang="en-US" sz="1800" dirty="0" err="1">
                <a:solidFill>
                  <a:srgbClr val="FFFFFF"/>
                </a:solidFill>
              </a:rPr>
              <a:t>Conversão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Energia</a:t>
            </a:r>
            <a:endParaRPr lang="en-US" sz="1800" dirty="0">
              <a:solidFill>
                <a:srgbClr val="FFFFFF"/>
              </a:solidFill>
            </a:endParaRPr>
          </a:p>
          <a:p>
            <a:pPr marL="257175" indent="-257175">
              <a:buFont typeface="Wingdings" panose="020B0604020202020204" pitchFamily="34" charset="0"/>
              <a:buChar char="q"/>
            </a:pPr>
            <a:r>
              <a:rPr lang="en-US" sz="1800" dirty="0">
                <a:solidFill>
                  <a:srgbClr val="FFFFFF"/>
                </a:solidFill>
              </a:rPr>
              <a:t>Fontes </a:t>
            </a:r>
            <a:r>
              <a:rPr lang="en-US" sz="1800" dirty="0" err="1">
                <a:solidFill>
                  <a:srgbClr val="FFFFFF"/>
                </a:solidFill>
              </a:rPr>
              <a:t>Auxiliares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Energia</a:t>
            </a:r>
            <a:endParaRPr lang="en-US" sz="1800" dirty="0">
              <a:solidFill>
                <a:srgbClr val="FFFFFF"/>
              </a:solidFill>
            </a:endParaRPr>
          </a:p>
          <a:p>
            <a:pPr marL="257175" indent="-257175">
              <a:buFont typeface="Wingdings" panose="020B0604020202020204" pitchFamily="34" charset="0"/>
              <a:buChar char="q"/>
            </a:pPr>
            <a:r>
              <a:rPr lang="en-US" sz="1800" dirty="0" err="1">
                <a:solidFill>
                  <a:srgbClr val="FFFFFF"/>
                </a:solidFill>
              </a:rPr>
              <a:t>Iluminação</a:t>
            </a:r>
            <a:r>
              <a:rPr lang="en-US" sz="1800" dirty="0">
                <a:solidFill>
                  <a:srgbClr val="FFFFFF"/>
                </a:solidFill>
              </a:rPr>
              <a:t> e </a:t>
            </a:r>
            <a:r>
              <a:rPr lang="en-US" sz="1800" dirty="0" err="1">
                <a:solidFill>
                  <a:srgbClr val="FFFFFF"/>
                </a:solidFill>
              </a:rPr>
              <a:t>Sistemas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Auxiliares</a:t>
            </a:r>
            <a:endParaRPr lang="en-US" sz="1800" dirty="0">
              <a:solidFill>
                <a:srgbClr val="FFFFFF"/>
              </a:solidFill>
            </a:endParaRPr>
          </a:p>
          <a:p>
            <a:pPr marL="257175" indent="-257175">
              <a:buFont typeface="Wingdings" panose="020B0604020202020204" pitchFamily="34" charset="0"/>
              <a:buChar char="q"/>
            </a:pPr>
            <a:r>
              <a:rPr lang="en-US" sz="1800" dirty="0" err="1">
                <a:solidFill>
                  <a:srgbClr val="FFFFFF"/>
                </a:solidFill>
              </a:rPr>
              <a:t>Falhas</a:t>
            </a:r>
            <a:r>
              <a:rPr lang="en-US" sz="1800" dirty="0">
                <a:solidFill>
                  <a:srgbClr val="FFFFFF"/>
                </a:solidFill>
              </a:rPr>
              <a:t> e </a:t>
            </a:r>
            <a:r>
              <a:rPr lang="en-US" sz="1800" dirty="0" err="1">
                <a:solidFill>
                  <a:srgbClr val="FFFFFF"/>
                </a:solidFill>
              </a:rPr>
              <a:t>Procedimentos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Emergência</a:t>
            </a:r>
            <a:endParaRPr lang="en-US" sz="1800" dirty="0">
              <a:solidFill>
                <a:srgbClr val="FFFFFF"/>
              </a:solidFill>
            </a:endParaRPr>
          </a:p>
          <a:p>
            <a:pPr marL="257175" indent="-257175">
              <a:buFont typeface="Wingdings" panose="020B0604020202020204" pitchFamily="34" charset="0"/>
              <a:buChar char="q"/>
            </a:pPr>
            <a:r>
              <a:rPr lang="en-US" sz="1800" dirty="0" err="1">
                <a:solidFill>
                  <a:srgbClr val="FFFFFF"/>
                </a:solidFill>
              </a:rPr>
              <a:t>Manutenção</a:t>
            </a:r>
            <a:r>
              <a:rPr lang="en-US" sz="1800" dirty="0">
                <a:solidFill>
                  <a:srgbClr val="FFFFFF"/>
                </a:solidFill>
              </a:rPr>
              <a:t> e </a:t>
            </a:r>
            <a:r>
              <a:rPr lang="en-US" sz="1800" dirty="0" err="1">
                <a:solidFill>
                  <a:srgbClr val="FFFFFF"/>
                </a:solidFill>
              </a:rPr>
              <a:t>Diagnosticos</a:t>
            </a:r>
            <a:endParaRPr lang="en-US" sz="1800" dirty="0">
              <a:solidFill>
                <a:srgbClr val="FFFFFF"/>
              </a:solidFill>
            </a:endParaRPr>
          </a:p>
          <a:p>
            <a:pPr marL="257175" indent="-257175">
              <a:buFont typeface="Wingdings" panose="020B0604020202020204" pitchFamily="34" charset="0"/>
              <a:buChar char="q"/>
            </a:pPr>
            <a:r>
              <a:rPr lang="en-US" sz="1800" dirty="0" err="1">
                <a:solidFill>
                  <a:srgbClr val="FFFFFF"/>
                </a:solidFill>
              </a:rPr>
              <a:t>Impactos</a:t>
            </a:r>
            <a:r>
              <a:rPr lang="en-US" sz="1800" dirty="0">
                <a:solidFill>
                  <a:srgbClr val="FFFFFF"/>
                </a:solidFill>
              </a:rPr>
              <a:t> da </a:t>
            </a:r>
            <a:r>
              <a:rPr lang="en-US" sz="1800" dirty="0" err="1">
                <a:solidFill>
                  <a:srgbClr val="FFFFFF"/>
                </a:solidFill>
              </a:rPr>
              <a:t>Tecnologia</a:t>
            </a:r>
            <a:r>
              <a:rPr lang="en-US" sz="1800" dirty="0">
                <a:solidFill>
                  <a:srgbClr val="FFFFFF"/>
                </a:solidFill>
              </a:rPr>
              <a:t> Moderna</a:t>
            </a:r>
          </a:p>
          <a:p>
            <a:pPr marL="257175" indent="-257175">
              <a:buFont typeface="Wingdings" panose="020B0604020202020204" pitchFamily="34" charset="0"/>
              <a:buChar char="q"/>
            </a:pPr>
            <a:r>
              <a:rPr lang="en-US" sz="1800" dirty="0" err="1">
                <a:solidFill>
                  <a:srgbClr val="FFFFFF"/>
                </a:solidFill>
              </a:rPr>
              <a:t>Conclusão</a:t>
            </a:r>
            <a:endParaRPr lang="en-US" sz="1800" dirty="0">
              <a:solidFill>
                <a:srgbClr val="FFFFFF"/>
              </a:solidFill>
            </a:endParaRPr>
          </a:p>
          <a:p>
            <a:pPr marL="257175" indent="-257175">
              <a:buFont typeface="Wingdings" panose="020B0604020202020204" pitchFamily="34" charset="0"/>
              <a:buChar char="q"/>
            </a:pPr>
            <a:r>
              <a:rPr lang="en-US" sz="1800" dirty="0" err="1">
                <a:solidFill>
                  <a:srgbClr val="FFFFFF"/>
                </a:solidFill>
              </a:rPr>
              <a:t>Referências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0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Avião de passageiros voando no céu">
            <a:extLst>
              <a:ext uri="{FF2B5EF4-FFF2-40B4-BE49-F238E27FC236}">
                <a16:creationId xmlns:a16="http://schemas.microsoft.com/office/drawing/2014/main" id="{31330F3D-BABC-7CCD-8D40-4D0F492CA3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39936"/>
          <a:stretch/>
        </p:blipFill>
        <p:spPr>
          <a:xfrm>
            <a:off x="0" y="387458"/>
            <a:ext cx="4743672" cy="6083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dirty="0" err="1"/>
              <a:t>Introdução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71" y="1429726"/>
            <a:ext cx="4556503" cy="50563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300" dirty="0"/>
              <a:t>• Objetivo de analisar e entender o funcionamento e os componentes elétricos.</a:t>
            </a:r>
          </a:p>
          <a:p>
            <a:pPr marL="0" indent="0" algn="just">
              <a:buNone/>
            </a:pPr>
            <a:r>
              <a:rPr sz="2300" dirty="0"/>
              <a:t>•</a:t>
            </a:r>
            <a:r>
              <a:rPr lang="pt-BR" sz="2300" dirty="0"/>
              <a:t> É</a:t>
            </a:r>
            <a:r>
              <a:rPr sz="2300" dirty="0"/>
              <a:t> </a:t>
            </a:r>
            <a:r>
              <a:rPr sz="2300" dirty="0" err="1"/>
              <a:t>uma</a:t>
            </a:r>
            <a:r>
              <a:rPr sz="2300" dirty="0"/>
              <a:t> </a:t>
            </a:r>
            <a:r>
              <a:rPr sz="2300" dirty="0" err="1"/>
              <a:t>aeronave</a:t>
            </a:r>
            <a:r>
              <a:rPr sz="2300" dirty="0"/>
              <a:t> regional </a:t>
            </a:r>
            <a:r>
              <a:rPr sz="2300" dirty="0" err="1"/>
              <a:t>bimotor</a:t>
            </a:r>
            <a:r>
              <a:rPr sz="2300" dirty="0"/>
              <a:t> </a:t>
            </a:r>
            <a:r>
              <a:rPr sz="2300" dirty="0" err="1"/>
              <a:t>turboélice</a:t>
            </a:r>
            <a:r>
              <a:rPr sz="2300" dirty="0"/>
              <a:t> </a:t>
            </a:r>
            <a:r>
              <a:rPr sz="2300" dirty="0" err="1"/>
              <a:t>desenvolvida</a:t>
            </a:r>
            <a:r>
              <a:rPr sz="2300" dirty="0"/>
              <a:t> pela Embraer.</a:t>
            </a:r>
          </a:p>
          <a:p>
            <a:pPr marL="0" indent="0" algn="just">
              <a:buNone/>
            </a:pPr>
            <a:r>
              <a:rPr sz="2300" dirty="0"/>
              <a:t>• Seu </a:t>
            </a:r>
            <a:r>
              <a:rPr sz="2300" dirty="0" err="1"/>
              <a:t>sistema</a:t>
            </a:r>
            <a:r>
              <a:rPr sz="2300" dirty="0"/>
              <a:t> </a:t>
            </a:r>
            <a:r>
              <a:rPr sz="2300" dirty="0" err="1"/>
              <a:t>elétrico</a:t>
            </a:r>
            <a:r>
              <a:rPr sz="2300" dirty="0"/>
              <a:t> é </a:t>
            </a:r>
            <a:r>
              <a:rPr sz="2300" dirty="0" err="1"/>
              <a:t>essencial</a:t>
            </a:r>
            <a:r>
              <a:rPr sz="2300" dirty="0"/>
              <a:t> para o </a:t>
            </a:r>
            <a:r>
              <a:rPr sz="2300" dirty="0" err="1"/>
              <a:t>funcionamento</a:t>
            </a:r>
            <a:r>
              <a:rPr sz="2300" dirty="0"/>
              <a:t> de </a:t>
            </a:r>
            <a:r>
              <a:rPr sz="2300" dirty="0" err="1"/>
              <a:t>instrumentos</a:t>
            </a:r>
            <a:r>
              <a:rPr lang="pt-BR" sz="2300" dirty="0"/>
              <a:t> de</a:t>
            </a:r>
            <a:r>
              <a:rPr sz="2300" dirty="0"/>
              <a:t> </a:t>
            </a:r>
            <a:r>
              <a:rPr sz="2300" dirty="0" err="1"/>
              <a:t>navegação</a:t>
            </a:r>
            <a:r>
              <a:rPr sz="2300" dirty="0"/>
              <a:t>, </a:t>
            </a:r>
            <a:r>
              <a:rPr sz="2300" dirty="0" err="1"/>
              <a:t>comunicação</a:t>
            </a:r>
            <a:r>
              <a:rPr sz="2300" dirty="0"/>
              <a:t> e </a:t>
            </a:r>
            <a:r>
              <a:rPr sz="2300" dirty="0" err="1"/>
              <a:t>segurança</a:t>
            </a:r>
            <a:r>
              <a:rPr sz="2300" dirty="0"/>
              <a:t>.</a:t>
            </a:r>
          </a:p>
          <a:p>
            <a:pPr marL="0" indent="0" algn="just">
              <a:buNone/>
            </a:pPr>
            <a:r>
              <a:rPr sz="2300" dirty="0"/>
              <a:t>• O </a:t>
            </a:r>
            <a:r>
              <a:rPr sz="2300" dirty="0" err="1"/>
              <a:t>sistema</a:t>
            </a:r>
            <a:r>
              <a:rPr sz="2300" dirty="0"/>
              <a:t> é </a:t>
            </a:r>
            <a:r>
              <a:rPr sz="2300" dirty="0" err="1"/>
              <a:t>composto</a:t>
            </a:r>
            <a:r>
              <a:rPr sz="2300" dirty="0"/>
              <a:t> </a:t>
            </a:r>
            <a:r>
              <a:rPr sz="2300" dirty="0" err="1"/>
              <a:t>por</a:t>
            </a:r>
            <a:r>
              <a:rPr sz="2300" dirty="0"/>
              <a:t> </a:t>
            </a:r>
            <a:r>
              <a:rPr sz="2300" dirty="0" err="1"/>
              <a:t>geradores</a:t>
            </a:r>
            <a:r>
              <a:rPr sz="2300" dirty="0"/>
              <a:t>, </a:t>
            </a:r>
            <a:r>
              <a:rPr sz="2300" dirty="0" err="1"/>
              <a:t>bateria</a:t>
            </a:r>
            <a:r>
              <a:rPr sz="2300" dirty="0"/>
              <a:t>, GPU</a:t>
            </a:r>
            <a:r>
              <a:rPr lang="pt-BR" sz="2300" dirty="0"/>
              <a:t>, APU, e distribuída através de barramentos</a:t>
            </a:r>
            <a:r>
              <a:rPr sz="2300" dirty="0"/>
              <a:t>.</a:t>
            </a:r>
          </a:p>
        </p:txBody>
      </p:sp>
      <p:pic>
        <p:nvPicPr>
          <p:cNvPr id="2050" name="Picture 2" descr="Avion de ligne disponible à la location : Embraer 120 Brasilia avec">
            <a:extLst>
              <a:ext uri="{FF2B5EF4-FFF2-40B4-BE49-F238E27FC236}">
                <a16:creationId xmlns:a16="http://schemas.microsoft.com/office/drawing/2014/main" id="{9454BF01-9B5B-7557-8DDA-12912927C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1"/>
          <a:stretch/>
        </p:blipFill>
        <p:spPr bwMode="auto">
          <a:xfrm>
            <a:off x="5029200" y="387458"/>
            <a:ext cx="4114799" cy="60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Visão Geral do Sistema Elétrico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" y="1600200"/>
            <a:ext cx="8851392" cy="4525963"/>
          </a:xfrm>
        </p:spPr>
        <p:txBody>
          <a:bodyPr/>
          <a:lstStyle/>
          <a:p>
            <a:pPr algn="just"/>
            <a:r>
              <a:rPr dirty="0"/>
              <a:t>Fontes de </a:t>
            </a:r>
            <a:r>
              <a:rPr dirty="0" err="1"/>
              <a:t>energia</a:t>
            </a:r>
            <a:r>
              <a:rPr dirty="0"/>
              <a:t>: </a:t>
            </a:r>
            <a:r>
              <a:rPr dirty="0" err="1"/>
              <a:t>geradores</a:t>
            </a:r>
            <a:r>
              <a:rPr dirty="0"/>
              <a:t>, </a:t>
            </a:r>
            <a:r>
              <a:rPr dirty="0" err="1"/>
              <a:t>bateria</a:t>
            </a:r>
            <a:r>
              <a:rPr dirty="0"/>
              <a:t>, GPU, APU.</a:t>
            </a:r>
          </a:p>
          <a:p>
            <a:pPr algn="just"/>
            <a:r>
              <a:rPr dirty="0" err="1"/>
              <a:t>Distribuição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barramentos</a:t>
            </a:r>
            <a:r>
              <a:rPr dirty="0"/>
              <a:t>.</a:t>
            </a:r>
          </a:p>
          <a:p>
            <a:pPr algn="just"/>
            <a:r>
              <a:rPr dirty="0" err="1"/>
              <a:t>Redundância</a:t>
            </a:r>
            <a:r>
              <a:rPr dirty="0"/>
              <a:t> e </a:t>
            </a:r>
            <a:r>
              <a:rPr dirty="0" err="1"/>
              <a:t>segurança</a:t>
            </a:r>
            <a:r>
              <a:rPr dirty="0"/>
              <a:t> </a:t>
            </a:r>
            <a:r>
              <a:rPr dirty="0" err="1"/>
              <a:t>operacional</a:t>
            </a:r>
            <a:r>
              <a:rPr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F1DECC-A33A-8D8E-2B32-9DBB5006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000" t="23143" r="9400" b="26154"/>
          <a:stretch/>
        </p:blipFill>
        <p:spPr>
          <a:xfrm>
            <a:off x="2578608" y="3575304"/>
            <a:ext cx="6528816" cy="3337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Sistema de Baterias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algn="just"/>
            <a:r>
              <a:rPr lang="pt-BR" dirty="0"/>
              <a:t>Seu projeto visa garantir a autonomia mínima necessária, na partida dos motores, em casos de falhas, emergências ou operações em solo, mantendo os sistemas essenciais em funcionamento.</a:t>
            </a:r>
          </a:p>
          <a:p>
            <a:pPr algn="just"/>
            <a:r>
              <a:rPr lang="pt-BR" dirty="0"/>
              <a:t>Ela é conectada aos geradores, sendo carregada diretamente por eles</a:t>
            </a:r>
          </a:p>
          <a:p>
            <a:pPr marL="0" indent="0" algn="just">
              <a:buNone/>
            </a:pPr>
            <a:r>
              <a:rPr lang="pt-BR" dirty="0"/>
              <a:t>    durantes o voo.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CBB383-B955-207D-E87D-07BDF9F73B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200" t="23676" r="20000" b="29723"/>
          <a:stretch/>
        </p:blipFill>
        <p:spPr>
          <a:xfrm>
            <a:off x="6693408" y="4462271"/>
            <a:ext cx="2450592" cy="23957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Sistema de Baterias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Tipo: Níquel-Cádmio (Ni-</a:t>
            </a:r>
            <a:r>
              <a:rPr lang="pt-BR" dirty="0" err="1"/>
              <a:t>Cd</a:t>
            </a:r>
            <a:r>
              <a:rPr lang="pt-BR" dirty="0"/>
              <a:t>)</a:t>
            </a:r>
          </a:p>
          <a:p>
            <a:r>
              <a:rPr lang="pt-BR" dirty="0"/>
              <a:t>Tensão Nominal: 24 VDC</a:t>
            </a:r>
          </a:p>
          <a:p>
            <a:r>
              <a:rPr lang="pt-BR" dirty="0"/>
              <a:t>Capacidade Média: 40 Ah</a:t>
            </a:r>
          </a:p>
          <a:p>
            <a:r>
              <a:rPr lang="pt-BR" dirty="0"/>
              <a:t>Peso: 20 a 30 kg</a:t>
            </a:r>
          </a:p>
          <a:p>
            <a:r>
              <a:rPr lang="pt-BR" dirty="0"/>
              <a:t>Localização: Compartimento dianteiro da fuselagem</a:t>
            </a:r>
          </a:p>
          <a:p>
            <a:r>
              <a:rPr lang="pt-BR" dirty="0"/>
              <a:t>Proteções: disjuntores, sensores térmicos e relés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939A97-D08C-230C-7161-7D6BAFFF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00" t="36304" r="13400" b="20297"/>
          <a:stretch/>
        </p:blipFill>
        <p:spPr>
          <a:xfrm>
            <a:off x="5760720" y="1390206"/>
            <a:ext cx="3163824" cy="22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Distribuição</a:t>
            </a:r>
            <a:r>
              <a:rPr dirty="0"/>
              <a:t> </a:t>
            </a:r>
            <a:r>
              <a:rPr dirty="0" err="1"/>
              <a:t>Elétrica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600200"/>
            <a:ext cx="4608576" cy="4525963"/>
          </a:xfrm>
        </p:spPr>
        <p:txBody>
          <a:bodyPr>
            <a:normAutofit/>
          </a:bodyPr>
          <a:lstStyle/>
          <a:p>
            <a:r>
              <a:rPr lang="pt-BR" sz="2000" dirty="0"/>
              <a:t>A distribuição elétrica é realizada através de b</a:t>
            </a:r>
            <a:r>
              <a:rPr sz="2000" dirty="0" err="1"/>
              <a:t>arramentos</a:t>
            </a:r>
            <a:r>
              <a:rPr lang="pt-BR" sz="2000" dirty="0"/>
              <a:t>. E são divididos em: </a:t>
            </a:r>
          </a:p>
          <a:p>
            <a:pPr lvl="1"/>
            <a:r>
              <a:rPr sz="1800" dirty="0"/>
              <a:t>Main</a:t>
            </a:r>
            <a:endParaRPr lang="pt-BR" sz="1800" dirty="0"/>
          </a:p>
          <a:p>
            <a:pPr lvl="1"/>
            <a:r>
              <a:rPr sz="1800" dirty="0"/>
              <a:t>Essential</a:t>
            </a:r>
            <a:endParaRPr lang="pt-BR" sz="1800" dirty="0"/>
          </a:p>
          <a:p>
            <a:pPr lvl="1"/>
            <a:r>
              <a:rPr sz="1800" dirty="0"/>
              <a:t>Battery</a:t>
            </a:r>
            <a:endParaRPr lang="pt-BR" sz="1800" dirty="0"/>
          </a:p>
          <a:p>
            <a:pPr lvl="1"/>
            <a:r>
              <a:rPr sz="1800" dirty="0"/>
              <a:t>Avionics</a:t>
            </a:r>
            <a:endParaRPr lang="pt-BR" sz="1800" dirty="0"/>
          </a:p>
          <a:p>
            <a:r>
              <a:rPr lang="pt-BR" sz="2000" dirty="0"/>
              <a:t>Distribuindo a energia para:</a:t>
            </a:r>
          </a:p>
          <a:p>
            <a:pPr lvl="1"/>
            <a:r>
              <a:rPr lang="pt-BR" sz="1800" dirty="0"/>
              <a:t>Sistemas de navegação e comunicação</a:t>
            </a:r>
          </a:p>
          <a:p>
            <a:pPr lvl="1"/>
            <a:r>
              <a:rPr lang="pt-BR" sz="1800" dirty="0"/>
              <a:t>Iluminação interna</a:t>
            </a:r>
          </a:p>
          <a:p>
            <a:pPr lvl="1"/>
            <a:r>
              <a:rPr lang="pt-BR" sz="1800" dirty="0"/>
              <a:t>Atuadores elétricos</a:t>
            </a:r>
          </a:p>
          <a:p>
            <a:pPr lvl="1"/>
            <a:r>
              <a:rPr lang="pt-BR" sz="1800" dirty="0"/>
              <a:t>Bombas elétricas</a:t>
            </a:r>
          </a:p>
          <a:p>
            <a:pPr lvl="1"/>
            <a:r>
              <a:rPr lang="pt-BR" sz="1800" dirty="0"/>
              <a:t>Instrumentos de voo</a:t>
            </a:r>
            <a:endParaRPr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60A9F7-1AC5-05BF-6F27-1A326CF1A8F9}"/>
              </a:ext>
            </a:extLst>
          </p:cNvPr>
          <p:cNvSpPr txBox="1">
            <a:spLocks/>
          </p:cNvSpPr>
          <p:nvPr/>
        </p:nvSpPr>
        <p:spPr>
          <a:xfrm>
            <a:off x="4572000" y="1578864"/>
            <a:ext cx="46085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As aeronaves possuem vários barramentos, para aumentar a segurança, caso um barramento falhe, o outro pode manter os sistemas críticos funcionando.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75088-ADEC-C5B4-7F20-C52B0B656C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00" t="14427" r="24200" b="9269"/>
          <a:stretch/>
        </p:blipFill>
        <p:spPr>
          <a:xfrm>
            <a:off x="4788898" y="3145536"/>
            <a:ext cx="4318526" cy="36758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Conversão de Energia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Retificadores: AC → DC.</a:t>
            </a:r>
          </a:p>
          <a:p>
            <a:r>
              <a:t>• Inversores: DC → AC.</a:t>
            </a:r>
          </a:p>
          <a:p>
            <a:r>
              <a:t>• Aplicações: aviônicos, degelo, climatização.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Fontes Auxiliares de Energia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GPU: alimentação externa durante o solo.</a:t>
            </a:r>
          </a:p>
          <a:p>
            <a:r>
              <a:t>• APU: turbina independente para energia e ar comprimido.</a:t>
            </a:r>
          </a:p>
          <a:p>
            <a:r>
              <a:t>• Redundância garantida.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543</Words>
  <Application>Microsoft Office PowerPoint</Application>
  <PresentationFormat>Apresentação na tela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Sistema Elétrico do EMBRAER EMB 120 “Brasília”</vt:lpstr>
      <vt:lpstr>Sumário</vt:lpstr>
      <vt:lpstr>Introdução</vt:lpstr>
      <vt:lpstr>Visão Geral do Sistema Elétrico</vt:lpstr>
      <vt:lpstr>Sistema de Baterias</vt:lpstr>
      <vt:lpstr>Sistema de Baterias</vt:lpstr>
      <vt:lpstr>Distribuição Elétrica</vt:lpstr>
      <vt:lpstr>Conversão de Energia</vt:lpstr>
      <vt:lpstr>Fontes Auxiliares de Energia</vt:lpstr>
      <vt:lpstr>Iluminação e Sistemas Auxiliares</vt:lpstr>
      <vt:lpstr>Falhas e Procedimentos de Emergência</vt:lpstr>
      <vt:lpstr>Manutenção e Diagnóstico</vt:lpstr>
      <vt:lpstr>Impacto das Tecnologias Modernas</vt:lpstr>
      <vt:lpstr>Conclusão</vt:lpstr>
      <vt:lpstr>Referências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LUIZ RIBEIRO ANTUNES</cp:lastModifiedBy>
  <cp:revision>2</cp:revision>
  <dcterms:created xsi:type="dcterms:W3CDTF">2013-01-27T09:14:16Z</dcterms:created>
  <dcterms:modified xsi:type="dcterms:W3CDTF">2025-04-13T20:02:16Z</dcterms:modified>
  <cp:category/>
</cp:coreProperties>
</file>