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embeddings/oleObject1.docx" ContentType="application/vnd.openxmlformats-officedocument.wordprocessingml.document"/>
  <Override PartName="/ppt/media/image1.jpeg" ContentType="image/jpeg"/>
  <Override PartName="/ppt/media/image2.jpeg" ContentType="image/jpeg"/>
  <Override PartName="/ppt/media/image3.emf" ContentType="image/x-emf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83E88E-0A07-4B72-9FD9-2F2E1C1B05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26A7023-BF38-4AD1-BA00-C6D947538B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3D3AF61-FB39-4E7F-8EFF-82803D2975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328AFC-E2B1-4AAD-B73A-BACD428FC3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A82E17-7273-459D-A8A8-5F9DCBA156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C9ED11-2D35-4E8C-8253-C5CCF9CC6F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FB748C-3271-47D2-92DF-1849F433A1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0B36458-4567-434E-A343-E10B31C82E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22BA303-C688-483F-B5D4-9E48FF1DEB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1F18873-650C-49DD-9C1B-A7B4ED33E2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D21B902-16E0-4AC7-85F5-361B213E28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6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66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4378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A5027A9-5BA8-48C3-BCE6-6D1240D50B08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" name="Straight Connector 14"/>
          <p:cNvCxnSpPr/>
          <p:nvPr/>
        </p:nvCxnSpPr>
        <p:spPr>
          <a:xfrm>
            <a:off x="2417760" y="3528360"/>
            <a:ext cx="863712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 formato de texto dos tópicos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Gill Sans MT"/>
              </a:rPr>
              <a:t>2.º nível de tópicos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Gill Sans MT"/>
              </a:rPr>
              <a:t>3.º nível de tópicos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Gill Sans MT"/>
              </a:rPr>
              <a:t>4.º nível de tópicos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Gill Sans MT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Gill Sans MT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Gill Sans MT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4680" y="798840"/>
            <a:ext cx="3272760" cy="22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24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24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3600" y="798840"/>
            <a:ext cx="6012000" cy="46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44680" y="3205440"/>
            <a:ext cx="3274560" cy="22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28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9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0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036419A-6375-4B14-A713-13D7A9938D99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98" name="Straight Connector 16"/>
          <p:cNvCxnSpPr/>
          <p:nvPr/>
        </p:nvCxnSpPr>
        <p:spPr>
          <a:xfrm>
            <a:off x="1448280" y="3205440"/>
            <a:ext cx="326952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0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grpSp>
        <p:nvGrpSpPr>
          <p:cNvPr id="102" name="Group 7"/>
          <p:cNvGrpSpPr/>
          <p:nvPr/>
        </p:nvGrpSpPr>
        <p:grpSpPr>
          <a:xfrm>
            <a:off x="7477560" y="482040"/>
            <a:ext cx="4074120" cy="5148720"/>
            <a:chOff x="7477560" y="482040"/>
            <a:chExt cx="4074120" cy="5148720"/>
          </a:xfrm>
        </p:grpSpPr>
        <p:sp>
          <p:nvSpPr>
            <p:cNvPr id="103" name="Rectangle 17"/>
            <p:cNvSpPr/>
            <p:nvPr/>
          </p:nvSpPr>
          <p:spPr>
            <a:xfrm>
              <a:off x="7477560" y="482040"/>
              <a:ext cx="4074120" cy="51487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algn="tl" blurRad="127080" dir="4740526" dist="22847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softRound" w="152400" h="508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4" name="Rectangle 18"/>
            <p:cNvSpPr/>
            <p:nvPr/>
          </p:nvSpPr>
          <p:spPr>
            <a:xfrm>
              <a:off x="7790400" y="812520"/>
              <a:ext cx="3449880" cy="44661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  <a:miter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1160" y="1129680"/>
            <a:ext cx="5532120" cy="18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4480" y="1122480"/>
            <a:ext cx="2790720" cy="3866040"/>
          </a:xfrm>
          <a:prstGeom prst="rect">
            <a:avLst/>
          </a:prstGeom>
          <a:solidFill>
            <a:schemeClr val="lt1">
              <a:lumMod val="85000"/>
            </a:schemeClr>
          </a:solidFill>
          <a:ln w="936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Gill Sans MT"/>
              </a:rPr>
              <a:t>Clique no ícone para adicionar uma imagem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50440" y="3146040"/>
            <a:ext cx="5524200" cy="20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1"/>
          </p:nvPr>
        </p:nvSpPr>
        <p:spPr>
          <a:xfrm>
            <a:off x="1447560" y="5469840"/>
            <a:ext cx="55270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32"/>
          </p:nvPr>
        </p:nvSpPr>
        <p:spPr>
          <a:xfrm>
            <a:off x="1447560" y="318600"/>
            <a:ext cx="5540760" cy="32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3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775AA0-9F29-40D6-B475-0D2B8234D5CE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11" name="Straight Connector 30"/>
          <p:cNvCxnSpPr/>
          <p:nvPr/>
        </p:nvCxnSpPr>
        <p:spPr>
          <a:xfrm>
            <a:off x="1447200" y="3143520"/>
            <a:ext cx="552780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3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FEBAB7-19C1-4F6A-84B7-71A746712892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9" name="Straight Connector 25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439200" y="798840"/>
            <a:ext cx="1615320" cy="46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4680" y="798840"/>
            <a:ext cx="7828560" cy="46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8C19A5B-B118-4BBF-AB97-429C87256ECD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28" name="Straight Connector 14"/>
          <p:cNvCxnSpPr/>
          <p:nvPr/>
        </p:nvCxnSpPr>
        <p:spPr>
          <a:xfrm>
            <a:off x="9438840" y="798840"/>
            <a:ext cx="360" cy="466020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3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9FC397-933C-4105-A9DA-50A5E465965E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37" name="Straight Connector 32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4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6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3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14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15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837F185-50FA-481B-97CC-363C04198B98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48" name="Straight Connector 14"/>
          <p:cNvCxnSpPr/>
          <p:nvPr/>
        </p:nvCxnSpPr>
        <p:spPr>
          <a:xfrm>
            <a:off x="1454040" y="3804840"/>
            <a:ext cx="863100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5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9360" y="804960"/>
            <a:ext cx="9605160" cy="105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447200" y="2010960"/>
            <a:ext cx="4644720" cy="344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413760" y="2017440"/>
            <a:ext cx="4644720" cy="34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16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17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18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3BDB276-04A5-4BB1-BB16-73343EA71DCE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58" name="Straight Connector 34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64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7200" y="804240"/>
            <a:ext cx="960732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47200" y="201960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trike="noStrike" u="none" cap="all">
                <a:solidFill>
                  <a:schemeClr val="accent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47200" y="2824200"/>
            <a:ext cx="4644720" cy="264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12320" y="202284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200" strike="noStrike" u="none" cap="all">
                <a:solidFill>
                  <a:schemeClr val="accent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412320" y="2821320"/>
            <a:ext cx="4644720" cy="26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400" strike="noStrike" u="non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b="0" lang="en-US" sz="14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b="0" lang="en-US" sz="1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19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 type="ftr" idx="20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8"/>
          <p:cNvSpPr>
            <a:spLocks noGrp="1"/>
          </p:cNvSpPr>
          <p:nvPr>
            <p:ph type="sldNum" idx="21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84217C-2C8B-469B-8345-68AAA68AC4C5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3" name="Straight Connector 28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76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dt" idx="22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23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24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DDC61B-96D1-4436-8CBD-4765B1BB0AB1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81" name="Straight Connector 24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85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dt" idx="25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t-BR" sz="1000" strike="noStrike" u="non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26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27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t-BR" sz="2800" strike="noStrike" u="non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28CAD9-3DF2-445E-B8C8-120615F6B840}" type="slidenum">
              <a:rPr b="0" lang="pt-BR" sz="2800" strike="noStrike" u="none">
                <a:solidFill>
                  <a:schemeClr val="accent1"/>
                </a:solidFill>
                <a:uFillTx/>
                <a:latin typeface="Gill Sans MT"/>
              </a:rPr>
              <a:t>&lt;número&gt;</a:t>
            </a:fld>
            <a:endParaRPr b="0" lang="pt-BR" sz="2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600" strike="noStrike" u="none" cap="all">
                <a:solidFill>
                  <a:schemeClr val="dk1"/>
                </a:solidFill>
                <a:uFillTx/>
                <a:latin typeface="Gill Sans MT"/>
              </a:rPr>
              <a:t>Projeto de produto i</a:t>
            </a:r>
            <a:endParaRPr b="0" lang="en-US" sz="66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trike="noStrike" u="none" cap="all">
                <a:solidFill>
                  <a:schemeClr val="dk1"/>
                </a:solidFill>
                <a:uFillTx/>
                <a:latin typeface="Gill Sans MT"/>
              </a:rPr>
              <a:t>Cap 1 – grupo 5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trike="noStrike" u="none" cap="all">
                <a:solidFill>
                  <a:schemeClr val="dk1"/>
                </a:solidFill>
                <a:uFillTx/>
                <a:latin typeface="Gill Sans MT"/>
              </a:rPr>
              <a:t>Andre antunes E danielle vieira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600" strike="noStrike" u="none" cap="all">
                <a:solidFill>
                  <a:schemeClr val="dk1"/>
                </a:solidFill>
                <a:uFillTx/>
                <a:latin typeface="Gill Sans MT"/>
              </a:rPr>
              <a:t>obrigado</a:t>
            </a:r>
            <a:endParaRPr b="0" lang="en-US" sz="66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buNone/>
            </a:pPr>
            <a:endParaRPr b="0" lang="pt-BR" sz="1800" strike="noStrike" u="none" cap="all">
              <a:solidFill>
                <a:schemeClr val="dk1"/>
              </a:solidFill>
              <a:uFillTx/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 cap="all">
                <a:solidFill>
                  <a:schemeClr val="dk1"/>
                </a:solidFill>
                <a:uFillTx/>
                <a:latin typeface="Gill Sans MT"/>
              </a:rPr>
              <a:t>Movelaria Antunes</a:t>
            </a:r>
            <a:br>
              <a:rPr sz="3200"/>
            </a:br>
            <a:endParaRPr b="0" lang="en-US" sz="44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pic>
        <p:nvPicPr>
          <p:cNvPr id="115" name="Espaço Reservado para Conteúdo 4" descr="Uma imagem contendo no interior, cozinha, quarto, mesa&#10;&#10;Descrição gerada automaticamente"/>
          <p:cNvPicPr/>
          <p:nvPr/>
        </p:nvPicPr>
        <p:blipFill>
          <a:blip r:embed="rId1"/>
          <a:stretch/>
        </p:blipFill>
        <p:spPr>
          <a:xfrm>
            <a:off x="1451520" y="1853640"/>
            <a:ext cx="9603000" cy="48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 cap="all">
                <a:solidFill>
                  <a:schemeClr val="dk1"/>
                </a:solidFill>
                <a:uFillTx/>
                <a:latin typeface="Gill Sans MT"/>
              </a:rPr>
              <a:t>Escopo</a:t>
            </a:r>
            <a:endParaRPr b="0" lang="en-US" sz="3200" strike="noStrike" u="none" cap="all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algn="l" pos="709920"/>
              </a:tabLst>
            </a:pPr>
            <a:r>
              <a:rPr b="1" lang="pt-BR" sz="18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Descrição do Produto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Um gabinete de banheiro, em mdf, com duas portas, uma gaveta com corrediças telescópicas, perfil de alumínio e dobradiças com amortecedores.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algn="l" pos="709920"/>
              </a:tabLst>
            </a:pPr>
            <a:r>
              <a:rPr b="1" lang="pt-BR" sz="18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Dimensões do Produto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Esse gabinete terá 600mm de altura, 400mm de largura e 400mm de profundidade.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 </a:t>
            </a:r>
            <a:r>
              <a:rPr b="1" lang="pt-BR" sz="18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Principais Materiais e recursos</a:t>
            </a:r>
            <a:endParaRPr b="0" lang="en-US" sz="18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Mdf tx 15, fita tx 22mm, mdf tx 6mm, cola contato, parafusos, estopa e thinner.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Custos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400 reais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Valor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750 reais</a:t>
            </a: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Requisitos do cliente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4572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Personalização do design – Cliente quer moveis que se encaixem perfeitamente em seu estilo.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1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marL="457200" indent="-4572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Durabilidade e resistência do material - O cliente busca um móvel que tenha uma vida útil longa.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1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marL="457200" indent="-4572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  <a:ea typeface="Times New Roman"/>
              </a:rPr>
              <a:t>Funcionalidade - O Cliente deseja otimizar um espaço em um ambiente pequeno.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 cap="all">
                <a:solidFill>
                  <a:schemeClr val="dk1"/>
                </a:solidFill>
                <a:uFillTx/>
                <a:latin typeface="Gill Sans MT"/>
              </a:rPr>
              <a:t>Requisitos do produto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4572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</a:rPr>
              <a:t>Material de alta qualidade e durabilidade - Garantir a durabilidade e qualidade do móvel.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1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marL="457200" indent="-4572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  <a:ea typeface="Times New Roman"/>
              </a:rPr>
              <a:t>Dimensões personalizadas - Atender as necessidades de dimensões do cliente.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1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marL="457200" indent="-4572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Gill Sans MT"/>
              <a:buAutoNum type="arabicPeriod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  <a:ea typeface="Times New Roman"/>
              </a:rPr>
              <a:t>Design funcional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 -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Gill Sans MT"/>
                <a:ea typeface="Times New Roman"/>
              </a:rPr>
              <a:t>O móvel precisa incluir soluções de armazenamento eficientes e otimizar o espaço .</a:t>
            </a: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  <a:p>
            <a:pPr indent="0" algn="just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Gill Sans MT"/>
              </a:rPr>
              <a:t>Funções do produto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graphicFrame>
        <p:nvGraphicFramePr>
          <p:cNvPr id="123" name=""/>
          <p:cNvGraphicFramePr/>
          <p:nvPr/>
        </p:nvGraphicFramePr>
        <p:xfrm>
          <a:off x="47880" y="1437840"/>
          <a:ext cx="12192120" cy="48621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7880" y="1437840"/>
                    <a:ext cx="12192120" cy="4862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Gill Sans MT"/>
              </a:rPr>
              <a:t>Alternativa de Conceitos 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47560" y="1920960"/>
            <a:ext cx="9532440" cy="42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600" strike="noStrike" u="none">
                <a:solidFill>
                  <a:schemeClr val="dk1"/>
                </a:solidFill>
                <a:uFillTx/>
                <a:latin typeface="Gill Sans MT"/>
              </a:rPr>
              <a:t>Escolhido</a:t>
            </a:r>
            <a:endParaRPr b="0" lang="en-US" sz="36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rcRect l="3841" t="3612" r="0" b="25268"/>
          <a:stretch/>
        </p:blipFill>
        <p:spPr>
          <a:xfrm>
            <a:off x="3420000" y="1944000"/>
            <a:ext cx="522000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Gill Sans MT"/>
              </a:rPr>
              <a:t>Materiais Necessários</a:t>
            </a:r>
            <a:endParaRPr b="0" lang="en-US" sz="3200" strike="noStrike" u="none">
              <a:solidFill>
                <a:schemeClr val="dk1"/>
              </a:solidFill>
              <a:uFillTx/>
              <a:latin typeface="Gill Sans MT"/>
            </a:endParaRPr>
          </a:p>
        </p:txBody>
      </p:sp>
      <p:graphicFrame>
        <p:nvGraphicFramePr>
          <p:cNvPr id="130" name=""/>
          <p:cNvGraphicFramePr/>
          <p:nvPr/>
        </p:nvGraphicFramePr>
        <p:xfrm>
          <a:off x="4367160" y="1944000"/>
          <a:ext cx="4632840" cy="4139640"/>
        </p:xfrm>
        <a:graphic>
          <a:graphicData uri="http://schemas.openxmlformats.org/drawingml/2006/table">
            <a:tbl>
              <a:tblPr/>
              <a:tblGrid>
                <a:gridCol w="447840"/>
                <a:gridCol w="4185000"/>
              </a:tblGrid>
              <a:tr h="4316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id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nome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MDF Branco tx Ultra 15mm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2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MDF Branco tx Ultra 6mm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3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Parafusos 25mm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4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Parafusos 40mm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5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Perfil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6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frontão interno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7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fixadores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6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8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Corrediças telescopicas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9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Dobradiças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10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Fita para acabamento branco tx 22mm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11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Cola contato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12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Estopa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13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Thinner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85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14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Tapa furo branco tx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595</TotalTime>
  <Application>LibreOffice/24.8.2.1$Windows_X86_64 LibreOffice_project/0f794b6e29741098670a3b95d60478a65d05ef13</Application>
  <AppVersion>15.0000</AppVersion>
  <Words>1037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2024-09-10T18:01:46Z</dcterms:created>
  <dc:creator>ANDRE LUIZ RIBEIRO ANTUNES</dc:creator>
  <dc:description/>
  <dc:language>pt-BR</dc:language>
  <cp:lastModifiedBy/>
  <dcterms:modified xsi:type="dcterms:W3CDTF">2024-11-03T20:19:27Z</dcterms:modified>
  <cp:revision>4</cp:revision>
  <dc:subject/>
  <dc:title>Projeto de produto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29</vt:i4>
  </property>
</Properties>
</file>