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63" r:id="rId15"/>
    <p:sldId id="268" r:id="rId16"/>
    <p:sldId id="271" r:id="rId17"/>
    <p:sldId id="266" r:id="rId18"/>
    <p:sldId id="270" r:id="rId19"/>
    <p:sldId id="272" r:id="rId20"/>
    <p:sldId id="269" r:id="rId21"/>
    <p:sldId id="273" r:id="rId22"/>
    <p:sldId id="274" r:id="rId23"/>
    <p:sldId id="275" r:id="rId24"/>
    <p:sldId id="276" r:id="rId25"/>
    <p:sldId id="277" r:id="rId26"/>
    <p:sldId id="265" r:id="rId2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83E88E-0A07-4B72-9FD9-2F2E1C1B05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26A7023-BF38-4AD1-BA00-C6D947538B2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C3D3AF61-FB39-4E7F-8EFF-82803D2975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328AFC-E2B1-4AAD-B73A-BACD428FC36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4A82E17-7273-459D-A8A8-5F9DCBA1564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7C9ED11-2D35-4E8C-8253-C5CCF9CC6F5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AFB748C-3271-47D2-92DF-1849F433A18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0B36458-4567-434E-A343-E10B31C82E2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22BA303-C688-483F-B5D4-9E48FF1DEBF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1F18873-650C-49DD-9C1B-A7B4ED33E28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D21B902-16E0-4AC7-85F5-361B213E28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66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6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4378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A5027A9-5BA8-48C3-BCE6-6D1240D50B08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7" name="Straight Connector 14"/>
          <p:cNvCxnSpPr/>
          <p:nvPr/>
        </p:nvCxnSpPr>
        <p:spPr>
          <a:xfrm>
            <a:off x="2417760" y="3528360"/>
            <a:ext cx="863712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 formato de texto dos tópicos</a:t>
            </a: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Gill Sans MT"/>
              </a:rPr>
              <a:t>2.º nível de tópicos</a:t>
            </a:r>
          </a:p>
          <a:p>
            <a:pPr marL="1296000" lvl="2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Gill Sans MT"/>
              </a:rPr>
              <a:t>3.º nível de tópicos</a:t>
            </a:r>
          </a:p>
          <a:p>
            <a:pPr marL="1728000" lvl="3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Gill Sans MT"/>
              </a:rPr>
              <a:t>4.º nível de tópicos</a:t>
            </a:r>
          </a:p>
          <a:p>
            <a:pPr marL="2160000" lvl="4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Gill Sans MT"/>
              </a:rPr>
              <a:t>5.º nível de tópicos</a:t>
            </a:r>
          </a:p>
          <a:p>
            <a:pPr marL="2592000" lvl="5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Gill Sans MT"/>
              </a:rPr>
              <a:t>6.º nível de tópicos</a:t>
            </a:r>
          </a:p>
          <a:p>
            <a:pPr marL="3024000" lvl="6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Gill Sans MT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4680" y="798840"/>
            <a:ext cx="3272760" cy="22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24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24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3600" y="798840"/>
            <a:ext cx="6012000" cy="4658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444680" y="3205440"/>
            <a:ext cx="3274560" cy="2247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28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9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30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036419A-6375-4B14-A713-13D7A9938D99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98" name="Straight Connector 16"/>
          <p:cNvCxnSpPr/>
          <p:nvPr/>
        </p:nvCxnSpPr>
        <p:spPr>
          <a:xfrm>
            <a:off x="1448280" y="3205440"/>
            <a:ext cx="326952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0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grpSp>
        <p:nvGrpSpPr>
          <p:cNvPr id="102" name="Group 7"/>
          <p:cNvGrpSpPr/>
          <p:nvPr/>
        </p:nvGrpSpPr>
        <p:grpSpPr>
          <a:xfrm>
            <a:off x="7477560" y="482040"/>
            <a:ext cx="4074120" cy="5148720"/>
            <a:chOff x="7477560" y="482040"/>
            <a:chExt cx="4074120" cy="5148720"/>
          </a:xfrm>
        </p:grpSpPr>
        <p:sp>
          <p:nvSpPr>
            <p:cNvPr id="103" name="Rectangle 17"/>
            <p:cNvSpPr/>
            <p:nvPr/>
          </p:nvSpPr>
          <p:spPr>
            <a:xfrm>
              <a:off x="7477560" y="482040"/>
              <a:ext cx="4074120" cy="514872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200">
              <a:noFill/>
            </a:ln>
            <a:effectLst>
              <a:outerShdw blurRad="127080" dist="228470" dir="4740526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4" name="Rectangle 18"/>
            <p:cNvSpPr/>
            <p:nvPr/>
          </p:nvSpPr>
          <p:spPr>
            <a:xfrm>
              <a:off x="7790400" y="812520"/>
              <a:ext cx="3449880" cy="446616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  <a:miter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1160" y="1129680"/>
            <a:ext cx="5532120" cy="183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4480" y="1122480"/>
            <a:ext cx="2790720" cy="3866040"/>
          </a:xfrm>
          <a:prstGeom prst="rect">
            <a:avLst/>
          </a:prstGeom>
          <a:solidFill>
            <a:schemeClr val="lt1">
              <a:lumMod val="85000"/>
            </a:schemeClr>
          </a:solidFill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u="none" strike="noStrike">
                <a:solidFill>
                  <a:schemeClr val="dk1"/>
                </a:solidFill>
                <a:uFillTx/>
                <a:latin typeface="Gill Sans MT"/>
              </a:rPr>
              <a:t>Clique no ícone para adicionar uma imagem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450440" y="3146040"/>
            <a:ext cx="5524200" cy="2003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31"/>
          </p:nvPr>
        </p:nvSpPr>
        <p:spPr>
          <a:xfrm>
            <a:off x="1447560" y="5469840"/>
            <a:ext cx="5527080" cy="31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32"/>
          </p:nvPr>
        </p:nvSpPr>
        <p:spPr>
          <a:xfrm>
            <a:off x="1447560" y="318600"/>
            <a:ext cx="5540760" cy="32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10" name="PlaceHolder 6"/>
          <p:cNvSpPr>
            <a:spLocks noGrp="1"/>
          </p:cNvSpPr>
          <p:nvPr>
            <p:ph type="sldNum" idx="33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8775AA0-9F29-40D6-B475-0D2B8234D5CE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111" name="Straight Connector 30"/>
          <p:cNvCxnSpPr/>
          <p:nvPr/>
        </p:nvCxnSpPr>
        <p:spPr>
          <a:xfrm>
            <a:off x="1447200" y="3143520"/>
            <a:ext cx="552780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3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FEBAB7-19C1-4F6A-84B7-71A746712892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19" name="Straight Connector 25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439200" y="798840"/>
            <a:ext cx="1615320" cy="4659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44680" y="798840"/>
            <a:ext cx="7828560" cy="4659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8C19A5B-B118-4BBF-AB97-429C87256ECD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28" name="Straight Connector 14"/>
          <p:cNvCxnSpPr/>
          <p:nvPr/>
        </p:nvCxnSpPr>
        <p:spPr>
          <a:xfrm>
            <a:off x="9438840" y="798840"/>
            <a:ext cx="360" cy="466020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3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69FC397-933C-4105-A9DA-50A5E465965E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37" name="Straight Connector 32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4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6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3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14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 idx="15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837F185-50FA-481B-97CC-363C04198B98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48" name="Straight Connector 14"/>
          <p:cNvCxnSpPr/>
          <p:nvPr/>
        </p:nvCxnSpPr>
        <p:spPr>
          <a:xfrm>
            <a:off x="1454040" y="3804840"/>
            <a:ext cx="863100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5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9360" y="804960"/>
            <a:ext cx="9605160" cy="105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447200" y="2010960"/>
            <a:ext cx="4644720" cy="344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413760" y="2017440"/>
            <a:ext cx="4644720" cy="344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16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17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 idx="18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3BDB276-04A5-4BB1-BB16-73343EA71DCE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58" name="Straight Connector 34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64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7200" y="804240"/>
            <a:ext cx="9607320" cy="1055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47200" y="2019600"/>
            <a:ext cx="4644720" cy="80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200" b="0" u="none" strike="noStrike" cap="all">
                <a:solidFill>
                  <a:schemeClr val="accent1"/>
                </a:solidFill>
                <a:uFillTx/>
                <a:latin typeface="Gill Sans MT"/>
              </a:rPr>
              <a:t>Clique para editar os estilos de texto Mestres</a:t>
            </a:r>
            <a:endParaRPr lang="en-US" sz="2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47200" y="2824200"/>
            <a:ext cx="4644720" cy="264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12320" y="2022840"/>
            <a:ext cx="4644720" cy="80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200" b="0" u="none" strike="noStrike" cap="all">
                <a:solidFill>
                  <a:schemeClr val="accent1"/>
                </a:solidFill>
                <a:uFillTx/>
                <a:latin typeface="Gill Sans MT"/>
              </a:rPr>
              <a:t>Clique para editar os estilos de texto Mestres</a:t>
            </a:r>
            <a:endParaRPr lang="en-US" sz="2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412320" y="2821320"/>
            <a:ext cx="4644720" cy="263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dt" idx="19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 type="ftr" idx="20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72" name="PlaceHolder 8"/>
          <p:cNvSpPr>
            <a:spLocks noGrp="1"/>
          </p:cNvSpPr>
          <p:nvPr>
            <p:ph type="sldNum" idx="21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84217C-2C8B-469B-8345-68AAA68AC4C5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73" name="Straight Connector 28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76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dt" idx="22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23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sldNum" idx="24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DDC61B-96D1-4436-8CBD-4765B1BB0AB1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81" name="Straight Connector 24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85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dt" idx="25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26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 idx="27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28CAD9-3DF2-445E-B8C8-120615F6B840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6600" b="0" u="none" strike="noStrike" cap="all">
                <a:solidFill>
                  <a:schemeClr val="dk1"/>
                </a:solidFill>
                <a:uFillTx/>
                <a:latin typeface="Gill Sans MT"/>
              </a:rPr>
              <a:t>Projeto de produto i</a:t>
            </a:r>
            <a:endParaRPr lang="en-US" sz="6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u="none" strike="noStrike" cap="all">
                <a:solidFill>
                  <a:schemeClr val="dk1"/>
                </a:solidFill>
                <a:uFillTx/>
                <a:latin typeface="Gill Sans MT"/>
              </a:rPr>
              <a:t>Cap 1 – grupo 5</a:t>
            </a:r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u="none" strike="noStrike" cap="all">
                <a:solidFill>
                  <a:schemeClr val="dk1"/>
                </a:solidFill>
                <a:uFillTx/>
                <a:latin typeface="Gill Sans MT"/>
              </a:rPr>
              <a:t>Andre antunes E danielle vieira</a:t>
            </a:r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Recursos de fabricação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CCCF0AA-ECB6-48A8-9139-9766C2C9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40040"/>
              </p:ext>
            </p:extLst>
          </p:nvPr>
        </p:nvGraphicFramePr>
        <p:xfrm>
          <a:off x="1908968" y="2457450"/>
          <a:ext cx="2720181" cy="293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0181">
                  <a:extLst>
                    <a:ext uri="{9D8B030D-6E8A-4147-A177-3AD203B41FA5}">
                      <a16:colId xmlns:a16="http://schemas.microsoft.com/office/drawing/2014/main" val="3499385483"/>
                    </a:ext>
                  </a:extLst>
                </a:gridCol>
              </a:tblGrid>
              <a:tr h="3913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32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Maquinário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5165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Parafusadeira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38240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Furadeira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04677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seccionadora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395745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coladeira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83807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Tiko-tiko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05571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lixadeira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571798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trena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31490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esquadro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4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1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708660"/>
            <a:ext cx="9751500" cy="1303020"/>
          </a:xfrm>
        </p:spPr>
        <p:txBody>
          <a:bodyPr/>
          <a:lstStyle/>
          <a:p>
            <a:r>
              <a:rPr lang="pt-BR" dirty="0"/>
              <a:t>Custos </a:t>
            </a:r>
            <a:r>
              <a:rPr lang="pt-BR" dirty="0" err="1"/>
              <a:t>Atuaizados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CDEF64-4A67-47BB-A5BD-88A52F392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6152"/>
              </p:ext>
            </p:extLst>
          </p:nvPr>
        </p:nvGraphicFramePr>
        <p:xfrm>
          <a:off x="2812238" y="2011680"/>
          <a:ext cx="6733063" cy="400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575">
                  <a:extLst>
                    <a:ext uri="{9D8B030D-6E8A-4147-A177-3AD203B41FA5}">
                      <a16:colId xmlns:a16="http://schemas.microsoft.com/office/drawing/2014/main" val="1206476743"/>
                    </a:ext>
                  </a:extLst>
                </a:gridCol>
                <a:gridCol w="4284676">
                  <a:extLst>
                    <a:ext uri="{9D8B030D-6E8A-4147-A177-3AD203B41FA5}">
                      <a16:colId xmlns:a16="http://schemas.microsoft.com/office/drawing/2014/main" val="2250996116"/>
                    </a:ext>
                  </a:extLst>
                </a:gridCol>
                <a:gridCol w="2049812">
                  <a:extLst>
                    <a:ext uri="{9D8B030D-6E8A-4147-A177-3AD203B41FA5}">
                      <a16:colId xmlns:a16="http://schemas.microsoft.com/office/drawing/2014/main" val="1214514432"/>
                    </a:ext>
                  </a:extLst>
                </a:gridCol>
              </a:tblGrid>
              <a:tr h="2558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 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nome</a:t>
                      </a:r>
                      <a:endParaRPr lang="pt-BR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custos</a:t>
                      </a:r>
                      <a:endParaRPr lang="pt-BR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42074021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MDF Branco </a:t>
                      </a:r>
                      <a:r>
                        <a:rPr lang="pt-BR" sz="1600" dirty="0" err="1">
                          <a:effectLst/>
                        </a:rPr>
                        <a:t>tx</a:t>
                      </a:r>
                      <a:r>
                        <a:rPr lang="pt-BR" sz="1600" dirty="0">
                          <a:effectLst/>
                        </a:rPr>
                        <a:t> Ultra 15mm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170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30278459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MDF Branco tx Ultra 6mm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61165377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Parafusos 25mm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09297595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Parafusos 40mm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8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3223644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Perfil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27453598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fixadores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32551117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7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Corrediças telescopicas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39954746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8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Dobradiças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3109505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9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Fita para acabamento branco tx 22mm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35805990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Cola contato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3529687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Estopa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53531795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Thinner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02295965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Tapa furo branco tx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42018606"/>
                  </a:ext>
                </a:extLst>
              </a:tr>
              <a:tr h="2558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TOTAL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326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84046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3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708660"/>
            <a:ext cx="9751500" cy="1303020"/>
          </a:xfrm>
        </p:spPr>
        <p:txBody>
          <a:bodyPr/>
          <a:lstStyle/>
          <a:p>
            <a:r>
              <a:rPr lang="pt-BR" dirty="0"/>
              <a:t>Lições Aprendidas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9B2C5DF-F2EA-41D4-8183-234353DA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48690"/>
              </p:ext>
            </p:extLst>
          </p:nvPr>
        </p:nvGraphicFramePr>
        <p:xfrm>
          <a:off x="548640" y="1954146"/>
          <a:ext cx="11132818" cy="4771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353">
                  <a:extLst>
                    <a:ext uri="{9D8B030D-6E8A-4147-A177-3AD203B41FA5}">
                      <a16:colId xmlns:a16="http://schemas.microsoft.com/office/drawing/2014/main" val="3356803447"/>
                    </a:ext>
                  </a:extLst>
                </a:gridCol>
                <a:gridCol w="4876358">
                  <a:extLst>
                    <a:ext uri="{9D8B030D-6E8A-4147-A177-3AD203B41FA5}">
                      <a16:colId xmlns:a16="http://schemas.microsoft.com/office/drawing/2014/main" val="3682554821"/>
                    </a:ext>
                  </a:extLst>
                </a:gridCol>
                <a:gridCol w="4177107">
                  <a:extLst>
                    <a:ext uri="{9D8B030D-6E8A-4147-A177-3AD203B41FA5}">
                      <a16:colId xmlns:a16="http://schemas.microsoft.com/office/drawing/2014/main" val="1668449955"/>
                    </a:ext>
                  </a:extLst>
                </a:gridCol>
              </a:tblGrid>
              <a:tr h="194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Ponto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Aprendizado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Projetos Futuros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extLst>
                  <a:ext uri="{0D108BD9-81ED-4DB2-BD59-A6C34878D82A}">
                    <a16:rowId xmlns:a16="http://schemas.microsoft.com/office/drawing/2014/main" val="474022376"/>
                  </a:ext>
                </a:extLst>
              </a:tr>
              <a:tr h="1067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Planejamento detalhado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Mapear claramente todas as etapas da produção, desde a aquisição de matéria-prima até o acabamento final, ajudou a minimizar atrasos e garantir o cumprimento do prazo de entrega.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será essencial dedicar mais tempo ao refinamento do cronograma e à identificação de possíveis gargalos.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extLst>
                  <a:ext uri="{0D108BD9-81ED-4DB2-BD59-A6C34878D82A}">
                    <a16:rowId xmlns:a16="http://schemas.microsoft.com/office/drawing/2014/main" val="3994193578"/>
                  </a:ext>
                </a:extLst>
              </a:tr>
              <a:tr h="711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Comunicação efetiva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alinhamento constante com o cliente e a equipe de produção foi fundamental para o sucesso do projeto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Reforçar a formalização de todas as especificações e aprovações antes do início da execução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extLst>
                  <a:ext uri="{0D108BD9-81ED-4DB2-BD59-A6C34878D82A}">
                    <a16:rowId xmlns:a16="http://schemas.microsoft.com/office/drawing/2014/main" val="3122990114"/>
                  </a:ext>
                </a:extLst>
              </a:tr>
              <a:tr h="711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Gestão de Recursos e Custos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 gestão eficiente dos recursos foi um ponto crucial para a realização desse projeto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estabelecer parcerias sólidas com fornecedores pode reduzir custos e agilizar a produção.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extLst>
                  <a:ext uri="{0D108BD9-81ED-4DB2-BD59-A6C34878D82A}">
                    <a16:rowId xmlns:a16="http://schemas.microsoft.com/office/drawing/2014/main" val="1164138718"/>
                  </a:ext>
                </a:extLst>
              </a:tr>
              <a:tr h="711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Capacitação da Equipe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Investir no treinamento da equipe foi essencial para garantir a qualidade do produto final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será importante continuar promovendo capacitações regulares e estratégias de engajamento.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extLst>
                  <a:ext uri="{0D108BD9-81ED-4DB2-BD59-A6C34878D82A}">
                    <a16:rowId xmlns:a16="http://schemas.microsoft.com/office/drawing/2014/main" val="434551951"/>
                  </a:ext>
                </a:extLst>
              </a:tr>
              <a:tr h="711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Qualidade e Controle de Processos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 implementação de um controle de qualidade mais rigoroso durante a produção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documentar padrões de qualidade previamente para melhorar mais a eficiência do processo.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extLst>
                  <a:ext uri="{0D108BD9-81ED-4DB2-BD59-A6C34878D82A}">
                    <a16:rowId xmlns:a16="http://schemas.microsoft.com/office/drawing/2014/main" val="2023151586"/>
                  </a:ext>
                </a:extLst>
              </a:tr>
              <a:tr h="533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Experiencia do cliente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 experiência do cliente mostrou-se um diferencial competitivo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Fortalecer mias a experiencia do cliente para fortalecer a marca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132" marR="32132" marT="0" marB="0" anchor="ctr"/>
                </a:tc>
                <a:extLst>
                  <a:ext uri="{0D108BD9-81ED-4DB2-BD59-A6C34878D82A}">
                    <a16:rowId xmlns:a16="http://schemas.microsoft.com/office/drawing/2014/main" val="127949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9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708660"/>
            <a:ext cx="9751500" cy="1303020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B4CCBDF-C031-43DC-A854-81E68285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29362"/>
              </p:ext>
            </p:extLst>
          </p:nvPr>
        </p:nvGraphicFramePr>
        <p:xfrm>
          <a:off x="709515" y="2011680"/>
          <a:ext cx="10938509" cy="4607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71">
                  <a:extLst>
                    <a:ext uri="{9D8B030D-6E8A-4147-A177-3AD203B41FA5}">
                      <a16:colId xmlns:a16="http://schemas.microsoft.com/office/drawing/2014/main" val="2323055974"/>
                    </a:ext>
                  </a:extLst>
                </a:gridCol>
                <a:gridCol w="1785586">
                  <a:extLst>
                    <a:ext uri="{9D8B030D-6E8A-4147-A177-3AD203B41FA5}">
                      <a16:colId xmlns:a16="http://schemas.microsoft.com/office/drawing/2014/main" val="2555072413"/>
                    </a:ext>
                  </a:extLst>
                </a:gridCol>
                <a:gridCol w="2092603">
                  <a:extLst>
                    <a:ext uri="{9D8B030D-6E8A-4147-A177-3AD203B41FA5}">
                      <a16:colId xmlns:a16="http://schemas.microsoft.com/office/drawing/2014/main" val="1749346253"/>
                    </a:ext>
                  </a:extLst>
                </a:gridCol>
                <a:gridCol w="1931889">
                  <a:extLst>
                    <a:ext uri="{9D8B030D-6E8A-4147-A177-3AD203B41FA5}">
                      <a16:colId xmlns:a16="http://schemas.microsoft.com/office/drawing/2014/main" val="3121079381"/>
                    </a:ext>
                  </a:extLst>
                </a:gridCol>
                <a:gridCol w="2984842">
                  <a:extLst>
                    <a:ext uri="{9D8B030D-6E8A-4147-A177-3AD203B41FA5}">
                      <a16:colId xmlns:a16="http://schemas.microsoft.com/office/drawing/2014/main" val="2564173824"/>
                    </a:ext>
                  </a:extLst>
                </a:gridCol>
                <a:gridCol w="1511818">
                  <a:extLst>
                    <a:ext uri="{9D8B030D-6E8A-4147-A177-3AD203B41FA5}">
                      <a16:colId xmlns:a16="http://schemas.microsoft.com/office/drawing/2014/main" val="4048763437"/>
                    </a:ext>
                  </a:extLst>
                </a:gridCol>
              </a:tblGrid>
              <a:tr h="10300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ID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Requisito do Produto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Requisito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do Cliente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Associado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Entrega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Verificação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Resultado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da fase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67548"/>
                  </a:ext>
                </a:extLst>
              </a:tr>
              <a:tr h="12779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Material de alta qualidade e durabilidade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Durabilidade e resistência do material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1- Analise dos fornecedores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2- Relatório dos materiais 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1- Comparação dos fornecedores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2- Calcular a quantidade necessária de materiais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Ok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008419"/>
                  </a:ext>
                </a:extLst>
              </a:tr>
              <a:tr h="12779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Dimensões personalizadas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Funcionalidade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1- Desenho do produto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2- Definição das medidas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1- desenho do produto atendendo as dimensões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2- Calculo das medidas de cada peça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Ok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88962"/>
                  </a:ext>
                </a:extLst>
              </a:tr>
              <a:tr h="10213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Design funcional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Durabilidade e resistência do material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1- Desenho do produto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pt-BR" sz="1400">
                          <a:effectLst/>
                        </a:rPr>
                        <a:t>Desenho do produto atendendo o design desejado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ok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2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52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708660"/>
            <a:ext cx="9751500" cy="1303020"/>
          </a:xfrm>
        </p:spPr>
        <p:txBody>
          <a:bodyPr/>
          <a:lstStyle/>
          <a:p>
            <a:r>
              <a:rPr lang="pt-BR" dirty="0"/>
              <a:t>Memorial de cálculos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1B7B16D-8149-4134-8807-AB1A2B565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48121"/>
              </p:ext>
            </p:extLst>
          </p:nvPr>
        </p:nvGraphicFramePr>
        <p:xfrm>
          <a:off x="1885950" y="2011680"/>
          <a:ext cx="8420100" cy="466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672">
                  <a:extLst>
                    <a:ext uri="{9D8B030D-6E8A-4147-A177-3AD203B41FA5}">
                      <a16:colId xmlns:a16="http://schemas.microsoft.com/office/drawing/2014/main" val="3488176604"/>
                    </a:ext>
                  </a:extLst>
                </a:gridCol>
                <a:gridCol w="4351927">
                  <a:extLst>
                    <a:ext uri="{9D8B030D-6E8A-4147-A177-3AD203B41FA5}">
                      <a16:colId xmlns:a16="http://schemas.microsoft.com/office/drawing/2014/main" val="1836886440"/>
                    </a:ext>
                  </a:extLst>
                </a:gridCol>
                <a:gridCol w="786494">
                  <a:extLst>
                    <a:ext uri="{9D8B030D-6E8A-4147-A177-3AD203B41FA5}">
                      <a16:colId xmlns:a16="http://schemas.microsoft.com/office/drawing/2014/main" val="4029690158"/>
                    </a:ext>
                  </a:extLst>
                </a:gridCol>
                <a:gridCol w="917574">
                  <a:extLst>
                    <a:ext uri="{9D8B030D-6E8A-4147-A177-3AD203B41FA5}">
                      <a16:colId xmlns:a16="http://schemas.microsoft.com/office/drawing/2014/main" val="1781055360"/>
                    </a:ext>
                  </a:extLst>
                </a:gridCol>
                <a:gridCol w="747939">
                  <a:extLst>
                    <a:ext uri="{9D8B030D-6E8A-4147-A177-3AD203B41FA5}">
                      <a16:colId xmlns:a16="http://schemas.microsoft.com/office/drawing/2014/main" val="167078445"/>
                    </a:ext>
                  </a:extLst>
                </a:gridCol>
                <a:gridCol w="786494">
                  <a:extLst>
                    <a:ext uri="{9D8B030D-6E8A-4147-A177-3AD203B41FA5}">
                      <a16:colId xmlns:a16="http://schemas.microsoft.com/office/drawing/2014/main" val="4025230099"/>
                    </a:ext>
                  </a:extLst>
                </a:gridCol>
              </a:tblGrid>
              <a:tr h="552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id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nome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qnt.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alt.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lar.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esp.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14067694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Laterais externa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600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400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667134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Laterais internas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385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30647934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Portas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343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182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20760245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Prateleira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340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340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60221933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Base interna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385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340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0781191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Base exterior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385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370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82479938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7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frontão interno da gaveta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118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310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86399067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9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fundo da gaveta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340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370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50771103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laterais da gaveta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140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370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12982191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frontão interno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340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89390476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16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Frontão da gaveta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170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366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59938244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17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Frontão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370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38487910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TOTAL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1,15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m²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3170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69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708660"/>
            <a:ext cx="9751500" cy="1303020"/>
          </a:xfrm>
        </p:spPr>
        <p:txBody>
          <a:bodyPr/>
          <a:lstStyle/>
          <a:p>
            <a:r>
              <a:rPr lang="pt-BR" dirty="0"/>
              <a:t>Mudanças no Projeto e Design Review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ECDEA-DD1A-400C-A5A2-520B84B61F9A}"/>
              </a:ext>
            </a:extLst>
          </p:cNvPr>
          <p:cNvSpPr txBox="1"/>
          <p:nvPr/>
        </p:nvSpPr>
        <p:spPr>
          <a:xfrm>
            <a:off x="1303020" y="2354580"/>
            <a:ext cx="743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houve nenhuma mudança tanto no projeto quanto no design do produto</a:t>
            </a:r>
          </a:p>
        </p:txBody>
      </p:sp>
    </p:spTree>
    <p:extLst>
      <p:ext uri="{BB962C8B-B14F-4D97-AF65-F5344CB8AC3E}">
        <p14:creationId xmlns:p14="http://schemas.microsoft.com/office/powerpoint/2010/main" val="307366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6600" b="0" u="none" strike="noStrike" cap="all">
                <a:solidFill>
                  <a:schemeClr val="dk1"/>
                </a:solidFill>
                <a:uFillTx/>
                <a:latin typeface="Gill Sans MT"/>
              </a:rPr>
              <a:t>obrigado</a:t>
            </a:r>
            <a:endParaRPr lang="en-US" sz="6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pt-BR" sz="1800" b="0" u="none" strike="noStrike" cap="all">
              <a:solidFill>
                <a:schemeClr val="dk1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u="none" strike="noStrike" cap="all">
                <a:solidFill>
                  <a:schemeClr val="dk1"/>
                </a:solidFill>
                <a:uFillTx/>
                <a:latin typeface="Gill Sans MT"/>
              </a:rPr>
              <a:t>Movelaria Antunes</a:t>
            </a:r>
            <a:br>
              <a:rPr sz="3200"/>
            </a:br>
            <a:endParaRPr lang="en-US" sz="44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pic>
        <p:nvPicPr>
          <p:cNvPr id="115" name="Espaço Reservado para Conteúdo 4" descr="Uma imagem contendo no interior, cozinha, quarto, mesa&#10;&#10;Descrição gerada automaticamente"/>
          <p:cNvPicPr/>
          <p:nvPr/>
        </p:nvPicPr>
        <p:blipFill>
          <a:blip r:embed="rId2"/>
          <a:stretch/>
        </p:blipFill>
        <p:spPr>
          <a:xfrm>
            <a:off x="1451520" y="1853640"/>
            <a:ext cx="9603000" cy="485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Escopo</a:t>
            </a: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709920" algn="l"/>
              </a:tabLst>
            </a:pPr>
            <a:r>
              <a:rPr lang="pt-BR" sz="18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Descrição do Produto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Um gabinete de banheiro, em mdf, com duas portas, uma gaveta com corrediças telescópicas, perfil de alumínio e dobradiças com amortecedores.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709920" algn="l"/>
              </a:tabLst>
            </a:pPr>
            <a:r>
              <a:rPr lang="pt-BR" sz="18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Dimensões do Produto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Esse gabinete terá 600mm de altura, 400mm de largura e 400mm de profundidade.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 </a:t>
            </a:r>
            <a:r>
              <a:rPr lang="pt-BR" sz="18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Principais Materiais e recursos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Mdf tx 15, fita tx 22mm, mdf tx 6mm, cola contato, parafusos, estopa e thinner.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 </a:t>
            </a:r>
            <a:r>
              <a:rPr lang="pt-BR" sz="16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Custos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400 reais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Valor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750 reais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0" u="none" strike="noStrike">
                <a:solidFill>
                  <a:schemeClr val="dk1"/>
                </a:solidFill>
                <a:uFillTx/>
                <a:latin typeface="Gill Sans MT"/>
              </a:rPr>
              <a:t>Escolhido</a:t>
            </a:r>
          </a:p>
        </p:txBody>
      </p:sp>
      <p:pic>
        <p:nvPicPr>
          <p:cNvPr id="128" name="Imagem 127"/>
          <p:cNvPicPr/>
          <p:nvPr/>
        </p:nvPicPr>
        <p:blipFill>
          <a:blip r:embed="rId2"/>
          <a:srcRect l="3841" t="3612" b="25268"/>
          <a:stretch/>
        </p:blipFill>
        <p:spPr>
          <a:xfrm>
            <a:off x="3420000" y="1944000"/>
            <a:ext cx="5220000" cy="41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Desenho 2D</a:t>
            </a:r>
          </a:p>
        </p:txBody>
      </p:sp>
      <p:pic>
        <p:nvPicPr>
          <p:cNvPr id="5" name="Figura5">
            <a:extLst>
              <a:ext uri="{FF2B5EF4-FFF2-40B4-BE49-F238E27FC236}">
                <a16:creationId xmlns:a16="http://schemas.microsoft.com/office/drawing/2014/main" id="{AF495BAC-736F-4BFA-8078-9886EF777C8B}"/>
              </a:ext>
            </a:extLst>
          </p:cNvPr>
          <p:cNvPicPr/>
          <p:nvPr/>
        </p:nvPicPr>
        <p:blipFill>
          <a:blip r:embed="rId2"/>
          <a:srcRect l="36157" t="8865" r="20268" b="10112"/>
          <a:stretch>
            <a:fillRect/>
          </a:stretch>
        </p:blipFill>
        <p:spPr bwMode="auto">
          <a:xfrm>
            <a:off x="404812" y="1987865"/>
            <a:ext cx="3469958" cy="4081463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8ABA8F-A36F-4C69-82E4-D65F883C9B74}"/>
              </a:ext>
            </a:extLst>
          </p:cNvPr>
          <p:cNvPicPr/>
          <p:nvPr/>
        </p:nvPicPr>
        <p:blipFill>
          <a:blip r:embed="rId3"/>
          <a:srcRect l="35853" t="13052" r="25042" b="9621"/>
          <a:stretch>
            <a:fillRect/>
          </a:stretch>
        </p:blipFill>
        <p:spPr bwMode="auto">
          <a:xfrm>
            <a:off x="4312920" y="1987866"/>
            <a:ext cx="3328035" cy="4081462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98BF8D-633D-4282-89DB-B3DF37B535F3}"/>
              </a:ext>
            </a:extLst>
          </p:cNvPr>
          <p:cNvPicPr/>
          <p:nvPr/>
        </p:nvPicPr>
        <p:blipFill>
          <a:blip r:embed="rId4"/>
          <a:srcRect l="28163" t="13791" r="35194" b="13564"/>
          <a:stretch>
            <a:fillRect/>
          </a:stretch>
        </p:blipFill>
        <p:spPr bwMode="auto">
          <a:xfrm>
            <a:off x="8079105" y="1987865"/>
            <a:ext cx="3469958" cy="4081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16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Composição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848340-E3BD-400E-A457-B11965616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61552"/>
              </p:ext>
            </p:extLst>
          </p:nvPr>
        </p:nvGraphicFramePr>
        <p:xfrm>
          <a:off x="2966940" y="1943100"/>
          <a:ext cx="555984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838">
                  <a:extLst>
                    <a:ext uri="{9D8B030D-6E8A-4147-A177-3AD203B41FA5}">
                      <a16:colId xmlns:a16="http://schemas.microsoft.com/office/drawing/2014/main" val="1536960192"/>
                    </a:ext>
                  </a:extLst>
                </a:gridCol>
                <a:gridCol w="2873602">
                  <a:extLst>
                    <a:ext uri="{9D8B030D-6E8A-4147-A177-3AD203B41FA5}">
                      <a16:colId xmlns:a16="http://schemas.microsoft.com/office/drawing/2014/main" val="2742787990"/>
                    </a:ext>
                  </a:extLst>
                </a:gridCol>
                <a:gridCol w="519326">
                  <a:extLst>
                    <a:ext uri="{9D8B030D-6E8A-4147-A177-3AD203B41FA5}">
                      <a16:colId xmlns:a16="http://schemas.microsoft.com/office/drawing/2014/main" val="346061069"/>
                    </a:ext>
                  </a:extLst>
                </a:gridCol>
                <a:gridCol w="580422">
                  <a:extLst>
                    <a:ext uri="{9D8B030D-6E8A-4147-A177-3AD203B41FA5}">
                      <a16:colId xmlns:a16="http://schemas.microsoft.com/office/drawing/2014/main" val="3527589277"/>
                    </a:ext>
                  </a:extLst>
                </a:gridCol>
                <a:gridCol w="519326">
                  <a:extLst>
                    <a:ext uri="{9D8B030D-6E8A-4147-A177-3AD203B41FA5}">
                      <a16:colId xmlns:a16="http://schemas.microsoft.com/office/drawing/2014/main" val="3654307559"/>
                    </a:ext>
                  </a:extLst>
                </a:gridCol>
                <a:gridCol w="519326">
                  <a:extLst>
                    <a:ext uri="{9D8B030D-6E8A-4147-A177-3AD203B41FA5}">
                      <a16:colId xmlns:a16="http://schemas.microsoft.com/office/drawing/2014/main" val="663816719"/>
                    </a:ext>
                  </a:extLst>
                </a:gridCol>
              </a:tblGrid>
              <a:tr h="2337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id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nome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qnt.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alt.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lar.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esp.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41402744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Laterais externa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600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400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5028129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Laterais internas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385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09745638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Portas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343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182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97829003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Prateleira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340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53010468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Base interna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340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45329958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Base exterior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385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370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308395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7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frontão interno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118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310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23795840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8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Perfis da porta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182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15617760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9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fundo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6086560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laterais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81394531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frontão interno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33061002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fixadores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50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3402712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Corrediças telescopicas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350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74986233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Dobradiças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55398460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Perfil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366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181208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Frontão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366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81981844"/>
                  </a:ext>
                </a:extLst>
              </a:tr>
              <a:tr h="2337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17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Frontão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6633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26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Buy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54DFF3-D3DC-457D-BC45-251C8E38A5AE}"/>
              </a:ext>
            </a:extLst>
          </p:cNvPr>
          <p:cNvSpPr txBox="1"/>
          <p:nvPr/>
        </p:nvSpPr>
        <p:spPr>
          <a:xfrm>
            <a:off x="1303020" y="2091690"/>
            <a:ext cx="34747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Fixadores</a:t>
            </a:r>
          </a:p>
          <a:p>
            <a:r>
              <a:rPr lang="pt-BR" sz="3200" dirty="0"/>
              <a:t>Corrediças</a:t>
            </a:r>
          </a:p>
          <a:p>
            <a:r>
              <a:rPr lang="pt-BR" sz="3200" dirty="0"/>
              <a:t>Dobradiças</a:t>
            </a:r>
          </a:p>
          <a:p>
            <a:r>
              <a:rPr lang="pt-BR" sz="3200" dirty="0"/>
              <a:t>Perfil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83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Fornecedores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256723B-8A59-4ED0-ADA2-7EDE57956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245"/>
              </p:ext>
            </p:extLst>
          </p:nvPr>
        </p:nvGraphicFramePr>
        <p:xfrm>
          <a:off x="102871" y="2016124"/>
          <a:ext cx="11852911" cy="4716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929">
                  <a:extLst>
                    <a:ext uri="{9D8B030D-6E8A-4147-A177-3AD203B41FA5}">
                      <a16:colId xmlns:a16="http://schemas.microsoft.com/office/drawing/2014/main" val="2491222936"/>
                    </a:ext>
                  </a:extLst>
                </a:gridCol>
                <a:gridCol w="1031108">
                  <a:extLst>
                    <a:ext uri="{9D8B030D-6E8A-4147-A177-3AD203B41FA5}">
                      <a16:colId xmlns:a16="http://schemas.microsoft.com/office/drawing/2014/main" val="4146413977"/>
                    </a:ext>
                  </a:extLst>
                </a:gridCol>
                <a:gridCol w="983801">
                  <a:extLst>
                    <a:ext uri="{9D8B030D-6E8A-4147-A177-3AD203B41FA5}">
                      <a16:colId xmlns:a16="http://schemas.microsoft.com/office/drawing/2014/main" val="2828975487"/>
                    </a:ext>
                  </a:extLst>
                </a:gridCol>
                <a:gridCol w="968748">
                  <a:extLst>
                    <a:ext uri="{9D8B030D-6E8A-4147-A177-3AD203B41FA5}">
                      <a16:colId xmlns:a16="http://schemas.microsoft.com/office/drawing/2014/main" val="3719960575"/>
                    </a:ext>
                  </a:extLst>
                </a:gridCol>
                <a:gridCol w="918213">
                  <a:extLst>
                    <a:ext uri="{9D8B030D-6E8A-4147-A177-3AD203B41FA5}">
                      <a16:colId xmlns:a16="http://schemas.microsoft.com/office/drawing/2014/main" val="1046622033"/>
                    </a:ext>
                  </a:extLst>
                </a:gridCol>
                <a:gridCol w="725754">
                  <a:extLst>
                    <a:ext uri="{9D8B030D-6E8A-4147-A177-3AD203B41FA5}">
                      <a16:colId xmlns:a16="http://schemas.microsoft.com/office/drawing/2014/main" val="3098362317"/>
                    </a:ext>
                  </a:extLst>
                </a:gridCol>
                <a:gridCol w="920365">
                  <a:extLst>
                    <a:ext uri="{9D8B030D-6E8A-4147-A177-3AD203B41FA5}">
                      <a16:colId xmlns:a16="http://schemas.microsoft.com/office/drawing/2014/main" val="1809890490"/>
                    </a:ext>
                  </a:extLst>
                </a:gridCol>
                <a:gridCol w="918213">
                  <a:extLst>
                    <a:ext uri="{9D8B030D-6E8A-4147-A177-3AD203B41FA5}">
                      <a16:colId xmlns:a16="http://schemas.microsoft.com/office/drawing/2014/main" val="1491361718"/>
                    </a:ext>
                  </a:extLst>
                </a:gridCol>
                <a:gridCol w="903160">
                  <a:extLst>
                    <a:ext uri="{9D8B030D-6E8A-4147-A177-3AD203B41FA5}">
                      <a16:colId xmlns:a16="http://schemas.microsoft.com/office/drawing/2014/main" val="622400386"/>
                    </a:ext>
                  </a:extLst>
                </a:gridCol>
                <a:gridCol w="920365">
                  <a:extLst>
                    <a:ext uri="{9D8B030D-6E8A-4147-A177-3AD203B41FA5}">
                      <a16:colId xmlns:a16="http://schemas.microsoft.com/office/drawing/2014/main" val="2458814620"/>
                    </a:ext>
                  </a:extLst>
                </a:gridCol>
                <a:gridCol w="805317">
                  <a:extLst>
                    <a:ext uri="{9D8B030D-6E8A-4147-A177-3AD203B41FA5}">
                      <a16:colId xmlns:a16="http://schemas.microsoft.com/office/drawing/2014/main" val="856337634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015025599"/>
                    </a:ext>
                  </a:extLst>
                </a:gridCol>
                <a:gridCol w="853702">
                  <a:extLst>
                    <a:ext uri="{9D8B030D-6E8A-4147-A177-3AD203B41FA5}">
                      <a16:colId xmlns:a16="http://schemas.microsoft.com/office/drawing/2014/main" val="2454448973"/>
                    </a:ext>
                  </a:extLst>
                </a:gridCol>
              </a:tblGrid>
              <a:tr h="581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Material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MDF Branco </a:t>
                      </a:r>
                      <a:r>
                        <a:rPr lang="pt-BR" sz="900" dirty="0" err="1">
                          <a:effectLst/>
                        </a:rPr>
                        <a:t>tx</a:t>
                      </a:r>
                      <a:r>
                        <a:rPr lang="pt-BR" sz="900" dirty="0">
                          <a:effectLst/>
                        </a:rPr>
                        <a:t> Ultra 15mm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MDF Branco </a:t>
                      </a:r>
                      <a:r>
                        <a:rPr lang="pt-BR" sz="900" dirty="0" err="1">
                          <a:effectLst/>
                        </a:rPr>
                        <a:t>tx</a:t>
                      </a:r>
                      <a:r>
                        <a:rPr lang="pt-BR" sz="900" dirty="0">
                          <a:effectLst/>
                        </a:rPr>
                        <a:t> Ultra 6mm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Parafusos 25mm</a:t>
                      </a:r>
                      <a:endParaRPr lang="pt-BR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Parafusos 40mm</a:t>
                      </a:r>
                      <a:endParaRPr lang="pt-BR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Perfil</a:t>
                      </a:r>
                      <a:endParaRPr lang="pt-BR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Tapa furo branco </a:t>
                      </a:r>
                      <a:r>
                        <a:rPr lang="pt-BR" sz="900" dirty="0" err="1">
                          <a:effectLst/>
                        </a:rPr>
                        <a:t>tx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Fixadores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Corrediças telescópicas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Dobradiças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Estopa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Cola contato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Fita para acabamento branco </a:t>
                      </a:r>
                      <a:r>
                        <a:rPr lang="pt-BR" sz="900" dirty="0" err="1">
                          <a:effectLst/>
                        </a:rPr>
                        <a:t>tx</a:t>
                      </a:r>
                      <a:r>
                        <a:rPr lang="pt-BR" sz="900" dirty="0">
                          <a:effectLst/>
                        </a:rPr>
                        <a:t> 22mm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478426127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Duratex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1614936139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Eucatex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858617969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Guararapes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1313224713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Berneck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1780219924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Arauco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325522138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Acom Perfil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3913350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Alumiperfil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3431063104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Leroy Merlin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887441820"/>
                  </a:ext>
                </a:extLst>
              </a:tr>
              <a:tr h="379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Casa do Marceneiro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419239365"/>
                  </a:ext>
                </a:extLst>
              </a:tr>
              <a:tr h="379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Casa do Lojista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91854147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Leo Madeiras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3439787117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Raimont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4242384481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JR madeiras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52255383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Madeiranit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2891276757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Rehau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3134902641"/>
                  </a:ext>
                </a:extLst>
              </a:tr>
              <a:tr h="230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Amazonas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2034677276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Henkel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4236017640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Baston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86242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16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Fornecedores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FB8F3FC-1DAA-4660-B9AD-27A3C77A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83507"/>
              </p:ext>
            </p:extLst>
          </p:nvPr>
        </p:nvGraphicFramePr>
        <p:xfrm>
          <a:off x="2125980" y="1893540"/>
          <a:ext cx="8046719" cy="3914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512">
                  <a:extLst>
                    <a:ext uri="{9D8B030D-6E8A-4147-A177-3AD203B41FA5}">
                      <a16:colId xmlns:a16="http://schemas.microsoft.com/office/drawing/2014/main" val="2294288998"/>
                    </a:ext>
                  </a:extLst>
                </a:gridCol>
                <a:gridCol w="1321281">
                  <a:extLst>
                    <a:ext uri="{9D8B030D-6E8A-4147-A177-3AD203B41FA5}">
                      <a16:colId xmlns:a16="http://schemas.microsoft.com/office/drawing/2014/main" val="3545312981"/>
                    </a:ext>
                  </a:extLst>
                </a:gridCol>
                <a:gridCol w="1484953">
                  <a:extLst>
                    <a:ext uri="{9D8B030D-6E8A-4147-A177-3AD203B41FA5}">
                      <a16:colId xmlns:a16="http://schemas.microsoft.com/office/drawing/2014/main" val="3551968717"/>
                    </a:ext>
                  </a:extLst>
                </a:gridCol>
                <a:gridCol w="1486442">
                  <a:extLst>
                    <a:ext uri="{9D8B030D-6E8A-4147-A177-3AD203B41FA5}">
                      <a16:colId xmlns:a16="http://schemas.microsoft.com/office/drawing/2014/main" val="2682180851"/>
                    </a:ext>
                  </a:extLst>
                </a:gridCol>
                <a:gridCol w="992449">
                  <a:extLst>
                    <a:ext uri="{9D8B030D-6E8A-4147-A177-3AD203B41FA5}">
                      <a16:colId xmlns:a16="http://schemas.microsoft.com/office/drawing/2014/main" val="1028398245"/>
                    </a:ext>
                  </a:extLst>
                </a:gridCol>
                <a:gridCol w="1284082">
                  <a:extLst>
                    <a:ext uri="{9D8B030D-6E8A-4147-A177-3AD203B41FA5}">
                      <a16:colId xmlns:a16="http://schemas.microsoft.com/office/drawing/2014/main" val="2476873432"/>
                    </a:ext>
                  </a:extLst>
                </a:gridCol>
              </a:tblGrid>
              <a:tr h="364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Fornecedor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Rapidez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Qualidade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Variedade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Preço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total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433290640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Duratex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3484770014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Eucatex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028397243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Guararapes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4081828989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Berneck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1582021994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Arauco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3632635450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Acom Perfil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735107200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Alumiperfil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1915509371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Leroy Merlin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374433717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Casa do Marceneiro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707083986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Casa do Lojista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565267317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Leo Madeiras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591265093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Raimont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521607053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JR madeiras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1044819457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Madeiranit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1368028623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Rehau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881170442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Amazonas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828142444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Henkel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409686501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Baston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15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66128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745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644</TotalTime>
  <Words>1136</Words>
  <Application>Microsoft Office PowerPoint</Application>
  <PresentationFormat>Widescreen</PresentationFormat>
  <Paragraphs>694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16</vt:i4>
      </vt:variant>
    </vt:vector>
  </HeadingPairs>
  <TitlesOfParts>
    <vt:vector size="34" baseType="lpstr">
      <vt:lpstr>Microsoft YaHei</vt:lpstr>
      <vt:lpstr>Arial</vt:lpstr>
      <vt:lpstr>Calibri</vt:lpstr>
      <vt:lpstr>Gill Sans MT</vt:lpstr>
      <vt:lpstr>Symbol</vt:lpstr>
      <vt:lpstr>Times New Roman</vt:lpstr>
      <vt:lpstr>Wingdings</vt:lpstr>
      <vt:lpstr>Galeria</vt:lpstr>
      <vt:lpstr>Galeria</vt:lpstr>
      <vt:lpstr>Galeria</vt:lpstr>
      <vt:lpstr>Galeria</vt:lpstr>
      <vt:lpstr>Galeria</vt:lpstr>
      <vt:lpstr>Galeria</vt:lpstr>
      <vt:lpstr>Galeria</vt:lpstr>
      <vt:lpstr>Galeria</vt:lpstr>
      <vt:lpstr>Galeria</vt:lpstr>
      <vt:lpstr>Galeria</vt:lpstr>
      <vt:lpstr>Galeria</vt:lpstr>
      <vt:lpstr>Projeto de produto i</vt:lpstr>
      <vt:lpstr>Movelaria Antunes </vt:lpstr>
      <vt:lpstr>Escopo</vt:lpstr>
      <vt:lpstr>Escolhido</vt:lpstr>
      <vt:lpstr>Desenho 2D</vt:lpstr>
      <vt:lpstr>Composição </vt:lpstr>
      <vt:lpstr>Make or Buy</vt:lpstr>
      <vt:lpstr>Fornecedores</vt:lpstr>
      <vt:lpstr>Fornecedores</vt:lpstr>
      <vt:lpstr>Recursos de fabricação</vt:lpstr>
      <vt:lpstr>Custos Atuaizados</vt:lpstr>
      <vt:lpstr>Lições Aprendidas</vt:lpstr>
      <vt:lpstr>Requisitos</vt:lpstr>
      <vt:lpstr>Memorial de cálculos</vt:lpstr>
      <vt:lpstr>Mudanças no Projeto e Design Review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produto i</dc:title>
  <dc:subject/>
  <dc:creator>ANDRE LUIZ RIBEIRO ANTUNES</dc:creator>
  <dc:description/>
  <cp:lastModifiedBy>Fatec</cp:lastModifiedBy>
  <cp:revision>9</cp:revision>
  <dcterms:created xsi:type="dcterms:W3CDTF">2024-09-10T18:01:46Z</dcterms:created>
  <dcterms:modified xsi:type="dcterms:W3CDTF">2024-11-26T20:53:12Z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29</vt:i4>
  </property>
</Properties>
</file>