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</p:sldMasterIdLst>
  <p:sldIdLst>
    <p:sldId id="256" r:id="rId12"/>
    <p:sldId id="257" r:id="rId13"/>
    <p:sldId id="258" r:id="rId14"/>
    <p:sldId id="263" r:id="rId15"/>
    <p:sldId id="268" r:id="rId16"/>
    <p:sldId id="271" r:id="rId17"/>
    <p:sldId id="266" r:id="rId18"/>
    <p:sldId id="270" r:id="rId19"/>
    <p:sldId id="272" r:id="rId20"/>
    <p:sldId id="269" r:id="rId21"/>
    <p:sldId id="265" r:id="rId22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3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presProps" Target="presProp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683E88E-0A07-4B72-9FD9-2F2E1C1B05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F26A7023-BF38-4AD1-BA00-C6D947538B26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C3D3AF61-FB39-4E7F-8EFF-82803D297540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4C328AFC-E2B1-4AAD-B73A-BACD428FC36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D4A82E17-7273-459D-A8A8-5F9DCBA15648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37C9ED11-2D35-4E8C-8253-C5CCF9CC6F5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EAFB748C-3271-47D2-92DF-1849F433A187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lnSpc>
                <a:spcPct val="120000"/>
              </a:lnSpc>
              <a:spcBef>
                <a:spcPts val="1417"/>
              </a:spcBef>
              <a:buNone/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40B36458-4567-434E-A343-E10B31C82E20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E22BA303-C688-483F-B5D4-9E48FF1DEBF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41F18873-650C-49DD-9C1B-A7B4ED33E28D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CD21B902-16E0-4AC7-85F5-361B213E28F1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dt" idx="1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2"/>
          </p:nvPr>
        </p:nvSpPr>
        <p:spPr>
          <a:xfrm>
            <a:off x="2416680" y="329400"/>
            <a:ext cx="497340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14378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A5027A9-5BA8-48C3-BCE6-6D1240D50B08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" name="Straight Connector 14"/>
          <p:cNvCxnSpPr/>
          <p:nvPr/>
        </p:nvCxnSpPr>
        <p:spPr>
          <a:xfrm>
            <a:off x="2417760" y="3528360"/>
            <a:ext cx="86371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 formato de texto dos tópicos</a:t>
            </a:r>
          </a:p>
          <a:p>
            <a:pPr marL="864000" lvl="1" indent="-324000">
              <a:lnSpc>
                <a:spcPct val="12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600" b="0" u="none" strike="noStrike">
                <a:solidFill>
                  <a:schemeClr val="dk1"/>
                </a:solidFill>
                <a:uFillTx/>
                <a:latin typeface="Gill Sans MT"/>
              </a:rPr>
              <a:t>2.º nível de tópicos</a:t>
            </a:r>
          </a:p>
          <a:p>
            <a:pPr marL="1296000" lvl="2" indent="-288000">
              <a:lnSpc>
                <a:spcPct val="12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u="none" strike="noStrike">
                <a:solidFill>
                  <a:schemeClr val="dk1"/>
                </a:solidFill>
                <a:uFillTx/>
                <a:latin typeface="Gill Sans MT"/>
              </a:rPr>
              <a:t>3.º nível de tópicos</a:t>
            </a:r>
          </a:p>
          <a:p>
            <a:pPr marL="1728000" lvl="3" indent="-216000">
              <a:lnSpc>
                <a:spcPct val="12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/>
                </a:solidFill>
                <a:uFillTx/>
                <a:latin typeface="Gill Sans MT"/>
              </a:rPr>
              <a:t>4.º nível de tópicos</a:t>
            </a:r>
          </a:p>
          <a:p>
            <a:pPr marL="2160000" lvl="4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5.º nível de tópicos</a:t>
            </a:r>
          </a:p>
          <a:p>
            <a:pPr marL="2592000" lvl="5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6.º nível de tópicos</a:t>
            </a:r>
          </a:p>
          <a:p>
            <a:pPr marL="3024000" lvl="6" indent="-216000">
              <a:lnSpc>
                <a:spcPct val="12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uFillTx/>
                <a:latin typeface="Gill Sans MT"/>
              </a:rPr>
              <a:t>7.º nível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9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444680" y="798840"/>
            <a:ext cx="3272760" cy="2246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24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24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5043600" y="798840"/>
            <a:ext cx="6012000" cy="4658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1444680" y="3205440"/>
            <a:ext cx="3274560" cy="2247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28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9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97" name="PlaceHolder 6"/>
          <p:cNvSpPr>
            <a:spLocks noGrp="1"/>
          </p:cNvSpPr>
          <p:nvPr>
            <p:ph type="sldNum" idx="30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036419A-6375-4B14-A713-13D7A9938D99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98" name="Straight Connector 16"/>
          <p:cNvCxnSpPr/>
          <p:nvPr/>
        </p:nvCxnSpPr>
        <p:spPr>
          <a:xfrm>
            <a:off x="1448280" y="3205440"/>
            <a:ext cx="326952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0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grpSp>
        <p:nvGrpSpPr>
          <p:cNvPr id="102" name="Group 7"/>
          <p:cNvGrpSpPr/>
          <p:nvPr/>
        </p:nvGrpSpPr>
        <p:grpSpPr>
          <a:xfrm>
            <a:off x="7477560" y="482040"/>
            <a:ext cx="4074120" cy="5148720"/>
            <a:chOff x="7477560" y="482040"/>
            <a:chExt cx="4074120" cy="5148720"/>
          </a:xfrm>
        </p:grpSpPr>
        <p:sp>
          <p:nvSpPr>
            <p:cNvPr id="103" name="Rectangle 17"/>
            <p:cNvSpPr/>
            <p:nvPr/>
          </p:nvSpPr>
          <p:spPr>
            <a:xfrm>
              <a:off x="7477560" y="482040"/>
              <a:ext cx="4074120" cy="5148720"/>
            </a:xfrm>
            <a:prstGeom prst="rect">
              <a:avLst/>
            </a:prstGeom>
            <a:gradFill rotWithShape="0">
              <a:gsLst>
                <a:gs pos="0">
                  <a:srgbClr val="000001"/>
                </a:gs>
                <a:gs pos="100000">
                  <a:srgbClr val="191919"/>
                </a:gs>
              </a:gsLst>
              <a:lin ang="5400000"/>
            </a:gradFill>
            <a:ln w="76200">
              <a:noFill/>
            </a:ln>
            <a:effectLst>
              <a:outerShdw blurRad="127080" dist="228470" dir="4740526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104" name="Rectangle 18"/>
            <p:cNvSpPr/>
            <p:nvPr/>
          </p:nvSpPr>
          <p:spPr>
            <a:xfrm>
              <a:off x="7790400" y="812520"/>
              <a:ext cx="3449880" cy="4466160"/>
            </a:xfrm>
            <a:prstGeom prst="rect">
              <a:avLst/>
            </a:prstGeom>
            <a:gradFill rotWithShape="0"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/>
            </a:gradFill>
            <a:ln w="50800">
              <a:solidFill>
                <a:srgbClr val="191919"/>
              </a:solidFill>
              <a:miter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pt-BR" sz="1800" b="0" u="none" strike="noStrik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451160" y="1129680"/>
            <a:ext cx="5532120" cy="183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124480" y="1122480"/>
            <a:ext cx="2790720" cy="3866040"/>
          </a:xfrm>
          <a:prstGeom prst="rect">
            <a:avLst/>
          </a:prstGeom>
          <a:solidFill>
            <a:schemeClr val="lt1">
              <a:lumMod val="85000"/>
            </a:schemeClr>
          </a:solidFill>
          <a:ln w="936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pt-BR" sz="3200" b="0" u="none" strike="noStrike">
                <a:solidFill>
                  <a:schemeClr val="dk1"/>
                </a:solidFill>
                <a:uFillTx/>
                <a:latin typeface="Gill Sans MT"/>
              </a:rPr>
              <a:t>Clique no ícone para adicionar uma imagem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1450440" y="3146040"/>
            <a:ext cx="5524200" cy="2003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dt" idx="31"/>
          </p:nvPr>
        </p:nvSpPr>
        <p:spPr>
          <a:xfrm>
            <a:off x="1447560" y="5469840"/>
            <a:ext cx="5527080" cy="31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ftr" idx="32"/>
          </p:nvPr>
        </p:nvSpPr>
        <p:spPr>
          <a:xfrm>
            <a:off x="1447560" y="318600"/>
            <a:ext cx="5540760" cy="32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10" name="PlaceHolder 6"/>
          <p:cNvSpPr>
            <a:spLocks noGrp="1"/>
          </p:cNvSpPr>
          <p:nvPr>
            <p:ph type="sldNum" idx="33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8775AA0-9F29-40D6-B475-0D2B8234D5C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11" name="Straight Connector 30"/>
          <p:cNvCxnSpPr/>
          <p:nvPr/>
        </p:nvCxnSpPr>
        <p:spPr>
          <a:xfrm>
            <a:off x="1447200" y="3143520"/>
            <a:ext cx="55278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2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13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4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5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18" name="PlaceHolder 5"/>
          <p:cNvSpPr>
            <a:spLocks noGrp="1"/>
          </p:cNvSpPr>
          <p:nvPr>
            <p:ph type="sldNum" idx="6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2FEBAB7-19C1-4F6A-84B7-71A746712892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19" name="Straight Connector 25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1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2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439200" y="798840"/>
            <a:ext cx="1615320" cy="4659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444680" y="798840"/>
            <a:ext cx="7828560" cy="46594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8C19A5B-B118-4BBF-AB97-429C87256ECD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28" name="Straight Connector 14"/>
          <p:cNvCxnSpPr/>
          <p:nvPr/>
        </p:nvCxnSpPr>
        <p:spPr>
          <a:xfrm>
            <a:off x="9438840" y="798840"/>
            <a:ext cx="360" cy="466020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3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0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1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sldNum" idx="12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69FC397-933C-4105-A9DA-50A5E465965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37" name="Straight Connector 32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1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42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454400" y="1756080"/>
            <a:ext cx="8642880" cy="188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6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1454400" y="3806280"/>
            <a:ext cx="8629920" cy="1012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45720" anchor="t">
            <a:norm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3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14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sldNum" idx="15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837F185-50FA-481B-97CC-363C04198B98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48" name="Straight Connector 14"/>
          <p:cNvCxnSpPr/>
          <p:nvPr/>
        </p:nvCxnSpPr>
        <p:spPr>
          <a:xfrm>
            <a:off x="1454040" y="3804840"/>
            <a:ext cx="863100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0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51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449360" y="804960"/>
            <a:ext cx="9605160" cy="105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447200" y="2010960"/>
            <a:ext cx="4644720" cy="3448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413760" y="2017440"/>
            <a:ext cx="4644720" cy="34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16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17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57" name="PlaceHolder 6"/>
          <p:cNvSpPr>
            <a:spLocks noGrp="1"/>
          </p:cNvSpPr>
          <p:nvPr>
            <p:ph type="sldNum" idx="18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3BDB276-04A5-4BB1-BB16-73343EA71DCE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58" name="Straight Connector 3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3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64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447200" y="804240"/>
            <a:ext cx="9607320" cy="1055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1447200" y="201960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200" b="0" u="none" strike="noStrik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lang="en-US" sz="2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1447200" y="2824200"/>
            <a:ext cx="4644720" cy="264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412320" y="2022840"/>
            <a:ext cx="4644720" cy="80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2200" b="0" u="none" strike="noStrike" cap="all">
                <a:solidFill>
                  <a:schemeClr val="accent1"/>
                </a:solidFill>
                <a:uFillTx/>
                <a:latin typeface="Gill Sans MT"/>
              </a:rPr>
              <a:t>Clique para editar os estilos de texto Mestres</a:t>
            </a:r>
            <a:endParaRPr lang="en-US" sz="2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6412320" y="2821320"/>
            <a:ext cx="4644720" cy="263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</a:pPr>
            <a:r>
              <a:rPr lang="pt-BR" sz="2000" b="0" u="none" strike="noStrike">
                <a:solidFill>
                  <a:schemeClr val="dk1"/>
                </a:solidFill>
                <a:uFillTx/>
                <a:latin typeface="Gill Sans MT"/>
              </a:rPr>
              <a:t>Clique para editar os estilos de texto Mestres</a:t>
            </a:r>
            <a:endParaRPr lang="en-US" sz="20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685800" lvl="1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Gill Sans MT"/>
              </a:rPr>
              <a:t>Segundo nível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143000" lvl="2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Gill Sans MT"/>
              </a:rPr>
              <a:t>Terceiro nível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1600200" lvl="3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400" b="0" u="none" strike="noStrike">
                <a:solidFill>
                  <a:schemeClr val="dk1"/>
                </a:solidFill>
                <a:uFillTx/>
                <a:latin typeface="Gill Sans MT"/>
              </a:rPr>
              <a:t>Quarto nível</a:t>
            </a:r>
            <a:endParaRPr lang="en-US" sz="1400" b="0" u="none" strike="noStrike">
              <a:solidFill>
                <a:schemeClr val="dk1"/>
              </a:solidFill>
              <a:uFillTx/>
              <a:latin typeface="Gill Sans MT"/>
            </a:endParaRPr>
          </a:p>
          <a:p>
            <a:pPr marL="2057400" lvl="4" indent="-228600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</a:pPr>
            <a:r>
              <a:rPr lang="pt-BR" sz="1200" b="0" u="none" strike="noStrike">
                <a:solidFill>
                  <a:schemeClr val="dk1"/>
                </a:solidFill>
                <a:uFillTx/>
                <a:latin typeface="Gill Sans MT"/>
              </a:rPr>
              <a:t>Quinto nível</a:t>
            </a:r>
            <a:endParaRPr lang="en-US" sz="1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0" name="PlaceHolder 6"/>
          <p:cNvSpPr>
            <a:spLocks noGrp="1"/>
          </p:cNvSpPr>
          <p:nvPr>
            <p:ph type="dt" idx="19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1" name="PlaceHolder 7"/>
          <p:cNvSpPr>
            <a:spLocks noGrp="1"/>
          </p:cNvSpPr>
          <p:nvPr>
            <p:ph type="ftr" idx="20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72" name="PlaceHolder 8"/>
          <p:cNvSpPr>
            <a:spLocks noGrp="1"/>
          </p:cNvSpPr>
          <p:nvPr>
            <p:ph type="sldNum" idx="21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84217C-2C8B-469B-8345-68AAA68AC4C5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73" name="Straight Connector 28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5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76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Clique para editar o título Mestre</a:t>
            </a:r>
            <a:endParaRPr lang="en-US" sz="32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dt" idx="22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ftr" idx="23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0" name="PlaceHolder 4"/>
          <p:cNvSpPr>
            <a:spLocks noGrp="1"/>
          </p:cNvSpPr>
          <p:nvPr>
            <p:ph type="sldNum" idx="24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DDC61B-96D1-4436-8CBD-4765B1BB0AB1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cxnSp>
        <p:nvCxnSpPr>
          <p:cNvPr id="81" name="Straight Connector 24"/>
          <p:cNvCxnSpPr/>
          <p:nvPr/>
        </p:nvCxnSpPr>
        <p:spPr>
          <a:xfrm>
            <a:off x="1453680" y="1846800"/>
            <a:ext cx="9608040" cy="360"/>
          </a:xfrm>
          <a:prstGeom prst="straightConnector1">
            <a:avLst/>
          </a:prstGeom>
          <a:ln w="31750">
            <a:solidFill>
              <a:srgbClr val="B71E42"/>
            </a:solidFill>
            <a:rou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ECEAE7"/>
            </a:gs>
            <a:gs pos="100000">
              <a:srgbClr val="CAC6C1"/>
            </a:gs>
          </a:gsLst>
          <a:path path="circle">
            <a:fillToRect l="50000" r="5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7"/>
          <p:cNvSpPr/>
          <p:nvPr/>
        </p:nvSpPr>
        <p:spPr>
          <a:xfrm>
            <a:off x="0" y="2019600"/>
            <a:ext cx="12191760" cy="4105440"/>
          </a:xfrm>
          <a:prstGeom prst="rect">
            <a:avLst/>
          </a:prstGeom>
          <a:gradFill rotWithShape="0">
            <a:gsLst>
              <a:gs pos="0">
                <a:srgbClr val="DFDBD5">
                  <a:alpha val="0"/>
                </a:srgbClr>
              </a:gs>
              <a:gs pos="100000">
                <a:srgbClr val="DFDBD5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84" name="Picture 6"/>
          <p:cNvPicPr/>
          <p:nvPr/>
        </p:nvPicPr>
        <p:blipFill>
          <a:blip r:embed="rId3"/>
          <a:srcRect t="1526" b="-1526"/>
          <a:stretch/>
        </p:blipFill>
        <p:spPr>
          <a:xfrm>
            <a:off x="0" y="6126480"/>
            <a:ext cx="12191760" cy="742680"/>
          </a:xfrm>
          <a:prstGeom prst="rect">
            <a:avLst/>
          </a:prstGeom>
          <a:ln w="0">
            <a:noFill/>
          </a:ln>
        </p:spPr>
      </p:pic>
      <p:cxnSp>
        <p:nvCxnSpPr>
          <p:cNvPr id="85" name="Straight Connector 9"/>
          <p:cNvCxnSpPr/>
          <p:nvPr/>
        </p:nvCxnSpPr>
        <p:spPr>
          <a:xfrm>
            <a:off x="0" y="6128280"/>
            <a:ext cx="12192120" cy="360"/>
          </a:xfrm>
          <a:prstGeom prst="straightConnector1">
            <a:avLst/>
          </a:prstGeom>
          <a:ln w="12700">
            <a:solidFill>
              <a:srgbClr val="000001">
                <a:alpha val="20000"/>
              </a:srgbClr>
            </a:solidFill>
            <a:round/>
          </a:ln>
        </p:spPr>
      </p:cxnSp>
      <p:sp>
        <p:nvSpPr>
          <p:cNvPr id="86" name="PlaceHolder 1"/>
          <p:cNvSpPr>
            <a:spLocks noGrp="1"/>
          </p:cNvSpPr>
          <p:nvPr>
            <p:ph type="dt" idx="25"/>
          </p:nvPr>
        </p:nvSpPr>
        <p:spPr>
          <a:xfrm>
            <a:off x="7554240" y="330480"/>
            <a:ext cx="350028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r>
              <a:rPr lang="pt-BR" sz="1000" b="0" u="none" strike="noStrike">
                <a:solidFill>
                  <a:schemeClr val="dk1">
                    <a:tint val="75000"/>
                  </a:schemeClr>
                </a:solidFill>
                <a:uFillTx/>
                <a:latin typeface="Gill Sans MT"/>
              </a:rPr>
              <a:t>&lt;data/hora&gt;</a:t>
            </a:r>
            <a:endParaRPr lang="pt-BR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6"/>
          </p:nvPr>
        </p:nvSpPr>
        <p:spPr>
          <a:xfrm>
            <a:off x="1451520" y="329400"/>
            <a:ext cx="5938560" cy="308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pt-BR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 idx="27"/>
          </p:nvPr>
        </p:nvSpPr>
        <p:spPr>
          <a:xfrm>
            <a:off x="480240" y="798840"/>
            <a:ext cx="810720" cy="50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pt-BR" sz="2800" b="0" u="none" strike="noStrike">
                <a:solidFill>
                  <a:schemeClr val="accent1"/>
                </a:solidFill>
                <a:uFillTx/>
                <a:latin typeface="Gill Sans MT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428CAD9-3DF2-445E-B8C8-120615F6B840}" type="slidenum">
              <a:rPr lang="pt-BR" sz="2800" b="0" u="none" strike="noStrike">
                <a:solidFill>
                  <a:schemeClr val="accent1"/>
                </a:solidFill>
                <a:uFillTx/>
                <a:latin typeface="Gill Sans MT"/>
              </a:rPr>
              <a:t>‹nº›</a:t>
            </a:fld>
            <a:endParaRPr lang="pt-BR" sz="2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Projeto de produto i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 cap="all">
                <a:solidFill>
                  <a:schemeClr val="dk1"/>
                </a:solidFill>
                <a:uFillTx/>
                <a:latin typeface="Gill Sans MT"/>
              </a:rPr>
              <a:t>Cap 1 – grupo 5</a:t>
            </a: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800" b="0" u="none" strike="noStrike" cap="all">
                <a:solidFill>
                  <a:schemeClr val="dk1"/>
                </a:solidFill>
                <a:uFillTx/>
                <a:latin typeface="Gill Sans MT"/>
              </a:rPr>
              <a:t>Andre antunes E danielle vieira</a:t>
            </a: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pt-BR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Recursos de fabricação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CCCF0AA-ECB6-48A8-9139-9766C2C906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7140040"/>
              </p:ext>
            </p:extLst>
          </p:nvPr>
        </p:nvGraphicFramePr>
        <p:xfrm>
          <a:off x="1908968" y="2457450"/>
          <a:ext cx="2720181" cy="29309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20181">
                  <a:extLst>
                    <a:ext uri="{9D8B030D-6E8A-4147-A177-3AD203B41FA5}">
                      <a16:colId xmlns:a16="http://schemas.microsoft.com/office/drawing/2014/main" val="3499385483"/>
                    </a:ext>
                  </a:extLst>
                </a:gridCol>
              </a:tblGrid>
              <a:tr h="39136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3200" dirty="0">
                          <a:solidFill>
                            <a:sysClr val="windowText" lastClr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Maquinário</a:t>
                      </a:r>
                      <a:endParaRPr lang="pt-BR" sz="3200" dirty="0">
                        <a:solidFill>
                          <a:sysClr val="windowText" lastClr="000000"/>
                        </a:solidFill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651656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Parafusadeira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938240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Furadeira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1404677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seccionadora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395745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coladeira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383807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Tiko-tiko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905571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lixadeira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571798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800">
                          <a:solidFill>
                            <a:sysClr val="windowText" lastClr="000000"/>
                          </a:solidFill>
                          <a:effectLst/>
                        </a:rPr>
                        <a:t>trena</a:t>
                      </a:r>
                      <a:endParaRPr lang="pt-BR" sz="180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231490"/>
                  </a:ext>
                </a:extLst>
              </a:tr>
              <a:tr h="30541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pt-BR" sz="1800" dirty="0">
                          <a:solidFill>
                            <a:sysClr val="windowText" lastClr="000000"/>
                          </a:solidFill>
                          <a:effectLst/>
                        </a:rPr>
                        <a:t>esquadro</a:t>
                      </a:r>
                      <a:endParaRPr lang="pt-BR" sz="1800" dirty="0">
                        <a:solidFill>
                          <a:sysClr val="windowText" lastClr="000000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9448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815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417760" y="802440"/>
            <a:ext cx="8636760" cy="254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0" anchor="b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6600" b="0" u="none" strike="noStrike" cap="all">
                <a:solidFill>
                  <a:schemeClr val="dk1"/>
                </a:solidFill>
                <a:uFillTx/>
                <a:latin typeface="Gill Sans MT"/>
              </a:rPr>
              <a:t>obrigado</a:t>
            </a:r>
            <a:endParaRPr lang="en-US" sz="66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ubTitle"/>
          </p:nvPr>
        </p:nvSpPr>
        <p:spPr>
          <a:xfrm>
            <a:off x="2417760" y="3531240"/>
            <a:ext cx="8636760" cy="977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buNone/>
            </a:pPr>
            <a:endParaRPr lang="pt-BR" sz="1800" b="0" u="none" strike="noStrike" cap="all">
              <a:solidFill>
                <a:schemeClr val="dk1"/>
              </a:solidFill>
              <a:uFillTx/>
              <a:latin typeface="Gill Sans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pt-BR" sz="4400" b="0" u="none" strike="noStrike" cap="all">
                <a:solidFill>
                  <a:schemeClr val="dk1"/>
                </a:solidFill>
                <a:uFillTx/>
                <a:latin typeface="Gill Sans MT"/>
              </a:rPr>
              <a:t>Movelaria Antunes</a:t>
            </a:r>
            <a:br>
              <a:rPr sz="3200"/>
            </a:br>
            <a:endParaRPr lang="en-US" sz="4400" b="0" u="none" strike="noStrike">
              <a:solidFill>
                <a:schemeClr val="dk1"/>
              </a:solidFill>
              <a:uFillTx/>
              <a:latin typeface="Gill Sans MT"/>
            </a:endParaRPr>
          </a:p>
        </p:txBody>
      </p:sp>
      <p:pic>
        <p:nvPicPr>
          <p:cNvPr id="115" name="Espaço Reservado para Conteúdo 4" descr="Uma imagem contendo no interior, cozinha, quarto, mesa&#10;&#10;Descrição gerada automaticamente"/>
          <p:cNvPicPr/>
          <p:nvPr/>
        </p:nvPicPr>
        <p:blipFill>
          <a:blip r:embed="rId2"/>
          <a:stretch/>
        </p:blipFill>
        <p:spPr>
          <a:xfrm>
            <a:off x="1451520" y="1853640"/>
            <a:ext cx="9603000" cy="4853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3200" b="0" u="none" strike="noStrike" cap="all">
                <a:solidFill>
                  <a:schemeClr val="dk1"/>
                </a:solidFill>
                <a:uFillTx/>
                <a:latin typeface="Gill Sans MT"/>
              </a:rPr>
              <a:t>Escopo</a:t>
            </a: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451520" y="2015640"/>
            <a:ext cx="9603000" cy="3450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709920" algn="l"/>
              </a:tabLst>
            </a:pP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Descrição do Produto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Um gabinete de banheiro, em mdf, com duas portas, uma gaveta com corrediças telescópicas, perfil de alumínio e dobradiças com amortecedores.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709920" algn="l"/>
              </a:tabLst>
            </a:pP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Dimensões do Produto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Esse gabinete terá 600mm de altura, 400mm de largura e 400mm de profundidade.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1001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8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 </a:t>
            </a:r>
            <a:r>
              <a:rPr lang="pt-BR" sz="18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Principais Materiais e recursos</a:t>
            </a:r>
            <a:endParaRPr lang="en-US" sz="18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Mdf tx 15, fita tx 22mm, mdf tx 6mm, cola contato, parafusos, estopa e thinner.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 </a:t>
            </a:r>
            <a:r>
              <a:rPr lang="pt-BR" sz="16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Custos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400 reais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-228600" algn="just" defTabSz="914400">
              <a:lnSpc>
                <a:spcPct val="120000"/>
              </a:lnSpc>
              <a:spcBef>
                <a:spcPts val="499"/>
              </a:spcBef>
              <a:buClr>
                <a:srgbClr val="B71E42"/>
              </a:buClr>
              <a:buFont typeface="Arial"/>
              <a:buChar char="•"/>
              <a:tabLst>
                <a:tab pos="0" algn="l"/>
              </a:tabLst>
            </a:pPr>
            <a:r>
              <a:rPr lang="pt-BR" sz="1600" b="1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Valor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r>
              <a:rPr lang="pt-BR" sz="1600" b="0" u="none" strike="noStrike">
                <a:solidFill>
                  <a:schemeClr val="dk1"/>
                </a:solidFill>
                <a:uFillTx/>
                <a:latin typeface="Arial"/>
                <a:ea typeface="Times New Roman"/>
              </a:rPr>
              <a:t>750 reais</a:t>
            </a: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marL="228600"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algn="just" defTabSz="914400">
              <a:lnSpc>
                <a:spcPct val="12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US" sz="16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US" sz="2000" b="0" u="none" strike="noStrike">
              <a:solidFill>
                <a:schemeClr val="dk1"/>
              </a:solidFill>
              <a:uFillTx/>
              <a:latin typeface="Gill Sans MT"/>
              <a:ea typeface="Microsoft YaHe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451520" y="804600"/>
            <a:ext cx="9603000" cy="1049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600" b="0" u="none" strike="noStrike">
                <a:solidFill>
                  <a:schemeClr val="dk1"/>
                </a:solidFill>
                <a:uFillTx/>
                <a:latin typeface="Gill Sans MT"/>
              </a:rPr>
              <a:t>Escolhido</a:t>
            </a:r>
          </a:p>
        </p:txBody>
      </p:sp>
      <p:pic>
        <p:nvPicPr>
          <p:cNvPr id="128" name="Imagem 127"/>
          <p:cNvPicPr/>
          <p:nvPr/>
        </p:nvPicPr>
        <p:blipFill>
          <a:blip r:embed="rId2"/>
          <a:srcRect l="3841" t="3612" b="25268"/>
          <a:stretch/>
        </p:blipFill>
        <p:spPr>
          <a:xfrm>
            <a:off x="3420000" y="1944000"/>
            <a:ext cx="5220000" cy="41133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Desenho 2D</a:t>
            </a:r>
          </a:p>
        </p:txBody>
      </p:sp>
      <p:pic>
        <p:nvPicPr>
          <p:cNvPr id="5" name="Figura5">
            <a:extLst>
              <a:ext uri="{FF2B5EF4-FFF2-40B4-BE49-F238E27FC236}">
                <a16:creationId xmlns:a16="http://schemas.microsoft.com/office/drawing/2014/main" id="{AF495BAC-736F-4BFA-8078-9886EF777C8B}"/>
              </a:ext>
            </a:extLst>
          </p:cNvPr>
          <p:cNvPicPr/>
          <p:nvPr/>
        </p:nvPicPr>
        <p:blipFill>
          <a:blip r:embed="rId2"/>
          <a:srcRect l="36157" t="8865" r="20268" b="10112"/>
          <a:stretch>
            <a:fillRect/>
          </a:stretch>
        </p:blipFill>
        <p:spPr bwMode="auto">
          <a:xfrm>
            <a:off x="404812" y="1987865"/>
            <a:ext cx="3469958" cy="4081463"/>
          </a:xfrm>
          <a:prstGeom prst="rect">
            <a:avLst/>
          </a:prstGeom>
          <a:noFill/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588ABA8F-A36F-4C69-82E4-D65F883C9B74}"/>
              </a:ext>
            </a:extLst>
          </p:cNvPr>
          <p:cNvPicPr/>
          <p:nvPr/>
        </p:nvPicPr>
        <p:blipFill>
          <a:blip r:embed="rId3"/>
          <a:srcRect l="35853" t="13052" r="25042" b="9621"/>
          <a:stretch>
            <a:fillRect/>
          </a:stretch>
        </p:blipFill>
        <p:spPr bwMode="auto">
          <a:xfrm>
            <a:off x="4312920" y="1987866"/>
            <a:ext cx="3328035" cy="4081462"/>
          </a:xfrm>
          <a:prstGeom prst="rect">
            <a:avLst/>
          </a:prstGeom>
          <a:noFill/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798BF8D-633D-4282-89DB-B3DF37B535F3}"/>
              </a:ext>
            </a:extLst>
          </p:cNvPr>
          <p:cNvPicPr/>
          <p:nvPr/>
        </p:nvPicPr>
        <p:blipFill>
          <a:blip r:embed="rId4"/>
          <a:srcRect l="28163" t="13791" r="35194" b="13564"/>
          <a:stretch>
            <a:fillRect/>
          </a:stretch>
        </p:blipFill>
        <p:spPr bwMode="auto">
          <a:xfrm>
            <a:off x="8079105" y="1987865"/>
            <a:ext cx="3469958" cy="40814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04165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Composição 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F848340-E3BD-400E-A457-B11965616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61552"/>
              </p:ext>
            </p:extLst>
          </p:nvPr>
        </p:nvGraphicFramePr>
        <p:xfrm>
          <a:off x="2966940" y="1943100"/>
          <a:ext cx="5559840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47838">
                  <a:extLst>
                    <a:ext uri="{9D8B030D-6E8A-4147-A177-3AD203B41FA5}">
                      <a16:colId xmlns:a16="http://schemas.microsoft.com/office/drawing/2014/main" val="1536960192"/>
                    </a:ext>
                  </a:extLst>
                </a:gridCol>
                <a:gridCol w="2873602">
                  <a:extLst>
                    <a:ext uri="{9D8B030D-6E8A-4147-A177-3AD203B41FA5}">
                      <a16:colId xmlns:a16="http://schemas.microsoft.com/office/drawing/2014/main" val="2742787990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346061069"/>
                    </a:ext>
                  </a:extLst>
                </a:gridCol>
                <a:gridCol w="580422">
                  <a:extLst>
                    <a:ext uri="{9D8B030D-6E8A-4147-A177-3AD203B41FA5}">
                      <a16:colId xmlns:a16="http://schemas.microsoft.com/office/drawing/2014/main" val="3527589277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3654307559"/>
                    </a:ext>
                  </a:extLst>
                </a:gridCol>
                <a:gridCol w="519326">
                  <a:extLst>
                    <a:ext uri="{9D8B030D-6E8A-4147-A177-3AD203B41FA5}">
                      <a16:colId xmlns:a16="http://schemas.microsoft.com/office/drawing/2014/main" val="663816719"/>
                    </a:ext>
                  </a:extLst>
                </a:gridCol>
              </a:tblGrid>
              <a:tr h="23375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id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nome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qnt.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alt.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lar.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esp.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41402744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Laterais externa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400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85028129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Laterais internas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385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70974563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Portas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2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697829003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Prateleira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340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5301046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Base interna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385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340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84532995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Base exterior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385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370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55308395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interno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62379584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8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Perfis da porta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182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6156177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9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fundo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6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60865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laterais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881394531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interno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340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4133061002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fixadores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50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03402712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13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Corrediças telescopicas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10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974986233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Dobradiças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4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x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x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ctr"/>
                </a:tc>
                <a:extLst>
                  <a:ext uri="{0D108BD9-81ED-4DB2-BD59-A6C34878D82A}">
                    <a16:rowId xmlns:a16="http://schemas.microsoft.com/office/drawing/2014/main" val="4055398460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Perfil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366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37181208"/>
                  </a:ext>
                </a:extLst>
              </a:tr>
              <a:tr h="222627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 da gaveta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366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581981844"/>
                  </a:ext>
                </a:extLst>
              </a:tr>
              <a:tr h="233758"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17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Frontão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1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25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>
                          <a:effectLst/>
                        </a:rPr>
                        <a:t>370</a:t>
                      </a:r>
                      <a:endParaRPr lang="pt-BR" sz="1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</a:rPr>
                        <a:t>15</a:t>
                      </a:r>
                      <a:endParaRPr lang="pt-BR" sz="1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0663363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8267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 err="1"/>
              <a:t>Make</a:t>
            </a:r>
            <a:r>
              <a:rPr lang="pt-BR" dirty="0"/>
              <a:t> </a:t>
            </a:r>
            <a:r>
              <a:rPr lang="pt-BR" dirty="0" err="1"/>
              <a:t>or</a:t>
            </a:r>
            <a:r>
              <a:rPr lang="pt-BR" dirty="0"/>
              <a:t> </a:t>
            </a:r>
            <a:r>
              <a:rPr lang="pt-BR" dirty="0" err="1"/>
              <a:t>Buy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7B54DFF3-D3DC-457D-BC45-251C8E38A5AE}"/>
              </a:ext>
            </a:extLst>
          </p:cNvPr>
          <p:cNvSpPr txBox="1"/>
          <p:nvPr/>
        </p:nvSpPr>
        <p:spPr>
          <a:xfrm>
            <a:off x="1303020" y="2091690"/>
            <a:ext cx="347472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Fixadores</a:t>
            </a:r>
          </a:p>
          <a:p>
            <a:r>
              <a:rPr lang="pt-BR" sz="3200" dirty="0"/>
              <a:t>Corrediças</a:t>
            </a:r>
          </a:p>
          <a:p>
            <a:r>
              <a:rPr lang="pt-BR" sz="3200" dirty="0"/>
              <a:t>Dobradiças</a:t>
            </a:r>
          </a:p>
          <a:p>
            <a:r>
              <a:rPr lang="pt-BR" sz="3200" dirty="0"/>
              <a:t>Perfil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5838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Fornecedores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56723B-8A59-4ED0-ADA2-7EDE57956C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9245"/>
              </p:ext>
            </p:extLst>
          </p:nvPr>
        </p:nvGraphicFramePr>
        <p:xfrm>
          <a:off x="102871" y="2016124"/>
          <a:ext cx="11852911" cy="471614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99929">
                  <a:extLst>
                    <a:ext uri="{9D8B030D-6E8A-4147-A177-3AD203B41FA5}">
                      <a16:colId xmlns:a16="http://schemas.microsoft.com/office/drawing/2014/main" val="2491222936"/>
                    </a:ext>
                  </a:extLst>
                </a:gridCol>
                <a:gridCol w="1031108">
                  <a:extLst>
                    <a:ext uri="{9D8B030D-6E8A-4147-A177-3AD203B41FA5}">
                      <a16:colId xmlns:a16="http://schemas.microsoft.com/office/drawing/2014/main" val="4146413977"/>
                    </a:ext>
                  </a:extLst>
                </a:gridCol>
                <a:gridCol w="983801">
                  <a:extLst>
                    <a:ext uri="{9D8B030D-6E8A-4147-A177-3AD203B41FA5}">
                      <a16:colId xmlns:a16="http://schemas.microsoft.com/office/drawing/2014/main" val="2828975487"/>
                    </a:ext>
                  </a:extLst>
                </a:gridCol>
                <a:gridCol w="968748">
                  <a:extLst>
                    <a:ext uri="{9D8B030D-6E8A-4147-A177-3AD203B41FA5}">
                      <a16:colId xmlns:a16="http://schemas.microsoft.com/office/drawing/2014/main" val="3719960575"/>
                    </a:ext>
                  </a:extLst>
                </a:gridCol>
                <a:gridCol w="918213">
                  <a:extLst>
                    <a:ext uri="{9D8B030D-6E8A-4147-A177-3AD203B41FA5}">
                      <a16:colId xmlns:a16="http://schemas.microsoft.com/office/drawing/2014/main" val="1046622033"/>
                    </a:ext>
                  </a:extLst>
                </a:gridCol>
                <a:gridCol w="725754">
                  <a:extLst>
                    <a:ext uri="{9D8B030D-6E8A-4147-A177-3AD203B41FA5}">
                      <a16:colId xmlns:a16="http://schemas.microsoft.com/office/drawing/2014/main" val="3098362317"/>
                    </a:ext>
                  </a:extLst>
                </a:gridCol>
                <a:gridCol w="920365">
                  <a:extLst>
                    <a:ext uri="{9D8B030D-6E8A-4147-A177-3AD203B41FA5}">
                      <a16:colId xmlns:a16="http://schemas.microsoft.com/office/drawing/2014/main" val="1809890490"/>
                    </a:ext>
                  </a:extLst>
                </a:gridCol>
                <a:gridCol w="918213">
                  <a:extLst>
                    <a:ext uri="{9D8B030D-6E8A-4147-A177-3AD203B41FA5}">
                      <a16:colId xmlns:a16="http://schemas.microsoft.com/office/drawing/2014/main" val="1491361718"/>
                    </a:ext>
                  </a:extLst>
                </a:gridCol>
                <a:gridCol w="903160">
                  <a:extLst>
                    <a:ext uri="{9D8B030D-6E8A-4147-A177-3AD203B41FA5}">
                      <a16:colId xmlns:a16="http://schemas.microsoft.com/office/drawing/2014/main" val="622400386"/>
                    </a:ext>
                  </a:extLst>
                </a:gridCol>
                <a:gridCol w="920365">
                  <a:extLst>
                    <a:ext uri="{9D8B030D-6E8A-4147-A177-3AD203B41FA5}">
                      <a16:colId xmlns:a16="http://schemas.microsoft.com/office/drawing/2014/main" val="2458814620"/>
                    </a:ext>
                  </a:extLst>
                </a:gridCol>
                <a:gridCol w="805317">
                  <a:extLst>
                    <a:ext uri="{9D8B030D-6E8A-4147-A177-3AD203B41FA5}">
                      <a16:colId xmlns:a16="http://schemas.microsoft.com/office/drawing/2014/main" val="856337634"/>
                    </a:ext>
                  </a:extLst>
                </a:gridCol>
                <a:gridCol w="904236">
                  <a:extLst>
                    <a:ext uri="{9D8B030D-6E8A-4147-A177-3AD203B41FA5}">
                      <a16:colId xmlns:a16="http://schemas.microsoft.com/office/drawing/2014/main" val="1015025599"/>
                    </a:ext>
                  </a:extLst>
                </a:gridCol>
                <a:gridCol w="853702">
                  <a:extLst>
                    <a:ext uri="{9D8B030D-6E8A-4147-A177-3AD203B41FA5}">
                      <a16:colId xmlns:a16="http://schemas.microsoft.com/office/drawing/2014/main" val="2454448973"/>
                    </a:ext>
                  </a:extLst>
                </a:gridCol>
              </a:tblGrid>
              <a:tr h="5810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Material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MDF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Ultra 15mm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MDF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Ultra 6mm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Parafusos 25mm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Parafusos 40mm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>
                          <a:effectLst/>
                        </a:rPr>
                        <a:t>Perfil</a:t>
                      </a:r>
                      <a:endParaRPr lang="pt-BR" sz="105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Tapa furo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Fixadores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Corrediças telescópicas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Dobradiças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Estopa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Cola contato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900" dirty="0">
                          <a:effectLst/>
                        </a:rPr>
                        <a:t>Fita para acabamento branco </a:t>
                      </a:r>
                      <a:r>
                        <a:rPr lang="pt-BR" sz="900" dirty="0" err="1">
                          <a:effectLst/>
                        </a:rPr>
                        <a:t>tx</a:t>
                      </a:r>
                      <a:r>
                        <a:rPr lang="pt-BR" sz="900" dirty="0">
                          <a:effectLst/>
                        </a:rPr>
                        <a:t> 22mm</a:t>
                      </a:r>
                      <a:endParaRPr lang="pt-BR" sz="105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47842612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Duratex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614936139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Eucatex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858617969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Guararapes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313224713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Berneck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1780219924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Arauco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extLst>
                  <a:ext uri="{0D108BD9-81ED-4DB2-BD59-A6C34878D82A}">
                    <a16:rowId xmlns:a16="http://schemas.microsoft.com/office/drawing/2014/main" val="3255221386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Acom Perfil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3913350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Alumiperfil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431063104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Leroy Merlin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887441820"/>
                  </a:ext>
                </a:extLst>
              </a:tr>
              <a:tr h="379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Casa do Marceneiro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419239365"/>
                  </a:ext>
                </a:extLst>
              </a:tr>
              <a:tr h="3795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Casa do Lojista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91854147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Leo Madeiras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43978711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Raimont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4242384481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JR madeiras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522553832"/>
                  </a:ext>
                </a:extLst>
              </a:tr>
              <a:tr h="23241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Madeiranit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2891276757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Rehau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3134902641"/>
                  </a:ext>
                </a:extLst>
              </a:tr>
              <a:tr h="23095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Amazonas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2034677276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Henkel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x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4236017640"/>
                  </a:ext>
                </a:extLst>
              </a:tr>
              <a:tr h="1897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Baston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 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>
                          <a:effectLst/>
                        </a:rPr>
                        <a:t>x</a:t>
                      </a:r>
                      <a:endParaRPr lang="pt-BR" sz="16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200" dirty="0">
                          <a:effectLst/>
                        </a:rPr>
                        <a:t> </a:t>
                      </a:r>
                      <a:endParaRPr lang="pt-BR" sz="16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82" marR="11982" marT="0" marB="0" anchor="b"/>
                </a:tc>
                <a:extLst>
                  <a:ext uri="{0D108BD9-81ED-4DB2-BD59-A6C34878D82A}">
                    <a16:rowId xmlns:a16="http://schemas.microsoft.com/office/drawing/2014/main" val="1862424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164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CB5AAD-91B4-4CAB-AAD4-483A2DEFE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020" y="525780"/>
            <a:ext cx="9751500" cy="1303020"/>
          </a:xfrm>
        </p:spPr>
        <p:txBody>
          <a:bodyPr/>
          <a:lstStyle/>
          <a:p>
            <a:r>
              <a:rPr lang="pt-BR" dirty="0"/>
              <a:t>Fornecedores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6FB8F3FC-1DAA-4660-B9AD-27A3C77A21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483507"/>
              </p:ext>
            </p:extLst>
          </p:nvPr>
        </p:nvGraphicFramePr>
        <p:xfrm>
          <a:off x="2125980" y="1893540"/>
          <a:ext cx="8046719" cy="39143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77512">
                  <a:extLst>
                    <a:ext uri="{9D8B030D-6E8A-4147-A177-3AD203B41FA5}">
                      <a16:colId xmlns:a16="http://schemas.microsoft.com/office/drawing/2014/main" val="2294288998"/>
                    </a:ext>
                  </a:extLst>
                </a:gridCol>
                <a:gridCol w="1321281">
                  <a:extLst>
                    <a:ext uri="{9D8B030D-6E8A-4147-A177-3AD203B41FA5}">
                      <a16:colId xmlns:a16="http://schemas.microsoft.com/office/drawing/2014/main" val="3545312981"/>
                    </a:ext>
                  </a:extLst>
                </a:gridCol>
                <a:gridCol w="1484953">
                  <a:extLst>
                    <a:ext uri="{9D8B030D-6E8A-4147-A177-3AD203B41FA5}">
                      <a16:colId xmlns:a16="http://schemas.microsoft.com/office/drawing/2014/main" val="3551968717"/>
                    </a:ext>
                  </a:extLst>
                </a:gridCol>
                <a:gridCol w="1486442">
                  <a:extLst>
                    <a:ext uri="{9D8B030D-6E8A-4147-A177-3AD203B41FA5}">
                      <a16:colId xmlns:a16="http://schemas.microsoft.com/office/drawing/2014/main" val="2682180851"/>
                    </a:ext>
                  </a:extLst>
                </a:gridCol>
                <a:gridCol w="992449">
                  <a:extLst>
                    <a:ext uri="{9D8B030D-6E8A-4147-A177-3AD203B41FA5}">
                      <a16:colId xmlns:a16="http://schemas.microsoft.com/office/drawing/2014/main" val="1028398245"/>
                    </a:ext>
                  </a:extLst>
                </a:gridCol>
                <a:gridCol w="1284082">
                  <a:extLst>
                    <a:ext uri="{9D8B030D-6E8A-4147-A177-3AD203B41FA5}">
                      <a16:colId xmlns:a16="http://schemas.microsoft.com/office/drawing/2014/main" val="2476873432"/>
                    </a:ext>
                  </a:extLst>
                </a:gridCol>
              </a:tblGrid>
              <a:tr h="36479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Fornecedor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Rapidez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Qualidade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Variedade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Preço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total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33290640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Duratex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18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48477001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Eucatex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028397243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Guararapes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081828989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Berneck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58202199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Arauco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632635450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Acom Perfil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735107200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Alumiperfil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5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915509371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Leroy Merlin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374433717"/>
                  </a:ext>
                </a:extLst>
              </a:tr>
              <a:tr h="31549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Casa do Marceneiro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14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707083986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Casa do Lojista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17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65267317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Leo Madeiras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91265093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Raimont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2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521607053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JR madeiras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044819457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Madeiranit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1368028623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Rehau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881170442"/>
                  </a:ext>
                </a:extLst>
              </a:tr>
              <a:tr h="210330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Amazonas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2828142444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Henkel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5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3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  <a:highlight>
                            <a:srgbClr val="FFFF00"/>
                          </a:highlight>
                        </a:rPr>
                        <a:t>16</a:t>
                      </a:r>
                      <a:endParaRPr lang="pt-BR" sz="1100" dirty="0">
                        <a:effectLst/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409686501"/>
                  </a:ext>
                </a:extLst>
              </a:tr>
              <a:tr h="109547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Baston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4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>
                          <a:effectLst/>
                        </a:rPr>
                        <a:t>3</a:t>
                      </a:r>
                      <a:endParaRPr lang="pt-BR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4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pt-BR" sz="1100" dirty="0">
                          <a:effectLst/>
                        </a:rPr>
                        <a:t>15</a:t>
                      </a:r>
                      <a:endParaRPr lang="pt-BR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955" marR="10955" marT="0" marB="0" anchor="ctr"/>
                </a:tc>
                <a:extLst>
                  <a:ext uri="{0D108BD9-81ED-4DB2-BD59-A6C34878D82A}">
                    <a16:rowId xmlns:a16="http://schemas.microsoft.com/office/drawing/2014/main" val="6612828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2774532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Galeria">
  <a:themeElements>
    <a:clrScheme name="Galeria">
      <a:dk1>
        <a:srgbClr val="000000"/>
      </a:dk1>
      <a:lt1>
        <a:srgbClr val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4000"/>
                <a:lumMod val="110000"/>
              </a:schemeClr>
            </a:gs>
            <a:gs pos="100000">
              <a:schemeClr val="phClr">
                <a:tint val="78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tint val="98000"/>
                <a:lumMod val="104000"/>
              </a:schemeClr>
            </a:gs>
            <a:gs pos="69000">
              <a:schemeClr val="phClr">
                <a:shade val="88000"/>
                <a:lumMod val="92000"/>
              </a:schemeClr>
            </a:gs>
            <a:gs pos="100000">
              <a:schemeClr val="phClr">
                <a:shade val="78000"/>
                <a:lumMod val="92000"/>
              </a:schemeClr>
            </a:gs>
          </a:gsLst>
          <a:lin ang="5400000" scaled="0"/>
          <a:tileRect/>
        </a:gradFill>
      </a:fillStyleLst>
      <a:lnStyleLst>
        <a:ln w="9525" cap="flat" cmpd="sng" algn="ctr">
          <a:prstDash val="solid"/>
        </a:ln>
        <a:ln w="15875" cap="flat" cmpd="sng" algn="ctr">
          <a:prstDash val="solid"/>
        </a:ln>
        <a:ln w="22225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gradFill>
          <a:gsLst>
            <a:gs pos="0">
              <a:schemeClr val="phClr">
                <a:tint val="94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610</TotalTime>
  <Words>652</Words>
  <Application>Microsoft Office PowerPoint</Application>
  <PresentationFormat>Widescreen</PresentationFormat>
  <Paragraphs>506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11</vt:i4>
      </vt:variant>
      <vt:variant>
        <vt:lpstr>Títulos de slides</vt:lpstr>
      </vt:variant>
      <vt:variant>
        <vt:i4>11</vt:i4>
      </vt:variant>
    </vt:vector>
  </HeadingPairs>
  <TitlesOfParts>
    <vt:vector size="28" baseType="lpstr">
      <vt:lpstr>Microsoft YaHei</vt:lpstr>
      <vt:lpstr>Arial</vt:lpstr>
      <vt:lpstr>Gill Sans MT</vt:lpstr>
      <vt:lpstr>Symbol</vt:lpstr>
      <vt:lpstr>Times New Roman</vt:lpstr>
      <vt:lpstr>Wingdings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Galeria</vt:lpstr>
      <vt:lpstr>Projeto de produto i</vt:lpstr>
      <vt:lpstr>Movelaria Antunes </vt:lpstr>
      <vt:lpstr>Escopo</vt:lpstr>
      <vt:lpstr>Escolhido</vt:lpstr>
      <vt:lpstr>Desenho 2D</vt:lpstr>
      <vt:lpstr>Composição </vt:lpstr>
      <vt:lpstr>Make or Buy</vt:lpstr>
      <vt:lpstr>Fornecedores</vt:lpstr>
      <vt:lpstr>Fornecedores</vt:lpstr>
      <vt:lpstr>Recursos de fabricação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Projeto de produto i</dc:title>
  <dc:subject/>
  <dc:creator>ANDRE LUIZ RIBEIRO ANTUNES</dc:creator>
  <dc:description/>
  <cp:lastModifiedBy>Fatec</cp:lastModifiedBy>
  <cp:revision>6</cp:revision>
  <dcterms:created xsi:type="dcterms:W3CDTF">2024-09-10T18:01:46Z</dcterms:created>
  <dcterms:modified xsi:type="dcterms:W3CDTF">2024-11-22T21:46:01Z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29</vt:i4>
  </property>
</Properties>
</file>