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72" r:id="rId3"/>
    <p:sldId id="270" r:id="rId4"/>
    <p:sldId id="277" r:id="rId5"/>
    <p:sldId id="276" r:id="rId6"/>
    <p:sldId id="271" r:id="rId7"/>
    <p:sldId id="278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40" d="100"/>
          <a:sy n="40" d="100"/>
        </p:scale>
        <p:origin x="72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D474-BB41-4E7D-9C2A-17D28CBE05E7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6D047D7-DE4F-4EFA-8B57-7702F25008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123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D474-BB41-4E7D-9C2A-17D28CBE05E7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47D7-DE4F-4EFA-8B57-7702F25008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469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D474-BB41-4E7D-9C2A-17D28CBE05E7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47D7-DE4F-4EFA-8B57-7702F25008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92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D474-BB41-4E7D-9C2A-17D28CBE05E7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47D7-DE4F-4EFA-8B57-7702F25008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1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D474-BB41-4E7D-9C2A-17D28CBE05E7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47D7-DE4F-4EFA-8B57-7702F25008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63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D474-BB41-4E7D-9C2A-17D28CBE05E7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47D7-DE4F-4EFA-8B57-7702F25008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065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D474-BB41-4E7D-9C2A-17D28CBE05E7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47D7-DE4F-4EFA-8B57-7702F25008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11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D474-BB41-4E7D-9C2A-17D28CBE05E7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47D7-DE4F-4EFA-8B57-7702F25008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8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D474-BB41-4E7D-9C2A-17D28CBE05E7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47D7-DE4F-4EFA-8B57-7702F25008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1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CD474-BB41-4E7D-9C2A-17D28CBE05E7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47D7-DE4F-4EFA-8B57-7702F25008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30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ECD474-BB41-4E7D-9C2A-17D28CBE05E7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047D7-DE4F-4EFA-8B57-7702F25008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56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D474-BB41-4E7D-9C2A-17D28CBE05E7}" type="datetimeFigureOut">
              <a:rPr lang="pt-BR" smtClean="0"/>
              <a:t>11/11/2023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6D047D7-DE4F-4EFA-8B57-7702F250080F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57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E54BAC7-0046-356D-7437-A97A3B01648F}"/>
              </a:ext>
            </a:extLst>
          </p:cNvPr>
          <p:cNvSpPr txBox="1">
            <a:spLocks/>
          </p:cNvSpPr>
          <p:nvPr/>
        </p:nvSpPr>
        <p:spPr>
          <a:xfrm>
            <a:off x="2363371" y="1110603"/>
            <a:ext cx="8726659" cy="2919120"/>
          </a:xfrm>
          <a:prstGeom prst="rect">
            <a:avLst/>
          </a:prstGeom>
        </p:spPr>
        <p:txBody>
          <a:bodyPr vert="horz" lIns="91440" tIns="45720" rIns="9144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4400" dirty="0"/>
              <a:t>Planejamento estratégico II</a:t>
            </a:r>
            <a:br>
              <a:rPr lang="pt-BR" sz="4400" dirty="0"/>
            </a:br>
            <a:endParaRPr lang="pt-BR" sz="1000" dirty="0"/>
          </a:p>
          <a:p>
            <a:pPr>
              <a:lnSpc>
                <a:spcPct val="150000"/>
              </a:lnSpc>
            </a:pPr>
            <a:r>
              <a:rPr lang="pt-BR" sz="2800" dirty="0"/>
              <a:t>Atividade Acadêmica 1I</a:t>
            </a:r>
            <a:endParaRPr lang="pt-BR" sz="5400" dirty="0"/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3E075B4-6798-E9FF-91E5-A218B26EB6E7}"/>
              </a:ext>
            </a:extLst>
          </p:cNvPr>
          <p:cNvSpPr txBox="1">
            <a:spLocks/>
          </p:cNvSpPr>
          <p:nvPr/>
        </p:nvSpPr>
        <p:spPr>
          <a:xfrm>
            <a:off x="2363371" y="4029724"/>
            <a:ext cx="8726659" cy="2041232"/>
          </a:xfrm>
          <a:prstGeom prst="rect">
            <a:avLst/>
          </a:prstGeom>
        </p:spPr>
        <p:txBody>
          <a:bodyPr vert="horz" lIns="91440" tIns="91440" rIns="91440" bIns="9144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600" dirty="0"/>
              <a:t>Professor:  Dr. </a:t>
            </a:r>
            <a:r>
              <a:rPr lang="pt-BR" sz="1500" dirty="0"/>
              <a:t>CARLOS LINEU DE FARIA E ALVEs</a:t>
            </a:r>
            <a:endParaRPr lang="pt-BR" sz="1600" dirty="0"/>
          </a:p>
          <a:p>
            <a:pPr algn="r"/>
            <a:r>
              <a:rPr lang="pt-BR" sz="1600" dirty="0"/>
              <a:t>Integrantes:  André Antunes</a:t>
            </a:r>
          </a:p>
          <a:p>
            <a:pPr algn="r"/>
            <a:r>
              <a:rPr lang="pt-BR" sz="1600" dirty="0"/>
              <a:t>André de Oliveira</a:t>
            </a:r>
          </a:p>
          <a:p>
            <a:pPr algn="r"/>
            <a:r>
              <a:rPr lang="pt-BR" sz="1600" dirty="0"/>
              <a:t>Bruno </a:t>
            </a:r>
            <a:r>
              <a:rPr lang="pt-BR" sz="1600" dirty="0" err="1"/>
              <a:t>peres</a:t>
            </a:r>
            <a:endParaRPr lang="pt-BR" sz="1600" dirty="0"/>
          </a:p>
          <a:p>
            <a:pPr algn="r"/>
            <a:r>
              <a:rPr lang="pt-BR" sz="1600" dirty="0"/>
              <a:t>Thainara Luciano</a:t>
            </a:r>
          </a:p>
        </p:txBody>
      </p:sp>
    </p:spTree>
    <p:extLst>
      <p:ext uri="{BB962C8B-B14F-4D97-AF65-F5344CB8AC3E}">
        <p14:creationId xmlns:p14="http://schemas.microsoft.com/office/powerpoint/2010/main" val="306859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oca-Cola - Home">
            <a:extLst>
              <a:ext uri="{FF2B5EF4-FFF2-40B4-BE49-F238E27FC236}">
                <a16:creationId xmlns:a16="http://schemas.microsoft.com/office/drawing/2014/main" id="{377EB48C-5127-163D-5EC7-72388EE9D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4082"/>
            <a:ext cx="11277600" cy="592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91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173DD-6589-0131-0D27-A983F253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98806"/>
            <a:ext cx="9603275" cy="854948"/>
          </a:xfrm>
        </p:spPr>
        <p:txBody>
          <a:bodyPr>
            <a:normAutofit fontScale="90000"/>
          </a:bodyPr>
          <a:lstStyle/>
          <a:p>
            <a:r>
              <a:rPr lang="pt-BR" sz="6000" dirty="0" err="1"/>
              <a:t>Coca-cola</a:t>
            </a:r>
            <a:endParaRPr lang="pt-BR" sz="6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D7B8D4-0BE7-6BF8-B506-37717A8F7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pt-BR" sz="2800" dirty="0"/>
              <a:t>Fundada em 1886, a empresa atingiu uma posição de destaque e estabilidade em seu setor, desfrutando de reconhecimento de marca e uma base de consumidores global fiel.</a:t>
            </a:r>
          </a:p>
          <a:p>
            <a:r>
              <a:rPr lang="pt-BR" sz="2800" dirty="0"/>
              <a:t>Apesar de estar na fase aristocrática, a empresa também enfrenta desafios. Para isso, a empresa continua inovando e expandindo seu portfólio para se adaptar as novas mudanças.</a:t>
            </a:r>
          </a:p>
        </p:txBody>
      </p:sp>
    </p:spTree>
    <p:extLst>
      <p:ext uri="{BB962C8B-B14F-4D97-AF65-F5344CB8AC3E}">
        <p14:creationId xmlns:p14="http://schemas.microsoft.com/office/powerpoint/2010/main" val="272406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173DD-6589-0131-0D27-A983F253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914400"/>
            <a:ext cx="9603275" cy="939354"/>
          </a:xfrm>
        </p:spPr>
        <p:txBody>
          <a:bodyPr>
            <a:normAutofit/>
          </a:bodyPr>
          <a:lstStyle/>
          <a:p>
            <a:r>
              <a:rPr lang="pt-BR" sz="6000" dirty="0"/>
              <a:t>Coca-Cola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D7B8D4-0BE7-6BF8-B506-37717A8F7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6173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3200" dirty="0"/>
              <a:t>Características e aspectos da Coca-Cola:</a:t>
            </a:r>
          </a:p>
          <a:p>
            <a:pPr lvl="1"/>
            <a:r>
              <a:rPr lang="pt-BR" sz="2800" dirty="0"/>
              <a:t>Reconhecimento de Marca Global;</a:t>
            </a:r>
          </a:p>
          <a:p>
            <a:pPr lvl="1"/>
            <a:r>
              <a:rPr lang="pt-BR" sz="2800" dirty="0"/>
              <a:t>Diversificação de Produtos e Segmentação de Mercado;</a:t>
            </a:r>
          </a:p>
          <a:p>
            <a:pPr lvl="1"/>
            <a:r>
              <a:rPr lang="pt-BR" sz="2800" dirty="0"/>
              <a:t>Investimento em Marketing e Publicidade;</a:t>
            </a:r>
          </a:p>
          <a:p>
            <a:pPr lvl="1"/>
            <a:r>
              <a:rPr lang="pt-BR" sz="2800" dirty="0"/>
              <a:t>Estratégia de Distribuição e Logística;</a:t>
            </a:r>
          </a:p>
          <a:p>
            <a:pPr lvl="1"/>
            <a:r>
              <a:rPr lang="pt-BR" sz="2800" dirty="0"/>
              <a:t>Parcerias Estratégicas;</a:t>
            </a:r>
          </a:p>
          <a:p>
            <a:pPr lvl="1"/>
            <a:r>
              <a:rPr lang="pt-BR" sz="2800" dirty="0"/>
              <a:t>Capacidade de Inovação;</a:t>
            </a:r>
          </a:p>
          <a:p>
            <a:pPr lvl="1"/>
            <a:r>
              <a:rPr lang="pt-BR" sz="2800" dirty="0"/>
              <a:t>Resiliência em Momentos de Crise.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8015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entro Eletronico Hertz">
            <a:extLst>
              <a:ext uri="{FF2B5EF4-FFF2-40B4-BE49-F238E27FC236}">
                <a16:creationId xmlns:a16="http://schemas.microsoft.com/office/drawing/2014/main" id="{18D8137B-1F69-1D42-6593-C43E0ED6F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027" y="836877"/>
            <a:ext cx="5613010" cy="526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44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115B4-694A-A551-3A4E-230A7D0C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41009"/>
            <a:ext cx="9603275" cy="812745"/>
          </a:xfrm>
        </p:spPr>
        <p:txBody>
          <a:bodyPr>
            <a:noAutofit/>
          </a:bodyPr>
          <a:lstStyle/>
          <a:p>
            <a:r>
              <a:rPr lang="pt-BR" sz="5400" dirty="0"/>
              <a:t>Centro eletrônico hertz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CA93AE-DD2F-6F9A-091C-3516BE674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 algn="just"/>
            <a:r>
              <a:rPr lang="pt-BR" sz="2800" dirty="0"/>
              <a:t>Empresa fundada em 1966, com mais de 50 anos no mercado de produtos eletrônicos, com um enfoque maior em peças para conserto de rádios, no seu inicio a empresa obteve muito sucesso nesse nicho de mercado, mas com o passar do tempo, ela foi perdendo destaque por não se adequar as tendencias, e o crescente numero de concorrentes.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30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115B4-694A-A551-3A4E-230A7D0C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41009"/>
            <a:ext cx="9603275" cy="812745"/>
          </a:xfrm>
        </p:spPr>
        <p:txBody>
          <a:bodyPr>
            <a:noAutofit/>
          </a:bodyPr>
          <a:lstStyle/>
          <a:p>
            <a:r>
              <a:rPr lang="pt-BR" sz="5400" dirty="0"/>
              <a:t>Centro eletrônico hertz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CA93AE-DD2F-6F9A-091C-3516BE674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789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pt-BR" sz="3200" dirty="0"/>
              <a:t>Características e aspectos da Hertz</a:t>
            </a:r>
            <a:endParaRPr lang="pt-BR" sz="3200" b="1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pt-BR" sz="2800" dirty="0"/>
              <a:t>Falta de Adaptação às Mudanças do Mercado;</a:t>
            </a:r>
          </a:p>
          <a:p>
            <a:pPr lvl="1"/>
            <a:r>
              <a:rPr lang="pt-BR" sz="2800" dirty="0"/>
              <a:t>Falta de Inovação;</a:t>
            </a:r>
          </a:p>
          <a:p>
            <a:pPr lvl="1"/>
            <a:r>
              <a:rPr lang="pt-BR" sz="2800" dirty="0"/>
              <a:t>Perda de Destaque e Relevância;</a:t>
            </a:r>
          </a:p>
          <a:p>
            <a:pPr lvl="1"/>
            <a:r>
              <a:rPr lang="pt-BR" sz="2800" dirty="0"/>
              <a:t>Estagnação e Perda de Vendas;</a:t>
            </a:r>
          </a:p>
          <a:p>
            <a:pPr lvl="1"/>
            <a:r>
              <a:rPr lang="pt-BR" sz="2800" dirty="0"/>
              <a:t>Concorrência Crescente;</a:t>
            </a:r>
          </a:p>
          <a:p>
            <a:pPr lvl="1"/>
            <a:r>
              <a:rPr lang="pt-BR" sz="2800" dirty="0"/>
              <a:t>Pouco Foco em Marketing Digital e Vendas Online.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4736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6D834-36C3-B00D-2CB3-2FF09807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96336982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795</TotalTime>
  <Words>249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Söhne</vt:lpstr>
      <vt:lpstr>Galeria</vt:lpstr>
      <vt:lpstr>Apresentação do PowerPoint</vt:lpstr>
      <vt:lpstr>Apresentação do PowerPoint</vt:lpstr>
      <vt:lpstr>Coca-cola</vt:lpstr>
      <vt:lpstr>Coca-Cola</vt:lpstr>
      <vt:lpstr>Apresentação do PowerPoint</vt:lpstr>
      <vt:lpstr>Centro eletrônico hertz</vt:lpstr>
      <vt:lpstr>Centro eletrônico hertz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ANDRE LUIZ RIBEIRO ANTUNES</dc:creator>
  <cp:lastModifiedBy>ANDRE LUIZ RIBEIRO ANTUNES</cp:lastModifiedBy>
  <cp:revision>17</cp:revision>
  <dcterms:created xsi:type="dcterms:W3CDTF">2023-03-11T23:16:11Z</dcterms:created>
  <dcterms:modified xsi:type="dcterms:W3CDTF">2023-11-11T14:57:14Z</dcterms:modified>
</cp:coreProperties>
</file>