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9"/>
  </p:notesMasterIdLst>
  <p:sldIdLst>
    <p:sldId id="279" r:id="rId2"/>
    <p:sldId id="280" r:id="rId3"/>
    <p:sldId id="281" r:id="rId4"/>
    <p:sldId id="282" r:id="rId5"/>
    <p:sldId id="268" r:id="rId6"/>
    <p:sldId id="28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980356925622352E-2"/>
          <c:y val="0.10212598425196849"/>
          <c:w val="0.94560695112538229"/>
          <c:h val="0.76036126202715071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Sempre alegre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Planilha1!$A$2:$A$12</c:f>
              <c:strCache>
                <c:ptCount val="11"/>
                <c:pt idx="0">
                  <c:v>Variedade de Atrações</c:v>
                </c:pt>
                <c:pt idx="1">
                  <c:v>Sustentabilidade \Meio Ambiente</c:v>
                </c:pt>
                <c:pt idx="2">
                  <c:v>Preços</c:v>
                </c:pt>
                <c:pt idx="3">
                  <c:v>Atendimento ao Cliente</c:v>
                </c:pt>
                <c:pt idx="4">
                  <c:v>Limpeza \Manutenção</c:v>
                </c:pt>
                <c:pt idx="5">
                  <c:v>Acessibilidade</c:v>
                </c:pt>
                <c:pt idx="6">
                  <c:v>Ambiente \Tematização</c:v>
                </c:pt>
                <c:pt idx="7">
                  <c:v>Marketing \Divulgação</c:v>
                </c:pt>
                <c:pt idx="8">
                  <c:v>Inovações e Novidades</c:v>
                </c:pt>
                <c:pt idx="9">
                  <c:v>Comidas \Bebidas</c:v>
                </c:pt>
                <c:pt idx="10">
                  <c:v>Media</c:v>
                </c:pt>
              </c:strCache>
            </c:strRef>
          </c:cat>
          <c:val>
            <c:numRef>
              <c:f>Planilha1!$B$2:$B$12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4</c:v>
                </c:pt>
                <c:pt idx="8">
                  <c:v>8</c:v>
                </c:pt>
                <c:pt idx="9">
                  <c:v>7</c:v>
                </c:pt>
                <c:pt idx="1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C7-405F-A551-7F402ED8B10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Play City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Planilha1!$A$2:$A$12</c:f>
              <c:strCache>
                <c:ptCount val="11"/>
                <c:pt idx="0">
                  <c:v>Variedade de Atrações</c:v>
                </c:pt>
                <c:pt idx="1">
                  <c:v>Sustentabilidade \Meio Ambiente</c:v>
                </c:pt>
                <c:pt idx="2">
                  <c:v>Preços</c:v>
                </c:pt>
                <c:pt idx="3">
                  <c:v>Atendimento ao Cliente</c:v>
                </c:pt>
                <c:pt idx="4">
                  <c:v>Limpeza \Manutenção</c:v>
                </c:pt>
                <c:pt idx="5">
                  <c:v>Acessibilidade</c:v>
                </c:pt>
                <c:pt idx="6">
                  <c:v>Ambiente \Tematização</c:v>
                </c:pt>
                <c:pt idx="7">
                  <c:v>Marketing \Divulgação</c:v>
                </c:pt>
                <c:pt idx="8">
                  <c:v>Inovações e Novidades</c:v>
                </c:pt>
                <c:pt idx="9">
                  <c:v>Comidas \Bebidas</c:v>
                </c:pt>
                <c:pt idx="10">
                  <c:v>Media</c:v>
                </c:pt>
              </c:strCache>
            </c:strRef>
          </c:cat>
          <c:val>
            <c:numRef>
              <c:f>Planilha1!$C$2:$C$12</c:f>
              <c:numCache>
                <c:formatCode>General</c:formatCode>
                <c:ptCount val="11"/>
                <c:pt idx="0">
                  <c:v>7</c:v>
                </c:pt>
                <c:pt idx="1">
                  <c:v>3</c:v>
                </c:pt>
                <c:pt idx="2">
                  <c:v>7</c:v>
                </c:pt>
                <c:pt idx="3">
                  <c:v>5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C7-405F-A551-7F402ED8B10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Shanghai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Planilha1!$A$2:$A$12</c:f>
              <c:strCache>
                <c:ptCount val="11"/>
                <c:pt idx="0">
                  <c:v>Variedade de Atrações</c:v>
                </c:pt>
                <c:pt idx="1">
                  <c:v>Sustentabilidade \Meio Ambiente</c:v>
                </c:pt>
                <c:pt idx="2">
                  <c:v>Preços</c:v>
                </c:pt>
                <c:pt idx="3">
                  <c:v>Atendimento ao Cliente</c:v>
                </c:pt>
                <c:pt idx="4">
                  <c:v>Limpeza \Manutenção</c:v>
                </c:pt>
                <c:pt idx="5">
                  <c:v>Acessibilidade</c:v>
                </c:pt>
                <c:pt idx="6">
                  <c:v>Ambiente \Tematização</c:v>
                </c:pt>
                <c:pt idx="7">
                  <c:v>Marketing \Divulgação</c:v>
                </c:pt>
                <c:pt idx="8">
                  <c:v>Inovações e Novidades</c:v>
                </c:pt>
                <c:pt idx="9">
                  <c:v>Comidas \Bebidas</c:v>
                </c:pt>
                <c:pt idx="10">
                  <c:v>Media</c:v>
                </c:pt>
              </c:strCache>
            </c:strRef>
          </c:cat>
          <c:val>
            <c:numRef>
              <c:f>Planilha1!$D$2:$D$12</c:f>
              <c:numCache>
                <c:formatCode>General</c:formatCode>
                <c:ptCount val="11"/>
                <c:pt idx="0">
                  <c:v>8</c:v>
                </c:pt>
                <c:pt idx="1">
                  <c:v>3</c:v>
                </c:pt>
                <c:pt idx="2">
                  <c:v>8</c:v>
                </c:pt>
                <c:pt idx="3">
                  <c:v>8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8</c:v>
                </c:pt>
                <c:pt idx="8">
                  <c:v>5</c:v>
                </c:pt>
                <c:pt idx="9">
                  <c:v>8</c:v>
                </c:pt>
                <c:pt idx="1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C7-405F-A551-7F402ED8B10D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Play Kid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Planilha1!$A$2:$A$12</c:f>
              <c:strCache>
                <c:ptCount val="11"/>
                <c:pt idx="0">
                  <c:v>Variedade de Atrações</c:v>
                </c:pt>
                <c:pt idx="1">
                  <c:v>Sustentabilidade \Meio Ambiente</c:v>
                </c:pt>
                <c:pt idx="2">
                  <c:v>Preços</c:v>
                </c:pt>
                <c:pt idx="3">
                  <c:v>Atendimento ao Cliente</c:v>
                </c:pt>
                <c:pt idx="4">
                  <c:v>Limpeza \Manutenção</c:v>
                </c:pt>
                <c:pt idx="5">
                  <c:v>Acessibilidade</c:v>
                </c:pt>
                <c:pt idx="6">
                  <c:v>Ambiente \Tematização</c:v>
                </c:pt>
                <c:pt idx="7">
                  <c:v>Marketing \Divulgação</c:v>
                </c:pt>
                <c:pt idx="8">
                  <c:v>Inovações e Novidades</c:v>
                </c:pt>
                <c:pt idx="9">
                  <c:v>Comidas \Bebidas</c:v>
                </c:pt>
                <c:pt idx="10">
                  <c:v>Media</c:v>
                </c:pt>
              </c:strCache>
            </c:strRef>
          </c:cat>
          <c:val>
            <c:numRef>
              <c:f>Planilha1!$E$2:$E$12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9</c:v>
                </c:pt>
                <c:pt idx="3">
                  <c:v>7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7</c:v>
                </c:pt>
                <c:pt idx="8">
                  <c:v>5</c:v>
                </c:pt>
                <c:pt idx="9">
                  <c:v>3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C7-405F-A551-7F402ED8B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383985104"/>
        <c:axId val="383990024"/>
      </c:lineChart>
      <c:catAx>
        <c:axId val="38398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990024"/>
        <c:crosses val="autoZero"/>
        <c:auto val="1"/>
        <c:lblAlgn val="ctr"/>
        <c:lblOffset val="100"/>
        <c:noMultiLvlLbl val="0"/>
      </c:catAx>
      <c:valAx>
        <c:axId val="38399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98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29769503200537"/>
          <c:y val="2.4019171516604311E-3"/>
          <c:w val="0.52315843607401225"/>
          <c:h val="7.63555859865342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581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458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2878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180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128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526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443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239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212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709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085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  <a:t>11/15/2023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2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E54BAC7-0046-356D-7437-A97A3B01648F}"/>
              </a:ext>
            </a:extLst>
          </p:cNvPr>
          <p:cNvSpPr txBox="1">
            <a:spLocks/>
          </p:cNvSpPr>
          <p:nvPr/>
        </p:nvSpPr>
        <p:spPr>
          <a:xfrm>
            <a:off x="2363371" y="1110603"/>
            <a:ext cx="8726659" cy="291912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4400" dirty="0"/>
              <a:t>Planejamento estratégico I</a:t>
            </a:r>
            <a:br>
              <a:rPr lang="pt-BR" sz="4400" dirty="0"/>
            </a:br>
            <a:endParaRPr lang="pt-BR" sz="1000" dirty="0"/>
          </a:p>
          <a:p>
            <a:pPr>
              <a:lnSpc>
                <a:spcPct val="150000"/>
              </a:lnSpc>
            </a:pPr>
            <a:r>
              <a:rPr lang="pt-BR" sz="2800" dirty="0"/>
              <a:t>Atividade Acadêmica III</a:t>
            </a:r>
            <a:endParaRPr lang="pt-BR" sz="54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3E075B4-6798-E9FF-91E5-A218B26EB6E7}"/>
              </a:ext>
            </a:extLst>
          </p:cNvPr>
          <p:cNvSpPr txBox="1">
            <a:spLocks/>
          </p:cNvSpPr>
          <p:nvPr/>
        </p:nvSpPr>
        <p:spPr>
          <a:xfrm>
            <a:off x="2363371" y="4029724"/>
            <a:ext cx="8726659" cy="2041232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600" dirty="0"/>
              <a:t>Professor:  Dr. </a:t>
            </a:r>
            <a:r>
              <a:rPr lang="pt-BR" sz="1500" dirty="0"/>
              <a:t>CARLOS LINEU DE FARIA E ALVEs</a:t>
            </a:r>
            <a:endParaRPr lang="pt-BR" sz="1600" dirty="0"/>
          </a:p>
          <a:p>
            <a:pPr algn="r"/>
            <a:r>
              <a:rPr lang="pt-BR" sz="1600" dirty="0"/>
              <a:t>Integrantes:  André Antunes</a:t>
            </a:r>
          </a:p>
          <a:p>
            <a:pPr algn="r"/>
            <a:r>
              <a:rPr lang="pt-BR" sz="1600" dirty="0"/>
              <a:t>Bruno Peres</a:t>
            </a:r>
          </a:p>
          <a:p>
            <a:pPr algn="r"/>
            <a:r>
              <a:rPr lang="pt-BR" sz="1600" dirty="0"/>
              <a:t>Danielle Vieira</a:t>
            </a:r>
          </a:p>
          <a:p>
            <a:pPr algn="r"/>
            <a:r>
              <a:rPr lang="pt-BR" sz="1600" dirty="0"/>
              <a:t>Debora valete</a:t>
            </a:r>
          </a:p>
        </p:txBody>
      </p:sp>
    </p:spTree>
    <p:extLst>
      <p:ext uri="{BB962C8B-B14F-4D97-AF65-F5344CB8AC3E}">
        <p14:creationId xmlns:p14="http://schemas.microsoft.com/office/powerpoint/2010/main" val="30685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2D516-6501-6C19-D511-A7F0753A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600" dirty="0"/>
              <a:t>Concorrentes</a:t>
            </a:r>
            <a:endParaRPr lang="pt-BR" dirty="0"/>
          </a:p>
        </p:txBody>
      </p:sp>
      <p:pic>
        <p:nvPicPr>
          <p:cNvPr id="1026" name="Picture 2" descr="PlayCity chega ao Parque de Itaipava nesta sexta - Sou Petrópolis">
            <a:extLst>
              <a:ext uri="{FF2B5EF4-FFF2-40B4-BE49-F238E27FC236}">
                <a16:creationId xmlns:a16="http://schemas.microsoft.com/office/drawing/2014/main" id="{3742332C-1459-AB8F-E7B5-5AC2ADC3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38" y="1917362"/>
            <a:ext cx="3106221" cy="20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xias Shopping - Vem curtir o Parque de Diversões Play Kid! Muitos  brinquedos com muitas emoções! Dá pra tirar altas fotos, marcar os amigos e  tirar a maior onda! Compartilhe.✌️󾓯 󾌰 󾟼">
            <a:extLst>
              <a:ext uri="{FF2B5EF4-FFF2-40B4-BE49-F238E27FC236}">
                <a16:creationId xmlns:a16="http://schemas.microsoft.com/office/drawing/2014/main" id="{5BC33C63-6980-C916-2DC4-FE9C6A34E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4099" r="5166" b="49759"/>
          <a:stretch/>
        </p:blipFill>
        <p:spPr bwMode="auto">
          <a:xfrm>
            <a:off x="4523476" y="4122741"/>
            <a:ext cx="3459480" cy="182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çador de Ofertas, os melhores descontos em restaurantes, turismo e  entretenimento.">
            <a:extLst>
              <a:ext uri="{FF2B5EF4-FFF2-40B4-BE49-F238E27FC236}">
                <a16:creationId xmlns:a16="http://schemas.microsoft.com/office/drawing/2014/main" id="{A118CC44-2AFE-0305-1923-919E4456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40" y="1913295"/>
            <a:ext cx="3250859" cy="20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4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2D516-6501-6C19-D511-A7F0753A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600" dirty="0"/>
              <a:t>Atributos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2F6A2-8110-578A-84B1-1311C888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 numCol="2">
            <a:normAutofit lnSpcReduction="10000"/>
          </a:bodyPr>
          <a:lstStyle/>
          <a:p>
            <a:r>
              <a:rPr lang="pt-BR" sz="3200" dirty="0"/>
              <a:t>Variedade de Atrações</a:t>
            </a:r>
          </a:p>
          <a:p>
            <a:r>
              <a:rPr lang="pt-BR" sz="3200" dirty="0"/>
              <a:t>Sustentabilidade\Meio Ambiente</a:t>
            </a:r>
          </a:p>
          <a:p>
            <a:r>
              <a:rPr lang="pt-BR" sz="3200" dirty="0"/>
              <a:t>Preços</a:t>
            </a:r>
          </a:p>
          <a:p>
            <a:r>
              <a:rPr lang="pt-BR" sz="3200" dirty="0"/>
              <a:t>Atendimento ao Cliente</a:t>
            </a:r>
          </a:p>
          <a:p>
            <a:r>
              <a:rPr lang="pt-BR" sz="3200" dirty="0"/>
              <a:t>Limpeza\Manutenção</a:t>
            </a:r>
          </a:p>
          <a:p>
            <a:r>
              <a:rPr lang="pt-BR" sz="3200" dirty="0"/>
              <a:t>Acessibilidade</a:t>
            </a:r>
          </a:p>
          <a:p>
            <a:r>
              <a:rPr lang="pt-BR" sz="3200" dirty="0"/>
              <a:t>Ambiente\Tematização</a:t>
            </a:r>
          </a:p>
          <a:p>
            <a:r>
              <a:rPr lang="pt-BR" sz="3200" dirty="0"/>
              <a:t>Marketing\Divulgação</a:t>
            </a:r>
          </a:p>
          <a:p>
            <a:r>
              <a:rPr lang="pt-BR" sz="3200" dirty="0"/>
              <a:t>Inovações e Novidades</a:t>
            </a:r>
          </a:p>
          <a:p>
            <a:r>
              <a:rPr lang="pt-BR" sz="3200" dirty="0"/>
              <a:t>Comidas\Bebidas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7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60395-3CAA-BF14-29EE-D8E7833B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079" y="1097280"/>
            <a:ext cx="9895081" cy="756474"/>
          </a:xfrm>
        </p:spPr>
        <p:txBody>
          <a:bodyPr>
            <a:normAutofit fontScale="90000"/>
          </a:bodyPr>
          <a:lstStyle/>
          <a:p>
            <a:r>
              <a:rPr lang="pt-BR" sz="5300" b="1" i="0" dirty="0">
                <a:effectLst/>
                <a:latin typeface="Söhne"/>
              </a:rPr>
              <a:t>Construção da Curva de Valores</a:t>
            </a:r>
            <a:br>
              <a:rPr lang="pt-BR" b="1" i="0" dirty="0">
                <a:effectLst/>
                <a:latin typeface="Söhne"/>
              </a:rPr>
            </a:br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B45B5780-2E9C-6E3E-20D8-F28E02BD2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21940"/>
              </p:ext>
            </p:extLst>
          </p:nvPr>
        </p:nvGraphicFramePr>
        <p:xfrm>
          <a:off x="2828970" y="1853754"/>
          <a:ext cx="6360750" cy="419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3740">
                  <a:extLst>
                    <a:ext uri="{9D8B030D-6E8A-4147-A177-3AD203B41FA5}">
                      <a16:colId xmlns:a16="http://schemas.microsoft.com/office/drawing/2014/main" val="143653908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3121559467"/>
                    </a:ext>
                  </a:extLst>
                </a:gridCol>
                <a:gridCol w="992905">
                  <a:extLst>
                    <a:ext uri="{9D8B030D-6E8A-4147-A177-3AD203B41FA5}">
                      <a16:colId xmlns:a16="http://schemas.microsoft.com/office/drawing/2014/main" val="435863801"/>
                    </a:ext>
                  </a:extLst>
                </a:gridCol>
                <a:gridCol w="910163">
                  <a:extLst>
                    <a:ext uri="{9D8B030D-6E8A-4147-A177-3AD203B41FA5}">
                      <a16:colId xmlns:a16="http://schemas.microsoft.com/office/drawing/2014/main" val="278932130"/>
                    </a:ext>
                  </a:extLst>
                </a:gridCol>
                <a:gridCol w="870778">
                  <a:extLst>
                    <a:ext uri="{9D8B030D-6E8A-4147-A177-3AD203B41FA5}">
                      <a16:colId xmlns:a16="http://schemas.microsoft.com/office/drawing/2014/main" val="3662894245"/>
                    </a:ext>
                  </a:extLst>
                </a:gridCol>
              </a:tblGrid>
              <a:tr h="31199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CRITÉRIOS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Sempre alegre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Play City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Shanghai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Play Kid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36194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Variedade de Atrações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762777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Sustentabilidade \Meio Ambiente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43769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Preços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732103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Atendimento ao Cliente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16443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Limpeza \Manutenção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58837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Acessibilidade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91866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Ambiente \Tematização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660029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Marketing \Divulgação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0068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Inovações e Novidades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30679"/>
                  </a:ext>
                </a:extLst>
              </a:tr>
              <a:tr h="36775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Comidas \Bebidas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057801"/>
                  </a:ext>
                </a:extLst>
              </a:tr>
              <a:tr h="36775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Media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7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5,7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7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807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164" y="901656"/>
            <a:ext cx="9651076" cy="996994"/>
          </a:xfrm>
        </p:spPr>
        <p:txBody>
          <a:bodyPr>
            <a:normAutofit/>
          </a:bodyPr>
          <a:lstStyle/>
          <a:p>
            <a:r>
              <a:rPr lang="en-US" sz="6600" b="1" dirty="0"/>
              <a:t>Curva de valores</a:t>
            </a:r>
            <a:endParaRPr lang="pt-BR" sz="6600" b="1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DC951B3-0BDC-12C2-9552-6596A4465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05294"/>
              </p:ext>
            </p:extLst>
          </p:nvPr>
        </p:nvGraphicFramePr>
        <p:xfrm>
          <a:off x="1458884" y="1898650"/>
          <a:ext cx="9603275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37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767CB-8135-B335-5113-52CAFDF9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i="0" dirty="0">
                <a:effectLst/>
                <a:latin typeface="Söhne"/>
              </a:rPr>
              <a:t>Estratégia de Negócio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D7377-7393-50F9-957C-EC4A63AF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dirty="0"/>
              <a:t>Identificação de Oportunidades</a:t>
            </a:r>
          </a:p>
          <a:p>
            <a:pPr algn="l">
              <a:buFont typeface="+mj-lt"/>
              <a:buAutoNum type="arabicPeriod"/>
            </a:pPr>
            <a:endParaRPr lang="pt-BR" dirty="0"/>
          </a:p>
          <a:p>
            <a:pPr algn="l">
              <a:buFont typeface="+mj-lt"/>
              <a:buAutoNum type="arabicPeriod"/>
            </a:pPr>
            <a:r>
              <a:rPr lang="pt-BR" dirty="0"/>
              <a:t>Comunicação da Estratégia</a:t>
            </a:r>
          </a:p>
          <a:p>
            <a:pPr algn="l">
              <a:buFont typeface="+mj-lt"/>
              <a:buAutoNum type="arabicPeriod"/>
            </a:pPr>
            <a:endParaRPr lang="pt-BR" dirty="0"/>
          </a:p>
          <a:p>
            <a:pPr algn="l">
              <a:buFont typeface="+mj-lt"/>
              <a:buAutoNum type="arabicPeriod"/>
            </a:pPr>
            <a:r>
              <a:rPr lang="pt-BR" dirty="0"/>
              <a:t>Feedback Contínuo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58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5280" y="2475344"/>
            <a:ext cx="7620609" cy="1287455"/>
          </a:xfrm>
        </p:spPr>
        <p:txBody>
          <a:bodyPr/>
          <a:lstStyle/>
          <a:p>
            <a:r>
              <a:rPr lang="pt-BR" sz="66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3215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559</TotalTime>
  <Words>158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Söhne</vt:lpstr>
      <vt:lpstr>Galeria</vt:lpstr>
      <vt:lpstr>Apresentação do PowerPoint</vt:lpstr>
      <vt:lpstr>Concorrentes</vt:lpstr>
      <vt:lpstr>Atributos</vt:lpstr>
      <vt:lpstr>Construção da Curva de Valores </vt:lpstr>
      <vt:lpstr>Curva de valores</vt:lpstr>
      <vt:lpstr>Estratégia de Negócio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ANDRE LUIZ RIBEIRO ANTUNES</cp:lastModifiedBy>
  <cp:revision>42</cp:revision>
  <dcterms:created xsi:type="dcterms:W3CDTF">2016-06-07T15:38:10Z</dcterms:created>
  <dcterms:modified xsi:type="dcterms:W3CDTF">2023-11-15T20:55:16Z</dcterms:modified>
</cp:coreProperties>
</file>