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1" r:id="rId3"/>
    <p:sldId id="257" r:id="rId4"/>
    <p:sldId id="258" r:id="rId5"/>
    <p:sldId id="259" r:id="rId6"/>
    <p:sldId id="260" r:id="rId7"/>
    <p:sldId id="266" r:id="rId8"/>
    <p:sldId id="261" r:id="rId9"/>
    <p:sldId id="262" r:id="rId10"/>
    <p:sldId id="263" r:id="rId11"/>
    <p:sldId id="265" r:id="rId12"/>
    <p:sldId id="264" r:id="rId13"/>
    <p:sldId id="267" r:id="rId14"/>
    <p:sldId id="268" r:id="rId15"/>
    <p:sldId id="269" r:id="rId16"/>
    <p:sldId id="270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2" r:id="rId26"/>
    <p:sldId id="283" r:id="rId27"/>
    <p:sldId id="284" r:id="rId28"/>
    <p:sldId id="271" r:id="rId29"/>
    <p:sldId id="272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4903F-B5C8-4068-92AD-6D62A6B08A95}" type="datetimeFigureOut">
              <a:rPr lang="pt-BR" smtClean="0"/>
              <a:t>06/10/2024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2B3D3B04-0078-46E1-B397-EA40C455CBBB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2655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4903F-B5C8-4068-92AD-6D62A6B08A95}" type="datetimeFigureOut">
              <a:rPr lang="pt-BR" smtClean="0"/>
              <a:t>06/10/2024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D3B04-0078-46E1-B397-EA40C455CBBB}" type="slidenum">
              <a:rPr lang="pt-BR" smtClean="0"/>
              <a:t>‹nº›</a:t>
            </a:fld>
            <a:endParaRPr lang="pt-BR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1770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4903F-B5C8-4068-92AD-6D62A6B08A95}" type="datetimeFigureOut">
              <a:rPr lang="pt-BR" smtClean="0"/>
              <a:t>06/10/2024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D3B04-0078-46E1-B397-EA40C455CBBB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8786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4903F-B5C8-4068-92AD-6D62A6B08A95}" type="datetimeFigureOut">
              <a:rPr lang="pt-BR" smtClean="0"/>
              <a:t>06/10/2024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D3B04-0078-46E1-B397-EA40C455CBBB}" type="slidenum">
              <a:rPr lang="pt-BR" smtClean="0"/>
              <a:t>‹nº›</a:t>
            </a:fld>
            <a:endParaRPr lang="pt-BR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941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4903F-B5C8-4068-92AD-6D62A6B08A95}" type="datetimeFigureOut">
              <a:rPr lang="pt-BR" smtClean="0"/>
              <a:t>06/10/2024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D3B04-0078-46E1-B397-EA40C455CBBB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1251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4903F-B5C8-4068-92AD-6D62A6B08A95}" type="datetimeFigureOut">
              <a:rPr lang="pt-BR" smtClean="0"/>
              <a:t>06/10/2024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D3B04-0078-46E1-B397-EA40C455CBBB}" type="slidenum">
              <a:rPr lang="pt-BR" smtClean="0"/>
              <a:t>‹nº›</a:t>
            </a:fld>
            <a:endParaRPr lang="pt-BR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826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4903F-B5C8-4068-92AD-6D62A6B08A95}" type="datetimeFigureOut">
              <a:rPr lang="pt-BR" smtClean="0"/>
              <a:t>06/10/2024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D3B04-0078-46E1-B397-EA40C455CBBB}" type="slidenum">
              <a:rPr lang="pt-BR" smtClean="0"/>
              <a:t>‹nº›</a:t>
            </a:fld>
            <a:endParaRPr lang="pt-BR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7198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4903F-B5C8-4068-92AD-6D62A6B08A95}" type="datetimeFigureOut">
              <a:rPr lang="pt-BR" smtClean="0"/>
              <a:t>06/10/2024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D3B04-0078-46E1-B397-EA40C455CBBB}" type="slidenum">
              <a:rPr lang="pt-BR" smtClean="0"/>
              <a:t>‹nº›</a:t>
            </a:fld>
            <a:endParaRPr lang="pt-BR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8675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4903F-B5C8-4068-92AD-6D62A6B08A95}" type="datetimeFigureOut">
              <a:rPr lang="pt-BR" smtClean="0"/>
              <a:t>06/10/2024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D3B04-0078-46E1-B397-EA40C455CB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7647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4903F-B5C8-4068-92AD-6D62A6B08A95}" type="datetimeFigureOut">
              <a:rPr lang="pt-BR" smtClean="0"/>
              <a:t>06/10/2024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D3B04-0078-46E1-B397-EA40C455CBBB}" type="slidenum">
              <a:rPr lang="pt-BR" smtClean="0"/>
              <a:t>‹nº›</a:t>
            </a:fld>
            <a:endParaRPr lang="pt-BR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6971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744903F-B5C8-4068-92AD-6D62A6B08A95}" type="datetimeFigureOut">
              <a:rPr lang="pt-BR" smtClean="0"/>
              <a:t>06/10/2024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D3B04-0078-46E1-B397-EA40C455CBBB}" type="slidenum">
              <a:rPr lang="pt-BR" smtClean="0"/>
              <a:t>‹nº›</a:t>
            </a:fld>
            <a:endParaRPr lang="pt-BR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6481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4903F-B5C8-4068-92AD-6D62A6B08A95}" type="datetimeFigureOut">
              <a:rPr lang="pt-BR" smtClean="0"/>
              <a:t>06/10/2024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B3D3B04-0078-46E1-B397-EA40C455CBBB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7060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4E75AE-FBA3-72F3-EF5C-945065642E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Projeto de produto i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91F22B9-AE10-A9AB-56D1-F8E8E35D83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Cap 1 – grupo 5</a:t>
            </a:r>
          </a:p>
          <a:p>
            <a:r>
              <a:rPr lang="pt-BR" dirty="0"/>
              <a:t>Andre </a:t>
            </a:r>
            <a:r>
              <a:rPr lang="pt-BR" dirty="0" err="1"/>
              <a:t>antunes</a:t>
            </a:r>
            <a:r>
              <a:rPr lang="pt-BR" dirty="0"/>
              <a:t> E </a:t>
            </a:r>
            <a:r>
              <a:rPr lang="pt-BR" dirty="0" err="1"/>
              <a:t>danielle</a:t>
            </a:r>
            <a:r>
              <a:rPr lang="pt-BR" dirty="0"/>
              <a:t> vieira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454615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CA90C0-BA96-F577-089F-03F4F8FF4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ATIVIDADES CHAVE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472C3D-F78C-DC7C-ABE6-ED160F7B9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Design e desenvolvimento de projetos personalizados</a:t>
            </a:r>
          </a:p>
          <a:p>
            <a:r>
              <a:rPr lang="pt-BR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pt-BR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abricação e montagem de moveis</a:t>
            </a:r>
          </a:p>
          <a:p>
            <a:r>
              <a:rPr lang="pt-BR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pt-BR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erenciamento de projetos e controle de qualidade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17117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D62AB2-9690-0C8E-E301-7D560E8CD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PARCEIROS CHAVE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A055EB-B66A-C1EB-66C2-E2CE4DB49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Fornecedores de matéria-prima, como madeira, ferragens e acabamentos</a:t>
            </a:r>
          </a:p>
        </p:txBody>
      </p:sp>
    </p:spTree>
    <p:extLst>
      <p:ext uri="{BB962C8B-B14F-4D97-AF65-F5344CB8AC3E}">
        <p14:creationId xmlns:p14="http://schemas.microsoft.com/office/powerpoint/2010/main" val="2659252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25EDC7-F0AF-A114-8AB5-2B1932B60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DE CUSTOS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E92955-3F95-1D0E-ADF3-909BCC244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Salários e encargos da equipe</a:t>
            </a:r>
          </a:p>
          <a:p>
            <a:pPr algn="just"/>
            <a:r>
              <a:rPr lang="pt-BR" sz="18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ustos de matéria-prima e fornecedores</a:t>
            </a:r>
          </a:p>
          <a:p>
            <a:pPr algn="just"/>
            <a:r>
              <a:rPr lang="pt-BR" sz="18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ustos de manutenção da oficina e equipamentos</a:t>
            </a:r>
          </a:p>
          <a:p>
            <a:pPr algn="just"/>
            <a:r>
              <a:rPr lang="pt-BR" sz="18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espesas de marketing e divulgação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764074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48AEA3-541A-A14E-0123-2B9FE6416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MISSÃO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E6ECB4-77E7-50BC-91BE-DD49F907C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“Nossa missão é criar móveis de alta qualidade que combinam design personalizado com artesanato excepcional, proporcionando soluções únicas e funcionais que transformam espaços e superam as expectativas dos nossos clientes. Valorizamos a sustentabilidade e o compromisso com práticas responsáveis, contribuindo para um futuro mais verde e consciente.”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733371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F48AA4-9F7E-214F-E64F-8DD6A0F5E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C25313-B48E-36FC-7238-CF9AF8B27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“Ser reconhecida como uma marcenaria líder no mercado nacional, conhecida por inovação, excelência no atendimento e compromisso com a sustentabilidade, tornando-se a primeira escolha de clientes que buscam móveis exclusivos e de alta qualidade.”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122262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C83148-9EB1-1FE2-D183-3DF2A68E4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435" y="340140"/>
            <a:ext cx="9603275" cy="1049235"/>
          </a:xfrm>
        </p:spPr>
        <p:txBody>
          <a:bodyPr>
            <a:normAutofit/>
          </a:bodyPr>
          <a:lstStyle/>
          <a:p>
            <a:r>
              <a:rPr lang="pt-BR" sz="5400" dirty="0"/>
              <a:t>SWOT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56F7661-54B7-F60C-EE36-F7B4BC9C2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EB01D3B-E333-6881-B76C-C10A156560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384" t="29383" r="25808" b="11713"/>
          <a:stretch/>
        </p:blipFill>
        <p:spPr>
          <a:xfrm>
            <a:off x="1603716" y="1073424"/>
            <a:ext cx="8525021" cy="578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0307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900DDC-1774-4B6C-037E-52931B059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ESTRATEGIAS DE NEGOCIO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A0F693-92B6-B0A2-E128-3311A7E2A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547046"/>
          </a:xfrm>
        </p:spPr>
        <p:txBody>
          <a:bodyPr>
            <a:normAutofit/>
          </a:bodyPr>
          <a:lstStyle/>
          <a:p>
            <a:pPr marL="228600" algn="just"/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Estratégias de Preços</a:t>
            </a:r>
          </a:p>
          <a:p>
            <a:pPr lvl="1" algn="just"/>
            <a:r>
              <a:rPr lang="pt-BR" sz="16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dotar uma estratégia de segmentação de preços, criando linhas de produtos com faixas de preço variadas</a:t>
            </a:r>
          </a:p>
          <a:p>
            <a:pPr marL="228600" algn="just"/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Marketing e Branding</a:t>
            </a:r>
          </a:p>
          <a:p>
            <a:pPr lvl="1" algn="just"/>
            <a:r>
              <a:rPr lang="pt-BR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Investir em SEO, Google </a:t>
            </a:r>
            <a:r>
              <a:rPr lang="pt-BR" sz="16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Ads</a:t>
            </a:r>
            <a:r>
              <a:rPr lang="pt-BR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 redes sociais permitirá alcançar um público mais amplo e diversificado. </a:t>
            </a:r>
          </a:p>
          <a:p>
            <a:pPr marL="228600" algn="just"/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Melhoria Operacional</a:t>
            </a:r>
          </a:p>
          <a:p>
            <a:pPr lvl="1" algn="just"/>
            <a:r>
              <a:rPr lang="pt-BR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investir em novas tecnologias e ferramentas que automatizem processos e aumentem a capacidade</a:t>
            </a:r>
            <a:endParaRPr lang="pt-BR" sz="16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algn="just"/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Expansão de Mercado</a:t>
            </a:r>
          </a:p>
          <a:p>
            <a:pPr lvl="1"/>
            <a:r>
              <a:rPr lang="pt-BR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Explorar novos canais de venda e regiões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94727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6BFED4-71CE-A12D-55E4-3A18F1466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Staholders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372527E6-6DB4-33D4-5E66-583AAD0A98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874" t="20669" r="14807" b="32954"/>
          <a:stretch/>
        </p:blipFill>
        <p:spPr>
          <a:xfrm>
            <a:off x="70340" y="1853754"/>
            <a:ext cx="12090338" cy="3829594"/>
          </a:xfrm>
        </p:spPr>
      </p:pic>
    </p:spTree>
    <p:extLst>
      <p:ext uri="{BB962C8B-B14F-4D97-AF65-F5344CB8AC3E}">
        <p14:creationId xmlns:p14="http://schemas.microsoft.com/office/powerpoint/2010/main" val="34775939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DAFC3E-8C8A-030F-07E4-209F74848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Escopo do projeto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242BF927-BA87-77BB-D539-BD701CDBA5EE}"/>
              </a:ext>
            </a:extLst>
          </p:cNvPr>
          <p:cNvSpPr txBox="1">
            <a:spLocks/>
          </p:cNvSpPr>
          <p:nvPr/>
        </p:nvSpPr>
        <p:spPr>
          <a:xfrm>
            <a:off x="0" y="1853754"/>
            <a:ext cx="6471138" cy="5004246"/>
          </a:xfrm>
          <a:prstGeom prst="rect">
            <a:avLst/>
          </a:prstGeom>
        </p:spPr>
        <p:txBody>
          <a:bodyPr vert="horz" lIns="91440" tIns="45720" rIns="91440" bIns="45720" numCol="1" rtlCol="0" anchor="t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4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Time do Projeto</a:t>
            </a:r>
            <a:endParaRPr lang="pt-BR" sz="40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Font typeface="Arial" panose="020B0604020202020204" pitchFamily="34" charset="0"/>
              <a:buNone/>
            </a:pPr>
            <a:r>
              <a:rPr lang="pt-BR" sz="35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Andre Antunes e Danielle Vieira</a:t>
            </a:r>
            <a:endParaRPr lang="pt-BR" sz="28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4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Descrição do projeto</a:t>
            </a:r>
            <a:endParaRPr lang="pt-BR" sz="40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Font typeface="Arial" panose="020B0604020202020204" pitchFamily="34" charset="0"/>
              <a:buNone/>
            </a:pPr>
            <a:r>
              <a:rPr lang="pt-BR" sz="35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Este projeto trata-se de realizar um planejamento para a produção de um gabinete de banheiro de forma pratica e eficiente atendendo as necessidades do cliente.</a:t>
            </a:r>
            <a:endParaRPr lang="pt-BR" sz="35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4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Objetivo do projeto</a:t>
            </a:r>
            <a:endParaRPr lang="pt-BR" sz="40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Font typeface="Arial" panose="020B0604020202020204" pitchFamily="34" charset="0"/>
              <a:buNone/>
            </a:pPr>
            <a:r>
              <a:rPr lang="pt-BR" sz="35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Tem como objetivo planejar e projetar um gabinete para banheiro.</a:t>
            </a:r>
            <a:endParaRPr lang="pt-BR" sz="35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4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Descrição do Produto</a:t>
            </a:r>
            <a:endParaRPr lang="pt-BR" sz="40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Font typeface="Arial" panose="020B0604020202020204" pitchFamily="34" charset="0"/>
              <a:buNone/>
            </a:pPr>
            <a:r>
              <a:rPr lang="pt-BR" sz="35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Desenvolver um móvel em mdf branco 15mm, com 2 portas e 1 gaveta.</a:t>
            </a:r>
            <a:endParaRPr lang="pt-BR" sz="35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pt-BR" sz="4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Premissas</a:t>
            </a:r>
            <a:endParaRPr lang="pt-BR" sz="40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Font typeface="Arial" panose="020B0604020202020204" pitchFamily="34" charset="0"/>
              <a:buNone/>
            </a:pPr>
            <a:r>
              <a:rPr lang="pt-BR" sz="35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Especificações claras do móvel, disponibilidade de matéria-prima, funcionamento adequado das ferramentas e maquinas, capacitação dos funcionários e prazos de entrega.</a:t>
            </a:r>
          </a:p>
          <a:p>
            <a:pPr marL="457200" lvl="1" indent="0" algn="just">
              <a:buFont typeface="Arial" panose="020B0604020202020204" pitchFamily="34" charset="0"/>
              <a:buNone/>
            </a:pPr>
            <a:endParaRPr lang="pt-BR" sz="16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4137" indent="0" algn="just">
              <a:buFont typeface="Arial" panose="020B0604020202020204" pitchFamily="34" charset="0"/>
              <a:buNone/>
            </a:pPr>
            <a:r>
              <a:rPr lang="pt-BR" sz="18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pt-BR" sz="16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60D0F48B-AA58-E62E-E27E-0110BFF2F1CB}"/>
              </a:ext>
            </a:extLst>
          </p:cNvPr>
          <p:cNvSpPr txBox="1">
            <a:spLocks/>
          </p:cNvSpPr>
          <p:nvPr/>
        </p:nvSpPr>
        <p:spPr>
          <a:xfrm>
            <a:off x="6606991" y="1864640"/>
            <a:ext cx="5493307" cy="4230323"/>
          </a:xfrm>
          <a:prstGeom prst="rect">
            <a:avLst/>
          </a:prstGeom>
        </p:spPr>
        <p:txBody>
          <a:bodyPr vert="horz" lIns="91440" tIns="45720" rIns="91440" bIns="45720" numCol="1" rtlCol="0" anchor="t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69887" indent="-285750" algn="just"/>
            <a:r>
              <a:rPr lang="pt-BR" sz="18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Restrições</a:t>
            </a:r>
            <a:endParaRPr lang="pt-BR" sz="18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Font typeface="Arial" panose="020B0604020202020204" pitchFamily="34" charset="0"/>
              <a:buNone/>
            </a:pPr>
            <a:r>
              <a:rPr lang="pt-BR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Temos como restrições para esse projeto os prazos pré-estabelecidos, o tipo de material bem como suas dimensões.</a:t>
            </a:r>
            <a:endParaRPr lang="pt-BR" sz="16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18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Expectativa do cliente</a:t>
            </a:r>
            <a:endParaRPr lang="pt-BR" sz="18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Font typeface="Arial" panose="020B0604020202020204" pitchFamily="34" charset="0"/>
              <a:buNone/>
            </a:pPr>
            <a:r>
              <a:rPr lang="pt-BR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Um móvel de qualidade que atenda seus requisitos e entregue de acordo com o prazo estipulado</a:t>
            </a:r>
            <a:endParaRPr lang="pt-BR" sz="16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18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Exclusões específicas</a:t>
            </a:r>
            <a:endParaRPr lang="pt-BR" sz="18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Font typeface="Arial" panose="020B0604020202020204" pitchFamily="34" charset="0"/>
              <a:buNone/>
            </a:pPr>
            <a:r>
              <a:rPr lang="pt-BR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 entrega e instalação não faz parte do escopo desse projeto.</a:t>
            </a:r>
            <a:endParaRPr lang="pt-BR" sz="16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18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Entregas do projeto</a:t>
            </a:r>
            <a:endParaRPr lang="pt-BR" sz="18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Font typeface="Arial" panose="020B0604020202020204" pitchFamily="34" charset="0"/>
              <a:buNone/>
            </a:pPr>
            <a:r>
              <a:rPr lang="pt-BR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Planejamento, Preparação, Esboço, Andamento, Produto Final</a:t>
            </a:r>
            <a:endParaRPr lang="pt-BR" sz="16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18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Orçamento do projeto</a:t>
            </a:r>
            <a:endParaRPr lang="pt-BR" sz="18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Font typeface="Arial" panose="020B0604020202020204" pitchFamily="34" charset="0"/>
              <a:buNone/>
            </a:pPr>
            <a:r>
              <a:rPr lang="pt-BR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Este projeto terá o valor de 750 reais</a:t>
            </a:r>
            <a:endParaRPr lang="pt-BR" sz="16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10882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F51BE4-3C5F-5604-8475-B9DECCB25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CD1BBC-988B-B0C6-0D3D-C406230CA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tabLst>
                <a:tab pos="709930" algn="l"/>
              </a:tabLst>
            </a:pP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Descrição do Produto</a:t>
            </a:r>
            <a:endParaRPr lang="pt-BR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  <a:tabLst>
                <a:tab pos="709930" algn="l"/>
              </a:tabLst>
            </a:pPr>
            <a:r>
              <a:rPr lang="pt-BR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Um gabinete de banheiro, em mdf branco 15mm, com duas portas, uma gaveta abaixo da porta com corrediças telescópicas, perfil de alumínio e dobradiças com amortecedores.</a:t>
            </a:r>
            <a:endParaRPr lang="pt-BR" sz="16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tabLst>
                <a:tab pos="709930" algn="l"/>
              </a:tabLst>
            </a:pP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Dimensões do Produto</a:t>
            </a:r>
            <a:endParaRPr lang="pt-BR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r>
              <a:rPr lang="pt-BR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Esse gabinete terá 600mm de altura, 400mm de largura e 400mm de profundidade.</a:t>
            </a:r>
            <a:endParaRPr lang="pt-BR" sz="16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Principais Materiais e recursos</a:t>
            </a:r>
            <a:endParaRPr lang="pt-BR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r>
              <a:rPr lang="pt-BR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Mdf </a:t>
            </a:r>
            <a:r>
              <a:rPr lang="pt-BR" sz="16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tx</a:t>
            </a:r>
            <a:r>
              <a:rPr lang="pt-BR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15, fita </a:t>
            </a:r>
            <a:r>
              <a:rPr lang="pt-BR" sz="16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tx</a:t>
            </a:r>
            <a:r>
              <a:rPr lang="pt-BR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22mm, mdf </a:t>
            </a:r>
            <a:r>
              <a:rPr lang="pt-BR" sz="16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tx</a:t>
            </a:r>
            <a:r>
              <a:rPr lang="pt-BR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6mm, cola contato, estopa e thinner.</a:t>
            </a:r>
            <a:endParaRPr lang="pt-BR" sz="16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95016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3056FC-CC71-E2E3-FF66-A2E1B2404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400" dirty="0"/>
              <a:t>Movelaria Antunes</a:t>
            </a:r>
            <a:br>
              <a:rPr lang="pt-BR" dirty="0"/>
            </a:br>
            <a:endParaRPr lang="pt-BR" dirty="0"/>
          </a:p>
        </p:txBody>
      </p:sp>
      <p:pic>
        <p:nvPicPr>
          <p:cNvPr id="5" name="Espaço Reservado para Conteúdo 4" descr="Uma imagem contendo no interior, cozinha, quarto, mesa&#10;&#10;Descrição gerada automaticamente">
            <a:extLst>
              <a:ext uri="{FF2B5EF4-FFF2-40B4-BE49-F238E27FC236}">
                <a16:creationId xmlns:a16="http://schemas.microsoft.com/office/drawing/2014/main" id="{50514185-383D-FD58-0E3A-611DBA1AF5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1918683"/>
            <a:ext cx="9603275" cy="4853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246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C502F5-46D1-62F3-08D7-95A7E2269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Analise de riscos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99608515-F82E-C573-C6B2-E7D19E1C5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015" y="5205045"/>
            <a:ext cx="11732456" cy="1652955"/>
          </a:xfrm>
        </p:spPr>
        <p:txBody>
          <a:bodyPr numCol="2">
            <a:normAutofit/>
          </a:bodyPr>
          <a:lstStyle/>
          <a:p>
            <a:r>
              <a:rPr lang="pt-BR" sz="1600" dirty="0">
                <a:solidFill>
                  <a:srgbClr val="FF0000"/>
                </a:solidFill>
                <a:highlight>
                  <a:srgbClr val="FFFF00"/>
                </a:highlight>
              </a:rPr>
              <a:t>Atraso no fornecimento – Comunicação ativa com os fornecedores</a:t>
            </a:r>
          </a:p>
          <a:p>
            <a:r>
              <a:rPr lang="pt-BR" sz="1600" dirty="0">
                <a:solidFill>
                  <a:srgbClr val="FF0000"/>
                </a:solidFill>
                <a:highlight>
                  <a:srgbClr val="FFFF00"/>
                </a:highlight>
              </a:rPr>
              <a:t>Acabamento - Treinamento da equipe</a:t>
            </a:r>
          </a:p>
          <a:p>
            <a:r>
              <a:rPr lang="pt-BR" sz="1600" dirty="0">
                <a:solidFill>
                  <a:srgbClr val="FF0000"/>
                </a:solidFill>
                <a:highlight>
                  <a:srgbClr val="FFFF00"/>
                </a:highlight>
              </a:rPr>
              <a:t>Erro no projeto do gabinete – Revisar projeto com cliente</a:t>
            </a:r>
          </a:p>
          <a:p>
            <a:r>
              <a:rPr lang="pt-BR" sz="1600" dirty="0">
                <a:solidFill>
                  <a:srgbClr val="0070C0"/>
                </a:solidFill>
                <a:highlight>
                  <a:srgbClr val="FFFF00"/>
                </a:highlight>
              </a:rPr>
              <a:t>Otimização do corte – Software de otimização</a:t>
            </a:r>
          </a:p>
          <a:p>
            <a:r>
              <a:rPr lang="pt-BR" sz="1600" dirty="0">
                <a:solidFill>
                  <a:srgbClr val="0070C0"/>
                </a:solidFill>
                <a:highlight>
                  <a:srgbClr val="FFFF00"/>
                </a:highlight>
              </a:rPr>
              <a:t>Redução do desperdício – Controle do estoque</a:t>
            </a:r>
          </a:p>
          <a:p>
            <a:endParaRPr lang="pt-BR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A5F30147-D1A2-B7AC-4B2B-89ED06BE8D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93" t="39995" r="10808" b="20191"/>
          <a:stretch/>
        </p:blipFill>
        <p:spPr>
          <a:xfrm>
            <a:off x="0" y="1853753"/>
            <a:ext cx="12192000" cy="3191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3180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90B035-90AB-2E01-DCA6-0D2E960E5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Matriz de Responsabilidades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F0589A-8079-61D4-EB4E-30301C334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758F089-F374-914E-61A3-6719484CD1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500" t="25032" r="39654" b="41524"/>
          <a:stretch/>
        </p:blipFill>
        <p:spPr>
          <a:xfrm>
            <a:off x="0" y="1853754"/>
            <a:ext cx="5905360" cy="347465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91D203D-80A9-19C9-6189-2C0C717E78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154" t="59697" r="40000" b="8697"/>
          <a:stretch/>
        </p:blipFill>
        <p:spPr>
          <a:xfrm>
            <a:off x="5964702" y="1853754"/>
            <a:ext cx="6227298" cy="3474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1729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3F172D-5B6E-3FB5-2462-1FE24C967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Cronograma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533D18-1979-9E03-3145-D0AEFD153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DR 1 – 05/08/24 A 03/09/24</a:t>
            </a:r>
            <a:endParaRPr lang="pt-BR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DR 2 – 04/09/24 A 01/10/24</a:t>
            </a:r>
            <a:endParaRPr lang="pt-BR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DR 3 – 02/10/24 A 05/11/24</a:t>
            </a:r>
            <a:endParaRPr lang="pt-BR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DR 4 – 06/11/24 A 26/11/24</a:t>
            </a:r>
            <a:endParaRPr lang="pt-BR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849141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2AA76A-7298-3EA1-76E2-BDA750B85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Estimativa de custos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134BC4-EE3E-B782-BE06-041DDB6DC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Estima-se um custo de 400 reais para a produção e entrega desse projeto.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32839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5658EC-638E-4890-AABB-394DBFE85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 do cliente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59255C-590C-A1AC-4B1B-A27636F62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just">
              <a:buFont typeface="+mj-lt"/>
              <a:buAutoNum type="arabicPeriod"/>
            </a:pPr>
            <a:r>
              <a:rPr lang="pt-BR" sz="2000" dirty="0">
                <a:effectLst/>
              </a:rPr>
              <a:t>Personalização do design – Cliente quer moveis que se encaixem perfeitamente em seu estilo.</a:t>
            </a:r>
          </a:p>
          <a:p>
            <a:pPr marL="457200" indent="-457200" algn="just">
              <a:buFont typeface="+mj-lt"/>
              <a:buAutoNum type="arabicPeriod"/>
            </a:pPr>
            <a:endParaRPr lang="pt-BR" sz="1100" dirty="0">
              <a:effectLst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pt-BR" sz="2000" dirty="0">
                <a:effectLst/>
              </a:rPr>
              <a:t>Durabilidade e resistência do material - O cliente busca um móvel que tenha uma vida útil longa.</a:t>
            </a:r>
          </a:p>
          <a:p>
            <a:pPr marL="457200" indent="-457200" algn="just">
              <a:buFont typeface="+mj-lt"/>
              <a:buAutoNum type="arabicPeriod"/>
            </a:pPr>
            <a:endParaRPr lang="pt-BR" sz="11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pt-BR" sz="2000" dirty="0">
                <a:effectLst/>
              </a:rPr>
              <a:t>Funcionalidade - O Cliente deseja otimizar um espaço em um ambiente pequeno.</a:t>
            </a:r>
            <a:endParaRPr lang="pt-BR" sz="20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sz="20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sz="20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sz="20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3174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1DFA54-514A-4BFE-FE07-A0116ED72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 do produto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0A8202-BAC4-5ECE-7CE1-E3D19375B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just">
              <a:buFont typeface="+mj-lt"/>
              <a:buAutoNum type="arabicPeriod"/>
            </a:pPr>
            <a:r>
              <a:rPr lang="pt-BR" sz="2000" dirty="0">
                <a:effectLst/>
              </a:rPr>
              <a:t>Material de alta qualidade e durabilidade - Garantir a durabilidade e qualidade do móvel.</a:t>
            </a:r>
          </a:p>
          <a:p>
            <a:pPr algn="just">
              <a:buFont typeface="+mj-lt"/>
              <a:buAutoNum type="arabicPeriod"/>
            </a:pPr>
            <a:endParaRPr lang="pt-BR" sz="11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pt-BR" sz="2000" dirty="0">
                <a:effectLst/>
              </a:rPr>
              <a:t>Dimensões personalizadas - Atender as necessidades de dimensões do cliente.</a:t>
            </a:r>
          </a:p>
          <a:p>
            <a:pPr algn="just">
              <a:buFont typeface="+mj-lt"/>
              <a:buAutoNum type="arabicPeriod"/>
            </a:pPr>
            <a:endParaRPr lang="pt-BR" sz="11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pt-BR" sz="2000" dirty="0">
                <a:effectLst/>
              </a:rPr>
              <a:t>Design funcional</a:t>
            </a:r>
            <a:r>
              <a:rPr lang="pt-BR" sz="2000" dirty="0">
                <a:effectLst/>
                <a:latin typeface="Arial" panose="020B0604020202020204" pitchFamily="34" charset="0"/>
                <a:cs typeface="Times New Roman" panose="02020603050405020304" pitchFamily="18" charset="0"/>
              </a:rPr>
              <a:t> - </a:t>
            </a:r>
            <a:r>
              <a:rPr lang="pt-BR" sz="2000" dirty="0">
                <a:effectLst/>
              </a:rPr>
              <a:t>O móvel precisa incluir soluções de armazenamento eficientes e otimizar o espaço .</a:t>
            </a:r>
            <a:endParaRPr lang="pt-BR" sz="20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sz="20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8612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0C2C54-01BF-2C64-BE13-AD2DF0D33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benchmark</a:t>
            </a:r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07B4DFC7-9833-1C9A-1E70-AB4349004D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0742576"/>
              </p:ext>
            </p:extLst>
          </p:nvPr>
        </p:nvGraphicFramePr>
        <p:xfrm>
          <a:off x="1156944" y="2033453"/>
          <a:ext cx="9878112" cy="470497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64854">
                  <a:extLst>
                    <a:ext uri="{9D8B030D-6E8A-4147-A177-3AD203B41FA5}">
                      <a16:colId xmlns:a16="http://schemas.microsoft.com/office/drawing/2014/main" val="3950355743"/>
                    </a:ext>
                  </a:extLst>
                </a:gridCol>
                <a:gridCol w="4209583">
                  <a:extLst>
                    <a:ext uri="{9D8B030D-6E8A-4147-A177-3AD203B41FA5}">
                      <a16:colId xmlns:a16="http://schemas.microsoft.com/office/drawing/2014/main" val="1872254466"/>
                    </a:ext>
                  </a:extLst>
                </a:gridCol>
                <a:gridCol w="5103675">
                  <a:extLst>
                    <a:ext uri="{9D8B030D-6E8A-4147-A177-3AD203B41FA5}">
                      <a16:colId xmlns:a16="http://schemas.microsoft.com/office/drawing/2014/main" val="2884585363"/>
                    </a:ext>
                  </a:extLst>
                </a:gridCol>
              </a:tblGrid>
              <a:tr h="662083">
                <a:tc>
                  <a:txBody>
                    <a:bodyPr/>
                    <a:lstStyle/>
                    <a:p>
                      <a:pPr algn="just"/>
                      <a:r>
                        <a:rPr lang="pt-BR" sz="1800">
                          <a:solidFill>
                            <a:schemeClr val="tx1"/>
                          </a:solidFill>
                          <a:effectLst/>
                        </a:rPr>
                        <a:t>ID</a:t>
                      </a:r>
                      <a:endParaRPr lang="pt-BR" sz="18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800">
                          <a:solidFill>
                            <a:schemeClr val="tx1"/>
                          </a:solidFill>
                          <a:effectLst/>
                        </a:rPr>
                        <a:t>Produtos</a:t>
                      </a:r>
                      <a:endParaRPr lang="pt-BR" sz="18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800">
                          <a:solidFill>
                            <a:schemeClr val="tx1"/>
                          </a:solidFill>
                          <a:effectLst/>
                        </a:rPr>
                        <a:t>Característica de Interesse</a:t>
                      </a:r>
                      <a:endParaRPr lang="pt-BR" sz="18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591162"/>
                  </a:ext>
                </a:extLst>
              </a:tr>
              <a:tr h="1347630">
                <a:tc>
                  <a:txBody>
                    <a:bodyPr/>
                    <a:lstStyle/>
                    <a:p>
                      <a:pPr algn="just"/>
                      <a:r>
                        <a:rPr lang="pt-BR" sz="18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pt-BR" sz="18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</a:rPr>
                        <a:t>Armário compacto com 2 portas e gaveta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800">
                          <a:solidFill>
                            <a:schemeClr val="tx1"/>
                          </a:solidFill>
                          <a:effectLst/>
                        </a:rPr>
                        <a:t>Dimensões: 80x50x40cm</a:t>
                      </a:r>
                    </a:p>
                    <a:p>
                      <a:pPr algn="just"/>
                      <a:r>
                        <a:rPr lang="pt-BR" sz="1800">
                          <a:solidFill>
                            <a:schemeClr val="tx1"/>
                          </a:solidFill>
                          <a:effectLst/>
                        </a:rPr>
                        <a:t>Material: MDF</a:t>
                      </a:r>
                    </a:p>
                    <a:p>
                      <a:pPr algn="just"/>
                      <a:r>
                        <a:rPr lang="pt-BR" sz="1800">
                          <a:solidFill>
                            <a:schemeClr val="tx1"/>
                          </a:solidFill>
                          <a:effectLst/>
                        </a:rPr>
                        <a:t>Tipo de abertura: portas convencionais</a:t>
                      </a:r>
                    </a:p>
                    <a:p>
                      <a:pPr algn="just"/>
                      <a:r>
                        <a:rPr lang="pt-BR" sz="1800">
                          <a:solidFill>
                            <a:schemeClr val="tx1"/>
                          </a:solidFill>
                          <a:effectLst/>
                        </a:rPr>
                        <a:t>Preço: R$ 600</a:t>
                      </a:r>
                      <a:endParaRPr lang="pt-BR" sz="18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1035911"/>
                  </a:ext>
                </a:extLst>
              </a:tr>
              <a:tr h="1347630">
                <a:tc>
                  <a:txBody>
                    <a:bodyPr/>
                    <a:lstStyle/>
                    <a:p>
                      <a:pPr algn="just"/>
                      <a:r>
                        <a:rPr lang="pt-BR" sz="18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pt-BR" sz="18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</a:rPr>
                        <a:t>Armário planejado com gaveta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800">
                          <a:solidFill>
                            <a:schemeClr val="tx1"/>
                          </a:solidFill>
                          <a:effectLst/>
                        </a:rPr>
                        <a:t>Dimensões: 100x60x45cm</a:t>
                      </a:r>
                    </a:p>
                    <a:p>
                      <a:pPr algn="just"/>
                      <a:r>
                        <a:rPr lang="pt-BR" sz="1800">
                          <a:solidFill>
                            <a:schemeClr val="tx1"/>
                          </a:solidFill>
                          <a:effectLst/>
                        </a:rPr>
                        <a:t>Material: madeira maciça</a:t>
                      </a:r>
                    </a:p>
                    <a:p>
                      <a:pPr algn="just"/>
                      <a:r>
                        <a:rPr lang="pt-BR" sz="1800">
                          <a:solidFill>
                            <a:schemeClr val="tx1"/>
                          </a:solidFill>
                          <a:effectLst/>
                        </a:rPr>
                        <a:t>Tipo de abertura: portas de correr</a:t>
                      </a:r>
                    </a:p>
                    <a:p>
                      <a:pPr algn="just"/>
                      <a:r>
                        <a:rPr lang="pt-BR" sz="1800">
                          <a:solidFill>
                            <a:schemeClr val="tx1"/>
                          </a:solidFill>
                          <a:effectLst/>
                        </a:rPr>
                        <a:t>Preço: R$ 1200</a:t>
                      </a:r>
                      <a:endParaRPr lang="pt-BR" sz="18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057054"/>
                  </a:ext>
                </a:extLst>
              </a:tr>
              <a:tr h="1347630">
                <a:tc>
                  <a:txBody>
                    <a:bodyPr/>
                    <a:lstStyle/>
                    <a:p>
                      <a:pPr algn="just"/>
                      <a:r>
                        <a:rPr lang="pt-BR" sz="18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pt-BR" sz="18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</a:rPr>
                        <a:t>Armário modular econômico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</a:rPr>
                        <a:t>Dimensões: 90x45x40cm</a:t>
                      </a:r>
                    </a:p>
                    <a:p>
                      <a:pPr algn="just"/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</a:rPr>
                        <a:t>Material: aglomerado</a:t>
                      </a:r>
                    </a:p>
                    <a:p>
                      <a:pPr algn="just"/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</a:rPr>
                        <a:t>Tipo de abertura: portas convencionais</a:t>
                      </a:r>
                    </a:p>
                    <a:p>
                      <a:pPr algn="just"/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</a:rPr>
                        <a:t>Preço: R$ 350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7668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25910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9B74A2-E2D4-67EC-514F-231E5E2C7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Especificações do produto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F548AD-28B2-BEE1-28FC-5E3DBF8D7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350098"/>
          </a:xfrm>
        </p:spPr>
        <p:txBody>
          <a:bodyPr numCol="2">
            <a:normAutofit/>
          </a:bodyPr>
          <a:lstStyle/>
          <a:p>
            <a:pPr algn="just"/>
            <a:r>
              <a:rPr lang="pt-BR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 Nome do produto</a:t>
            </a:r>
            <a:endParaRPr lang="pt-BR" sz="16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pt-BR" sz="1400" dirty="0"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Gabinete de banheiro</a:t>
            </a:r>
            <a:endParaRPr lang="pt-BR" sz="1400" dirty="0">
              <a:solidFill>
                <a:sysClr val="windowText" lastClr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II Fornecedores  </a:t>
            </a:r>
            <a:endParaRPr lang="pt-BR" sz="16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pt-BR" sz="1400" dirty="0"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Leo madeiras; Gasômetro</a:t>
            </a:r>
            <a:r>
              <a:rPr lang="pt-BR" sz="1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pt-BR" sz="1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II Parâmetros de potência</a:t>
            </a:r>
            <a:endParaRPr lang="pt-BR" sz="16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pt-BR" sz="1400" dirty="0"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Capacidade de carga: 50kg</a:t>
            </a:r>
            <a:endParaRPr lang="pt-BR" sz="1400" dirty="0">
              <a:solidFill>
                <a:sysClr val="windowText" lastClr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pt-BR" sz="1400" dirty="0"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Durabilidade: 4 anos</a:t>
            </a:r>
            <a:endParaRPr lang="pt-BR" sz="1400" dirty="0">
              <a:solidFill>
                <a:sysClr val="windowText" lastClr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IV Dimensões e Material</a:t>
            </a:r>
            <a:endParaRPr lang="pt-BR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pt-BR" sz="1400" dirty="0"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Altura: 60cm</a:t>
            </a:r>
            <a:endParaRPr lang="pt-BR" sz="1400" dirty="0">
              <a:solidFill>
                <a:sysClr val="windowText" lastClr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pt-BR" sz="1400" dirty="0"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Largura: 40cm</a:t>
            </a:r>
            <a:endParaRPr lang="pt-BR" sz="1400" dirty="0">
              <a:solidFill>
                <a:sysClr val="windowText" lastClr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pt-BR" sz="1400" dirty="0"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Profundidade: 40cm</a:t>
            </a:r>
            <a:endParaRPr lang="pt-BR" sz="1400" dirty="0">
              <a:solidFill>
                <a:sysClr val="windowText" lastClr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pt-BR" sz="1400" dirty="0"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Mdf </a:t>
            </a:r>
            <a:r>
              <a:rPr lang="pt-BR" sz="1400" dirty="0" err="1"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Tx</a:t>
            </a:r>
            <a:endParaRPr lang="pt-BR" sz="1400" dirty="0">
              <a:solidFill>
                <a:sysClr val="windowText" lastClr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 Características</a:t>
            </a:r>
            <a:endParaRPr lang="pt-BR" sz="16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pt-BR" sz="1400" dirty="0"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Sistemas de abertura de gavetas e portas com molas </a:t>
            </a:r>
            <a:endParaRPr lang="pt-BR" sz="1400" dirty="0">
              <a:solidFill>
                <a:sysClr val="windowText" lastClr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VI Descrição funcional</a:t>
            </a:r>
            <a:endParaRPr lang="pt-BR" sz="16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pt-BR" sz="1400" dirty="0"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Gabinete compacto, projetado para otimizar espaço</a:t>
            </a:r>
            <a:endParaRPr lang="pt-BR" sz="1400" dirty="0">
              <a:solidFill>
                <a:sysClr val="windowText" lastClr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VII Instruções de montagem</a:t>
            </a:r>
            <a:endParaRPr lang="pt-BR" sz="16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pt-BR" sz="1400" dirty="0"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Móvel montado pronto para instalação</a:t>
            </a:r>
            <a:endParaRPr lang="pt-BR" sz="1400" dirty="0">
              <a:solidFill>
                <a:sysClr val="windowText" lastClr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VIII Avisos</a:t>
            </a:r>
            <a:endParaRPr lang="pt-BR" sz="16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pt-BR" sz="1400" dirty="0"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Não molhar, não subir ou se apoiar no móvel.</a:t>
            </a:r>
            <a:endParaRPr lang="pt-BR" sz="1400" dirty="0">
              <a:solidFill>
                <a:sysClr val="windowText" lastClr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2973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371294-3A16-6D0F-FB16-92A2402EA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 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0103FAC-55A0-64D5-9068-382DA3F5A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b="1" dirty="0"/>
              <a:t>https://sebrae.com.br/; </a:t>
            </a:r>
          </a:p>
          <a:p>
            <a:r>
              <a:rPr lang="pt-BR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https://Atlassian.com; </a:t>
            </a:r>
          </a:p>
          <a:p>
            <a:r>
              <a:rPr lang="pt-BR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https://asana.com; </a:t>
            </a:r>
          </a:p>
          <a:p>
            <a:r>
              <a:rPr lang="pt-BR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https://pmi.org;</a:t>
            </a:r>
          </a:p>
          <a:p>
            <a:r>
              <a:rPr lang="pt-BR" sz="18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Tok&amp;Stok</a:t>
            </a:r>
            <a:r>
              <a:rPr lang="pt-BR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; </a:t>
            </a:r>
          </a:p>
          <a:p>
            <a:r>
              <a:rPr lang="pt-BR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https://canaldamarcenaria.com.br; </a:t>
            </a:r>
          </a:p>
          <a:p>
            <a:r>
              <a:rPr lang="pt-BR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https://guiadoconstrutor.com.br</a:t>
            </a:r>
          </a:p>
          <a:p>
            <a:r>
              <a:rPr lang="pt-BR" b="1" dirty="0"/>
              <a:t>Empresa: Movelaria Antunes.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904814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731897-5738-D3F5-324C-47BDD16DCC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obrigado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7DA4D1-7593-1EFA-1342-DBF154FD5D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7432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A59E66-D74E-A2E2-22FC-01B7FF9BD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773" y="452411"/>
            <a:ext cx="9603275" cy="1049235"/>
          </a:xfrm>
        </p:spPr>
        <p:txBody>
          <a:bodyPr/>
          <a:lstStyle/>
          <a:p>
            <a:r>
              <a:rPr lang="pt-BR" sz="6000" dirty="0" err="1"/>
              <a:t>Canva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1E1D0A3-9B86-B3C5-E7F9-1F37FBE55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07A8DA2-CAEE-BEC3-5E24-90C51619A6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924" t="20278" r="19577" b="9108"/>
          <a:stretch/>
        </p:blipFill>
        <p:spPr>
          <a:xfrm>
            <a:off x="3706575" y="451443"/>
            <a:ext cx="7498080" cy="403847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922B8A0-BE94-E654-55A2-E1FA4E80D8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267" t="11712" r="21233" b="58773"/>
          <a:stretch/>
        </p:blipFill>
        <p:spPr>
          <a:xfrm>
            <a:off x="3706575" y="4489918"/>
            <a:ext cx="7498080" cy="2023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115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FF1486-6D7D-47BB-9618-34C543AFF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Segmento de mercado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84DD21-893E-C7EC-4594-67595FD56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Clientes residenciais</a:t>
            </a:r>
          </a:p>
          <a:p>
            <a:pPr algn="just"/>
            <a:r>
              <a:rPr lang="pt-BR" sz="18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mpresas de arquitetura e design de interiores </a:t>
            </a:r>
          </a:p>
          <a:p>
            <a:pPr algn="just"/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Outras marcenarias o fabricantes de moveis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51190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4291AF-08C6-2B9E-C6EC-93E739475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Proposta de valor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14587B-615D-7CD3-9D35-20F63C7AC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18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oveis personalizados e de alta qualidade</a:t>
            </a:r>
          </a:p>
          <a:p>
            <a:r>
              <a:rPr lang="pt-BR" sz="18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rtesanato e acabamento de excelência</a:t>
            </a:r>
          </a:p>
          <a:p>
            <a:r>
              <a:rPr lang="pt-BR" sz="18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erviço de design personalizado e consultoria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01540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5B31E4-4DD1-610E-0333-4D638926A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cANAIS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A5B79FD-B37C-773D-CA1C-4A8A4D720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18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oja física para exibição de produtos e atendimento aos clientes,</a:t>
            </a:r>
          </a:p>
          <a:p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Redes sociais com portifólio de projetos, informações sobre serviços e possibilidade de solicitação de orçamento.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0789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C1B843-35E3-FE39-66B1-84251A496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RELAÇÃO COM OS CLIENTES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78C6B6-AD7C-16E5-1909-89FF9F6F2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pt-BR" sz="1800" dirty="0">
                <a:latin typeface="Arial" panose="020B0604020202020204" pitchFamily="34" charset="0"/>
                <a:cs typeface="Times New Roman" panose="02020603050405020304" pitchFamily="18" charset="0"/>
              </a:rPr>
              <a:t>Atendimento personalizado, com consultoria especializada durante o processo de design e fabricação</a:t>
            </a:r>
          </a:p>
          <a:p>
            <a:pPr algn="l"/>
            <a:r>
              <a:rPr lang="pt-BR" sz="1800" dirty="0">
                <a:latin typeface="Arial" panose="020B0604020202020204" pitchFamily="34" charset="0"/>
                <a:cs typeface="Times New Roman" panose="02020603050405020304" pitchFamily="18" charset="0"/>
              </a:rPr>
              <a:t>Manutenção de relacionamento de longo prazo com os clientes para futuros projetos e referencias</a:t>
            </a:r>
          </a:p>
        </p:txBody>
      </p:sp>
    </p:spTree>
    <p:extLst>
      <p:ext uri="{BB962C8B-B14F-4D97-AF65-F5344CB8AC3E}">
        <p14:creationId xmlns:p14="http://schemas.microsoft.com/office/powerpoint/2010/main" val="4199089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4D0687-DC6A-B44C-82C7-81F4B49EC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FONTES DE </a:t>
            </a:r>
            <a:r>
              <a:rPr lang="pt-BR" dirty="0" err="1"/>
              <a:t>RENDa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A5F9851-476E-53C0-245A-69D031515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Venda direta de moveis personalizados aos clientes finais</a:t>
            </a:r>
          </a:p>
          <a:p>
            <a:r>
              <a:rPr lang="pt-BR" sz="18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cordos de terceirização de produção com outros fabricantes ou marcenarias</a:t>
            </a:r>
          </a:p>
          <a:p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Parcerias com empresas de arquitetura e design de interiores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1382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8DF0C2-6B8C-FFC5-8ACA-DBB2F44A0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RECURSOS CHAVE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DADFCB-9384-4678-36CD-68B76B032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Equipe de marceneiros habilitados e especializados</a:t>
            </a:r>
          </a:p>
          <a:p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Oficina equipada com as ferramentas e maquinário necessário</a:t>
            </a:r>
          </a:p>
          <a:p>
            <a:r>
              <a:rPr lang="pt-BR" sz="18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ede de fornecedores de materiais de qualidade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44249801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a">
  <a:themeElements>
    <a:clrScheme name="Galeri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594</TotalTime>
  <Words>1037</Words>
  <Application>Microsoft Office PowerPoint</Application>
  <PresentationFormat>Widescreen</PresentationFormat>
  <Paragraphs>162</Paragraphs>
  <Slides>29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4" baseType="lpstr">
      <vt:lpstr>Arial</vt:lpstr>
      <vt:lpstr>Gill Sans MT</vt:lpstr>
      <vt:lpstr>Times New Roman</vt:lpstr>
      <vt:lpstr>Wingdings</vt:lpstr>
      <vt:lpstr>Galeria</vt:lpstr>
      <vt:lpstr>Projeto de produto i</vt:lpstr>
      <vt:lpstr>Movelaria Antunes </vt:lpstr>
      <vt:lpstr>Canva</vt:lpstr>
      <vt:lpstr>Segmento de mercado</vt:lpstr>
      <vt:lpstr>Proposta de valor</vt:lpstr>
      <vt:lpstr>cANAIS</vt:lpstr>
      <vt:lpstr>RELAÇÃO COM OS CLIENTES</vt:lpstr>
      <vt:lpstr>FONTES DE RENDa</vt:lpstr>
      <vt:lpstr>RECURSOS CHAVE</vt:lpstr>
      <vt:lpstr>ATIVIDADES CHAVE</vt:lpstr>
      <vt:lpstr>PARCEIROS CHAVE</vt:lpstr>
      <vt:lpstr>ESTRUTURA DE CUSTOS</vt:lpstr>
      <vt:lpstr>MISSÃO</vt:lpstr>
      <vt:lpstr>VISÃO</vt:lpstr>
      <vt:lpstr>SWOT</vt:lpstr>
      <vt:lpstr>ESTRATEGIAS DE NEGOCIO</vt:lpstr>
      <vt:lpstr>Staholders</vt:lpstr>
      <vt:lpstr>Escopo do projeto</vt:lpstr>
      <vt:lpstr>Apresentação do PowerPoint</vt:lpstr>
      <vt:lpstr>Analise de riscos</vt:lpstr>
      <vt:lpstr>Matriz de Responsabilidades</vt:lpstr>
      <vt:lpstr>Cronograma</vt:lpstr>
      <vt:lpstr>Estimativa de custos</vt:lpstr>
      <vt:lpstr>Requisitos do cliente</vt:lpstr>
      <vt:lpstr>Requisitos do produto</vt:lpstr>
      <vt:lpstr>benchmark</vt:lpstr>
      <vt:lpstr>Especificações do produto</vt:lpstr>
      <vt:lpstr>REFERÊNCIAS 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de produto i</dc:title>
  <dc:creator>ANDRE LUIZ RIBEIRO ANTUNES</dc:creator>
  <cp:lastModifiedBy>André Luiz</cp:lastModifiedBy>
  <cp:revision>3</cp:revision>
  <dcterms:created xsi:type="dcterms:W3CDTF">2024-09-10T18:01:46Z</dcterms:created>
  <dcterms:modified xsi:type="dcterms:W3CDTF">2024-10-06T19:32:02Z</dcterms:modified>
</cp:coreProperties>
</file>