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70" r:id="rId8"/>
    <p:sldId id="273" r:id="rId9"/>
    <p:sldId id="269" r:id="rId10"/>
    <p:sldId id="265" r:id="rId11"/>
    <p:sldId id="264" r:id="rId12"/>
    <p:sldId id="266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EB8A6A-51F2-4E21-9B83-0D17A1994C12}">
          <p14:sldIdLst>
            <p14:sldId id="256"/>
            <p14:sldId id="258"/>
            <p14:sldId id="259"/>
            <p14:sldId id="267"/>
            <p14:sldId id="260"/>
            <p14:sldId id="262"/>
            <p14:sldId id="270"/>
            <p14:sldId id="273"/>
            <p14:sldId id="269"/>
            <p14:sldId id="265"/>
            <p14:sldId id="264"/>
            <p14:sldId id="266"/>
          </p14:sldIdLst>
        </p14:section>
        <p14:section name="Backup slides" id="{BA8B69EF-7F79-461F-8FB1-B19C614F19F6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s://plot.ly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project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</a:t>
            </a:r>
            <a:r>
              <a:rPr lang="de-DE" sz="2800" dirty="0" err="1"/>
              <a:t>file</a:t>
            </a:r>
            <a:r>
              <a:rPr lang="de-DE" sz="2800" dirty="0"/>
              <a:t> → CSV → Test </a:t>
            </a:r>
            <a:r>
              <a:rPr lang="de-DE" sz="2800" dirty="0" err="1"/>
              <a:t>data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 err="1"/>
              <a:t>Decoupled</a:t>
            </a:r>
            <a:r>
              <a:rPr lang="de-DE" sz="2400" dirty="0"/>
              <a:t> </a:t>
            </a:r>
            <a:r>
              <a:rPr lang="de-DE" sz="2400" dirty="0" err="1"/>
              <a:t>tests</a:t>
            </a:r>
            <a:r>
              <a:rPr lang="de-DE" sz="2400" dirty="0"/>
              <a:t>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1" y="1995854"/>
            <a:ext cx="8868177" cy="3698713"/>
          </a:xfrm>
        </p:spPr>
      </p:pic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encountered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</a:t>
            </a:r>
            <a:r>
              <a:rPr lang="de-DE" dirty="0" err="1"/>
              <a:t>library</a:t>
            </a:r>
            <a:r>
              <a:rPr lang="de-DE" dirty="0"/>
              <a:t> not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2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API,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BDD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171! </a:t>
            </a:r>
            <a:r>
              <a:rPr lang="de-DE" dirty="0" err="1"/>
              <a:t>does</a:t>
            </a:r>
            <a:r>
              <a:rPr lang="de-DE" dirty="0"/>
              <a:t> not fit </a:t>
            </a:r>
            <a:r>
              <a:rPr lang="de-DE" dirty="0" err="1"/>
              <a:t>into</a:t>
            </a:r>
            <a:r>
              <a:rPr lang="de-DE" dirty="0"/>
              <a:t> Double Precision </a:t>
            </a:r>
            <a:r>
              <a:rPr lang="de-DE" dirty="0" err="1"/>
              <a:t>Float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correspondingly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hole </a:t>
            </a:r>
            <a:r>
              <a:rPr lang="de-DE" dirty="0" err="1"/>
              <a:t>tree</a:t>
            </a:r>
            <a:endParaRPr lang="de-DE" dirty="0"/>
          </a:p>
          <a:p>
            <a:pPr lvl="2"/>
            <a:r>
              <a:rPr lang="de-DE" b="1" u="sng" dirty="0"/>
              <a:t>But: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computed-table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Java Stream </a:t>
            </a:r>
            <a:r>
              <a:rPr lang="de-DE" dirty="0" err="1"/>
              <a:t>only</a:t>
            </a:r>
            <a:r>
              <a:rPr lang="de-DE" dirty="0"/>
              <a:t>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Elegance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lost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>
                <a:sym typeface="Wingdings" panose="05000000000000000000" pitchFamily="2" charset="2"/>
              </a:rPr>
              <a:t> Solution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self</a:t>
            </a:r>
            <a:r>
              <a:rPr lang="de-DE" dirty="0">
                <a:sym typeface="Wingdings" panose="05000000000000000000" pitchFamily="2" charset="2"/>
              </a:rPr>
              <a:t>-made </a:t>
            </a:r>
            <a:r>
              <a:rPr lang="de-DE" dirty="0" err="1"/>
              <a:t>Sequence</a:t>
            </a:r>
            <a:r>
              <a:rPr lang="de-DE" dirty="0"/>
              <a:t>-like API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element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5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Reading HFT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Support </a:t>
            </a:r>
            <a:r>
              <a:rPr lang="de-DE" sz="2800" dirty="0" err="1"/>
              <a:t>of</a:t>
            </a:r>
            <a:r>
              <a:rPr lang="de-DE" sz="2800" dirty="0"/>
              <a:t> multiple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Graphical</a:t>
            </a:r>
            <a:r>
              <a:rPr lang="de-DE" sz="2800" dirty="0"/>
              <a:t> </a:t>
            </a:r>
            <a:r>
              <a:rPr lang="de-DE" sz="2800" dirty="0" err="1"/>
              <a:t>output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Batch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Languages</a:t>
            </a:r>
            <a:r>
              <a:rPr lang="de-DE" dirty="0"/>
              <a:t>, IDE </a:t>
            </a:r>
            <a:r>
              <a:rPr lang="de-DE" dirty="0" err="1"/>
              <a:t>and</a:t>
            </a:r>
            <a:r>
              <a:rPr lang="de-DE" dirty="0"/>
              <a:t>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 err="1"/>
              <a:t>Languages</a:t>
            </a:r>
            <a:r>
              <a:rPr lang="de-DE" sz="2800" dirty="0"/>
              <a:t>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/>
              <a:t>Kotlin (JVM-</a:t>
            </a:r>
            <a:r>
              <a:rPr lang="de-DE" sz="2000" dirty="0" err="1"/>
              <a:t>based</a:t>
            </a:r>
            <a:r>
              <a:rPr lang="de-DE" sz="2000" dirty="0"/>
              <a:t> Language)</a:t>
            </a:r>
          </a:p>
          <a:p>
            <a:pPr lvl="2"/>
            <a:r>
              <a:rPr lang="de-DE" sz="2000" dirty="0"/>
              <a:t>Python (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plotting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plotly</a:t>
            </a:r>
            <a:r>
              <a:rPr lang="de-DE" sz="2000" dirty="0"/>
              <a:t>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</a:t>
            </a:r>
            <a:r>
              <a:rPr lang="de-DE" sz="2000" dirty="0" err="1"/>
              <a:t>Visualization</a:t>
            </a:r>
            <a:r>
              <a:rPr lang="de-DE" sz="200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Matrices: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1"/>
            <a:r>
              <a:rPr lang="de-DE" sz="2000" dirty="0" err="1"/>
              <a:t>Plotting</a:t>
            </a:r>
            <a:r>
              <a:rPr lang="de-DE" sz="2000" dirty="0"/>
              <a:t>: </a:t>
            </a:r>
            <a:r>
              <a:rPr lang="de-DE" sz="2000" dirty="0">
                <a:hlinkClick r:id="rId7"/>
              </a:rPr>
              <a:t>https://plot.ly/</a:t>
            </a:r>
            <a:endParaRPr lang="de-DE" sz="20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884378" y="101991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HFT-Format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/>
              <a:t>Human readable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parse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JSON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(variable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</a:t>
            </a:r>
            <a:r>
              <a:rPr lang="de-DE" dirty="0" err="1"/>
              <a:t>construction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Error </a:t>
            </a:r>
            <a:r>
              <a:rPr lang="de-DE" dirty="0" err="1"/>
              <a:t>handling</a:t>
            </a:r>
            <a:r>
              <a:rPr lang="de-DE" dirty="0"/>
              <a:t>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679252" y="2827757"/>
            <a:ext cx="1469290" cy="546999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X_1</a:t>
            </a:r>
          </a:p>
        </p:txBody>
      </p:sp>
      <p:sp>
        <p:nvSpPr>
          <p:cNvPr id="22" name="Ellipse 21"/>
          <p:cNvSpPr/>
          <p:nvPr/>
        </p:nvSpPr>
        <p:spPr>
          <a:xfrm>
            <a:off x="1948122" y="3570650"/>
            <a:ext cx="1372949" cy="4896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sp>
        <p:nvSpPr>
          <p:cNvPr id="25" name="Ellipse 24"/>
          <p:cNvSpPr/>
          <p:nvPr/>
        </p:nvSpPr>
        <p:spPr>
          <a:xfrm>
            <a:off x="5506830" y="3595370"/>
            <a:ext cx="1542052" cy="50471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cxnSp>
        <p:nvCxnSpPr>
          <p:cNvPr id="28" name="Gerader Verbinder 27"/>
          <p:cNvCxnSpPr>
            <a:stCxn id="19" idx="3"/>
            <a:endCxn id="22" idx="0"/>
          </p:cNvCxnSpPr>
          <p:nvPr/>
        </p:nvCxnSpPr>
        <p:spPr>
          <a:xfrm flipH="1">
            <a:off x="2634597" y="3294650"/>
            <a:ext cx="1259828" cy="276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5"/>
            <a:endCxn id="25" idx="0"/>
          </p:cNvCxnSpPr>
          <p:nvPr/>
        </p:nvCxnSpPr>
        <p:spPr>
          <a:xfrm>
            <a:off x="4933369" y="3294650"/>
            <a:ext cx="1344487" cy="3007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219275" y="5696446"/>
            <a:ext cx="664560" cy="4374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" name="Rechteck 43"/>
          <p:cNvSpPr/>
          <p:nvPr/>
        </p:nvSpPr>
        <p:spPr>
          <a:xfrm>
            <a:off x="5148542" y="5706353"/>
            <a:ext cx="724785" cy="430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" name="Ellipse 46"/>
          <p:cNvSpPr/>
          <p:nvPr/>
        </p:nvSpPr>
        <p:spPr>
          <a:xfrm>
            <a:off x="4723639" y="4574273"/>
            <a:ext cx="1031747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50" name="Gerader Verbinder 49"/>
          <p:cNvCxnSpPr>
            <a:stCxn id="25" idx="3"/>
            <a:endCxn id="47" idx="0"/>
          </p:cNvCxnSpPr>
          <p:nvPr/>
        </p:nvCxnSpPr>
        <p:spPr>
          <a:xfrm flipH="1">
            <a:off x="5239513" y="4026170"/>
            <a:ext cx="493145" cy="5481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25" idx="4"/>
            <a:endCxn id="44" idx="0"/>
          </p:cNvCxnSpPr>
          <p:nvPr/>
        </p:nvCxnSpPr>
        <p:spPr>
          <a:xfrm flipH="1">
            <a:off x="5510935" y="4100084"/>
            <a:ext cx="766921" cy="160626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7" idx="4"/>
            <a:endCxn id="41" idx="3"/>
          </p:cNvCxnSpPr>
          <p:nvPr/>
        </p:nvCxnSpPr>
        <p:spPr>
          <a:xfrm flipH="1">
            <a:off x="3883835" y="5075537"/>
            <a:ext cx="1355678" cy="839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7" idx="4"/>
            <a:endCxn id="44" idx="0"/>
          </p:cNvCxnSpPr>
          <p:nvPr/>
        </p:nvCxnSpPr>
        <p:spPr>
          <a:xfrm>
            <a:off x="5239513" y="5075537"/>
            <a:ext cx="271422" cy="6308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263130" y="4590723"/>
            <a:ext cx="1125162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75" name="Gerader Verbinder 74"/>
          <p:cNvCxnSpPr>
            <a:stCxn id="22" idx="4"/>
            <a:endCxn id="72" idx="0"/>
          </p:cNvCxnSpPr>
          <p:nvPr/>
        </p:nvCxnSpPr>
        <p:spPr>
          <a:xfrm flipH="1">
            <a:off x="1825711" y="4060323"/>
            <a:ext cx="808886" cy="530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104010" y="4590722"/>
            <a:ext cx="1078899" cy="50026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83" name="Gerader Verbinder 82"/>
          <p:cNvCxnSpPr>
            <a:stCxn id="22" idx="4"/>
            <a:endCxn id="80" idx="0"/>
          </p:cNvCxnSpPr>
          <p:nvPr/>
        </p:nvCxnSpPr>
        <p:spPr>
          <a:xfrm>
            <a:off x="2634597" y="4060323"/>
            <a:ext cx="1008863" cy="53039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80" idx="4"/>
            <a:endCxn id="44" idx="1"/>
          </p:cNvCxnSpPr>
          <p:nvPr/>
        </p:nvCxnSpPr>
        <p:spPr>
          <a:xfrm>
            <a:off x="3643460" y="5090989"/>
            <a:ext cx="1505082" cy="8308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44" idx="1"/>
          </p:cNvCxnSpPr>
          <p:nvPr/>
        </p:nvCxnSpPr>
        <p:spPr>
          <a:xfrm>
            <a:off x="1825711" y="5091987"/>
            <a:ext cx="3322831" cy="82982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0" idx="4"/>
            <a:endCxn id="41" idx="0"/>
          </p:cNvCxnSpPr>
          <p:nvPr/>
        </p:nvCxnSpPr>
        <p:spPr>
          <a:xfrm flipH="1">
            <a:off x="3551555" y="5090989"/>
            <a:ext cx="91905" cy="6054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72" idx="4"/>
            <a:endCxn id="41" idx="0"/>
          </p:cNvCxnSpPr>
          <p:nvPr/>
        </p:nvCxnSpPr>
        <p:spPr>
          <a:xfrm>
            <a:off x="1825711" y="5091987"/>
            <a:ext cx="1725844" cy="6044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hteck 178"/>
              <p:cNvSpPr/>
              <p:nvPr/>
            </p:nvSpPr>
            <p:spPr>
              <a:xfrm>
                <a:off x="984224" y="1943026"/>
                <a:ext cx="722127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de-DE" b="0" dirty="0"/>
                  <a:t>P(F)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𝐶𝑜𝑚𝑝𝑜𝑛𝑒𝑛𝑡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79" name="Rechteck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4" y="1943026"/>
                <a:ext cx="7221272" cy="710194"/>
              </a:xfrm>
              <a:prstGeom prst="rect">
                <a:avLst/>
              </a:prstGeo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266286" y="4112110"/>
                <a:ext cx="4572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86" y="4112110"/>
                <a:ext cx="457200" cy="493405"/>
              </a:xfrm>
              <a:prstGeom prst="rect">
                <a:avLst/>
              </a:prstGeom>
              <a:blipFill>
                <a:blip r:embed="rId3"/>
                <a:stretch>
                  <a:fillRect l="-4000" r="-14400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l="-4000" r="-2667" b="-1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714906" y="4112110"/>
                <a:ext cx="45720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6" y="4112110"/>
                <a:ext cx="457200" cy="493405"/>
              </a:xfrm>
              <a:prstGeom prst="rect">
                <a:avLst/>
              </a:prstGeom>
              <a:blipFill>
                <a:blip r:embed="rId5"/>
                <a:stretch>
                  <a:fillRect l="-4000" r="-14400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/>
          <p:cNvSpPr txBox="1"/>
          <p:nvPr/>
        </p:nvSpPr>
        <p:spPr>
          <a:xfrm>
            <a:off x="6026809" y="5207260"/>
            <a:ext cx="36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X_1, X_2 same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X_3 different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</a:t>
            </a:r>
            <a:endParaRPr lang="de-DE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3" grpId="0"/>
      <p:bldP spid="35" grpId="0"/>
      <p:bldP spid="37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3679252" y="2827757"/>
            <a:ext cx="1469290" cy="546999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X_1</a:t>
            </a:r>
          </a:p>
        </p:txBody>
      </p:sp>
      <p:sp>
        <p:nvSpPr>
          <p:cNvPr id="22" name="Ellipse 21"/>
          <p:cNvSpPr/>
          <p:nvPr/>
        </p:nvSpPr>
        <p:spPr>
          <a:xfrm>
            <a:off x="1948122" y="3570650"/>
            <a:ext cx="1372949" cy="4896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sp>
        <p:nvSpPr>
          <p:cNvPr id="25" name="Ellipse 24"/>
          <p:cNvSpPr/>
          <p:nvPr/>
        </p:nvSpPr>
        <p:spPr>
          <a:xfrm>
            <a:off x="5506830" y="3595370"/>
            <a:ext cx="1542052" cy="50471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cxnSp>
        <p:nvCxnSpPr>
          <p:cNvPr id="28" name="Gerader Verbinder 27"/>
          <p:cNvCxnSpPr>
            <a:stCxn id="19" idx="3"/>
            <a:endCxn id="22" idx="0"/>
          </p:cNvCxnSpPr>
          <p:nvPr/>
        </p:nvCxnSpPr>
        <p:spPr>
          <a:xfrm flipH="1">
            <a:off x="2634597" y="3294650"/>
            <a:ext cx="1259828" cy="276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5"/>
            <a:endCxn id="25" idx="0"/>
          </p:cNvCxnSpPr>
          <p:nvPr/>
        </p:nvCxnSpPr>
        <p:spPr>
          <a:xfrm>
            <a:off x="4933369" y="3294650"/>
            <a:ext cx="1344487" cy="3007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219275" y="5696446"/>
            <a:ext cx="664560" cy="4374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" name="Rechteck 43"/>
          <p:cNvSpPr/>
          <p:nvPr/>
        </p:nvSpPr>
        <p:spPr>
          <a:xfrm>
            <a:off x="5148542" y="5706353"/>
            <a:ext cx="724785" cy="430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" name="Ellipse 46"/>
          <p:cNvSpPr/>
          <p:nvPr/>
        </p:nvSpPr>
        <p:spPr>
          <a:xfrm>
            <a:off x="4723639" y="4574273"/>
            <a:ext cx="1031747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50" name="Gerader Verbinder 49"/>
          <p:cNvCxnSpPr>
            <a:stCxn id="25" idx="3"/>
            <a:endCxn id="47" idx="0"/>
          </p:cNvCxnSpPr>
          <p:nvPr/>
        </p:nvCxnSpPr>
        <p:spPr>
          <a:xfrm flipH="1">
            <a:off x="5239513" y="4026170"/>
            <a:ext cx="493145" cy="5481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25" idx="4"/>
            <a:endCxn id="44" idx="0"/>
          </p:cNvCxnSpPr>
          <p:nvPr/>
        </p:nvCxnSpPr>
        <p:spPr>
          <a:xfrm flipH="1">
            <a:off x="5510935" y="4100084"/>
            <a:ext cx="766921" cy="160626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7" idx="4"/>
            <a:endCxn id="41" idx="3"/>
          </p:cNvCxnSpPr>
          <p:nvPr/>
        </p:nvCxnSpPr>
        <p:spPr>
          <a:xfrm flipH="1">
            <a:off x="3883835" y="5075537"/>
            <a:ext cx="1355678" cy="839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7" idx="4"/>
            <a:endCxn id="44" idx="0"/>
          </p:cNvCxnSpPr>
          <p:nvPr/>
        </p:nvCxnSpPr>
        <p:spPr>
          <a:xfrm>
            <a:off x="5239513" y="5075537"/>
            <a:ext cx="271422" cy="63081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263130" y="4590723"/>
            <a:ext cx="1125162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75" name="Gerader Verbinder 74"/>
          <p:cNvCxnSpPr>
            <a:stCxn id="22" idx="4"/>
            <a:endCxn id="72" idx="0"/>
          </p:cNvCxnSpPr>
          <p:nvPr/>
        </p:nvCxnSpPr>
        <p:spPr>
          <a:xfrm flipH="1">
            <a:off x="1825711" y="4060323"/>
            <a:ext cx="808886" cy="530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104010" y="4590722"/>
            <a:ext cx="1078899" cy="50026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83" name="Gerader Verbinder 82"/>
          <p:cNvCxnSpPr>
            <a:stCxn id="22" idx="4"/>
            <a:endCxn id="80" idx="0"/>
          </p:cNvCxnSpPr>
          <p:nvPr/>
        </p:nvCxnSpPr>
        <p:spPr>
          <a:xfrm>
            <a:off x="2634597" y="4060323"/>
            <a:ext cx="1008863" cy="53039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80" idx="4"/>
            <a:endCxn id="44" idx="1"/>
          </p:cNvCxnSpPr>
          <p:nvPr/>
        </p:nvCxnSpPr>
        <p:spPr>
          <a:xfrm>
            <a:off x="3643460" y="5090989"/>
            <a:ext cx="1505082" cy="8308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44" idx="1"/>
          </p:cNvCxnSpPr>
          <p:nvPr/>
        </p:nvCxnSpPr>
        <p:spPr>
          <a:xfrm>
            <a:off x="1825711" y="5091987"/>
            <a:ext cx="3322831" cy="82982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0" idx="4"/>
            <a:endCxn id="41" idx="0"/>
          </p:cNvCxnSpPr>
          <p:nvPr/>
        </p:nvCxnSpPr>
        <p:spPr>
          <a:xfrm flipH="1">
            <a:off x="3551555" y="5090989"/>
            <a:ext cx="91905" cy="6054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72" idx="4"/>
            <a:endCxn id="41" idx="0"/>
          </p:cNvCxnSpPr>
          <p:nvPr/>
        </p:nvCxnSpPr>
        <p:spPr>
          <a:xfrm>
            <a:off x="1825711" y="5091987"/>
            <a:ext cx="1725844" cy="6044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hteck 178"/>
              <p:cNvSpPr/>
              <p:nvPr/>
            </p:nvSpPr>
            <p:spPr>
              <a:xfrm>
                <a:off x="984224" y="1943717"/>
                <a:ext cx="722127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de-DE" b="0" dirty="0"/>
                  <a:t>P(F)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𝐶𝑜𝑚𝑝𝑜𝑛𝑒𝑛𝑡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79" name="Rechteck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4" y="1943717"/>
                <a:ext cx="7221272" cy="710194"/>
              </a:xfrm>
              <a:prstGeom prst="rect">
                <a:avLst/>
              </a:prstGeo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049256" y="3084831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6" y="3084831"/>
                <a:ext cx="457200" cy="461665"/>
              </a:xfrm>
              <a:prstGeom prst="rect">
                <a:avLst/>
              </a:prstGeom>
              <a:blipFill>
                <a:blip r:embed="rId3"/>
                <a:stretch>
                  <a:fillRect l="-4000" r="-1333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22" y="3101257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l="-4000" r="-2667" b="-1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/>
          <p:cNvSpPr txBox="1"/>
          <p:nvPr/>
        </p:nvSpPr>
        <p:spPr>
          <a:xfrm>
            <a:off x="6026809" y="5207260"/>
            <a:ext cx="300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X_1, X_2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 X_3  different </a:t>
            </a:r>
            <a:r>
              <a:rPr lang="de-DE" sz="2000" dirty="0" err="1">
                <a:solidFill>
                  <a:schemeClr val="accent4">
                    <a:lumMod val="75000"/>
                  </a:schemeClr>
                </a:solidFill>
              </a:rPr>
              <a:t>components</a:t>
            </a:r>
            <a:endParaRPr lang="de-DE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3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Per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markov</a:t>
            </a:r>
            <a:r>
              <a:rPr lang="de-DE" sz="2800" dirty="0"/>
              <a:t> </a:t>
            </a:r>
            <a:r>
              <a:rPr lang="de-DE" sz="2800" dirty="0" err="1"/>
              <a:t>chain</a:t>
            </a:r>
            <a:endParaRPr lang="de-DE" sz="2800" dirty="0"/>
          </a:p>
          <a:p>
            <a:pPr lvl="2"/>
            <a:r>
              <a:rPr lang="de-DE" sz="2200" dirty="0"/>
              <a:t>Performance </a:t>
            </a:r>
            <a:r>
              <a:rPr lang="de-DE" sz="2200" dirty="0" err="1"/>
              <a:t>improvement</a:t>
            </a:r>
            <a:r>
              <a:rPr lang="de-DE" sz="2200" dirty="0"/>
              <a:t> (</a:t>
            </a:r>
            <a:r>
              <a:rPr lang="de-DE" sz="2200" dirty="0" err="1"/>
              <a:t>smaller</a:t>
            </a:r>
            <a:r>
              <a:rPr lang="de-DE" sz="2200" dirty="0"/>
              <a:t> </a:t>
            </a:r>
            <a:r>
              <a:rPr lang="de-DE" sz="2200" dirty="0" err="1"/>
              <a:t>matrices</a:t>
            </a:r>
            <a:r>
              <a:rPr lang="de-DE" sz="2200" dirty="0"/>
              <a:t>)</a:t>
            </a:r>
          </a:p>
          <a:p>
            <a:pPr lvl="2"/>
            <a:endParaRPr lang="de-DE" sz="2200" dirty="0"/>
          </a:p>
          <a:p>
            <a:pPr marL="384048" lvl="2" indent="0">
              <a:buNone/>
            </a:pPr>
            <a:endParaRPr lang="de-DE" dirty="0"/>
          </a:p>
          <a:p>
            <a:pPr lvl="1"/>
            <a:r>
              <a:rPr lang="de-DE" dirty="0"/>
              <a:t>CTMC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uniformization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:                    </a:t>
            </a:r>
            <a:r>
              <a:rPr lang="de-DE" dirty="0" err="1"/>
              <a:t>or</a:t>
            </a:r>
            <a:r>
              <a:rPr lang="de-DE" dirty="0"/>
              <a:t>              </a:t>
            </a:r>
          </a:p>
          <a:p>
            <a:pPr lvl="1"/>
            <a:endParaRPr lang="de-DE" sz="2800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3080239" y="4459673"/>
            <a:ext cx="2642944" cy="689648"/>
            <a:chOff x="3581400" y="3249000"/>
            <a:chExt cx="2642944" cy="689648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534018"/>
                </p:ext>
              </p:extLst>
            </p:nvPr>
          </p:nvGraphicFramePr>
          <p:xfrm>
            <a:off x="3581400" y="3249000"/>
            <a:ext cx="1034472" cy="689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Formel" r:id="rId3" imgW="609600" imgH="406400" progId="Equation.3">
                    <p:embed/>
                  </p:oleObj>
                </mc:Choice>
                <mc:Fallback>
                  <p:oleObj name="Formel" r:id="rId3" imgW="6096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1400" y="3249000"/>
                          <a:ext cx="1034472" cy="689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221145"/>
                </p:ext>
              </p:extLst>
            </p:nvPr>
          </p:nvGraphicFramePr>
          <p:xfrm>
            <a:off x="5298831" y="3415546"/>
            <a:ext cx="925513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name="Formel" r:id="rId5" imgW="469800" imgH="177480" progId="Equation.3">
                    <p:embed/>
                  </p:oleObj>
                </mc:Choice>
                <mc:Fallback>
                  <p:oleObj name="Formel" r:id="rId5" imgW="46980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98831" y="3415546"/>
                          <a:ext cx="925513" cy="350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69286"/>
              </p:ext>
            </p:extLst>
          </p:nvPr>
        </p:nvGraphicFramePr>
        <p:xfrm>
          <a:off x="4594859" y="3109045"/>
          <a:ext cx="31099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Formel" r:id="rId7" imgW="1574800" imgH="457200" progId="Equation.3">
                  <p:embed/>
                </p:oleObj>
              </mc:Choice>
              <mc:Fallback>
                <p:oleObj name="Formel" r:id="rId7" imgW="1574800" imgH="457200" progId="Equation.3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4859" y="3109045"/>
                        <a:ext cx="3109913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2828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301</Words>
  <Application>Microsoft Office PowerPoint</Application>
  <PresentationFormat>Bildschirmpräsentation (4:3)</PresentationFormat>
  <Paragraphs>108</Paragraphs>
  <Slides>14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Formel</vt:lpstr>
      <vt:lpstr>Programming project FSSD</vt:lpstr>
      <vt:lpstr>Features</vt:lpstr>
      <vt:lpstr>Languages, IDE and Tools</vt:lpstr>
      <vt:lpstr>Libraries</vt:lpstr>
      <vt:lpstr>HFT-Format</vt:lpstr>
      <vt:lpstr>HFT → (BDD, Markov)</vt:lpstr>
      <vt:lpstr>Top-event evaluation</vt:lpstr>
      <vt:lpstr>Top-event evaluation</vt:lpstr>
      <vt:lpstr>Markov chain</vt:lpstr>
      <vt:lpstr>Testing</vt:lpstr>
      <vt:lpstr>Visualization</vt:lpstr>
      <vt:lpstr>Problems encountered</vt:lpstr>
      <vt:lpstr>Top-event evaluation</vt:lpstr>
      <vt:lpstr>Top-event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60</cp:revision>
  <dcterms:created xsi:type="dcterms:W3CDTF">2016-06-29T13:05:41Z</dcterms:created>
  <dcterms:modified xsi:type="dcterms:W3CDTF">2016-07-11T10:56:19Z</dcterms:modified>
</cp:coreProperties>
</file>