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  <p:sldId id="267" r:id="rId5"/>
    <p:sldId id="260" r:id="rId6"/>
    <p:sldId id="262" r:id="rId7"/>
    <p:sldId id="270" r:id="rId8"/>
    <p:sldId id="273" r:id="rId9"/>
    <p:sldId id="269" r:id="rId10"/>
    <p:sldId id="265" r:id="rId11"/>
    <p:sldId id="264" r:id="rId12"/>
    <p:sldId id="266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0EB8A6A-51F2-4E21-9B83-0D17A1994C12}">
          <p14:sldIdLst>
            <p14:sldId id="256"/>
            <p14:sldId id="258"/>
            <p14:sldId id="259"/>
            <p14:sldId id="267"/>
            <p14:sldId id="260"/>
            <p14:sldId id="262"/>
            <p14:sldId id="270"/>
            <p14:sldId id="273"/>
            <p14:sldId id="269"/>
            <p14:sldId id="265"/>
            <p14:sldId id="264"/>
            <p14:sldId id="266"/>
          </p14:sldIdLst>
        </p14:section>
        <p14:section name="Backup slides" id="{BA8B69EF-7F79-461F-8FB1-B19C614F19F6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6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5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0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4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6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1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1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proper/commons-math/" TargetMode="External"/><Relationship Id="rId7" Type="http://schemas.openxmlformats.org/officeDocument/2006/relationships/hyperlink" Target="https://plot.ly/" TargetMode="External"/><Relationship Id="rId2" Type="http://schemas.openxmlformats.org/officeDocument/2006/relationships/hyperlink" Target="https://bitbucket.org/vahidi/jdd/wiki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grapht.org/" TargetMode="External"/><Relationship Id="rId5" Type="http://schemas.openxmlformats.org/officeDocument/2006/relationships/hyperlink" Target="http://super-csv.github.io/super-csv/" TargetMode="External"/><Relationship Id="rId4" Type="http://schemas.openxmlformats.org/officeDocument/2006/relationships/hyperlink" Target="https://sites.google.com/site/gs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project</a:t>
            </a:r>
            <a:br>
              <a:rPr lang="de-DE" dirty="0"/>
            </a:br>
            <a:r>
              <a:rPr lang="de-DE" dirty="0"/>
              <a:t>FSSD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Gregor Best</a:t>
            </a:r>
          </a:p>
          <a:p>
            <a:r>
              <a:rPr lang="de-DE" dirty="0"/>
              <a:t>Andre Mann</a:t>
            </a:r>
          </a:p>
        </p:txBody>
      </p:sp>
    </p:spTree>
    <p:extLst>
      <p:ext uri="{BB962C8B-B14F-4D97-AF65-F5344CB8AC3E}">
        <p14:creationId xmlns:p14="http://schemas.microsoft.com/office/powerpoint/2010/main" val="41540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sz="2800" dirty="0"/>
              <a:t>Excel </a:t>
            </a:r>
            <a:r>
              <a:rPr lang="de-DE" sz="2800" dirty="0" err="1"/>
              <a:t>file</a:t>
            </a:r>
            <a:r>
              <a:rPr lang="de-DE" sz="2800" dirty="0"/>
              <a:t> → CSV → Test </a:t>
            </a:r>
            <a:r>
              <a:rPr lang="de-DE" sz="2800" dirty="0" err="1"/>
              <a:t>data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sz="2400" dirty="0" err="1"/>
              <a:t>Decoupled</a:t>
            </a:r>
            <a:r>
              <a:rPr lang="de-DE" sz="2400" dirty="0"/>
              <a:t> </a:t>
            </a:r>
            <a:r>
              <a:rPr lang="de-DE" sz="2400" dirty="0" err="1"/>
              <a:t>tests</a:t>
            </a:r>
            <a:r>
              <a:rPr lang="de-DE" sz="2400" dirty="0"/>
              <a:t>:</a:t>
            </a:r>
            <a:endParaRPr lang="de-DE" sz="2800" dirty="0"/>
          </a:p>
          <a:p>
            <a:pPr lvl="3"/>
            <a:r>
              <a:rPr lang="de-DE" sz="2200" dirty="0" err="1"/>
              <a:t>Uniformization</a:t>
            </a:r>
            <a:endParaRPr lang="de-DE" sz="2200" dirty="0"/>
          </a:p>
          <a:p>
            <a:pPr lvl="3"/>
            <a:r>
              <a:rPr lang="de-DE" sz="2200" dirty="0"/>
              <a:t>Evaluation</a:t>
            </a:r>
          </a:p>
          <a:p>
            <a:pPr lvl="1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0638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71" y="1995854"/>
            <a:ext cx="8868177" cy="3698713"/>
          </a:xfrm>
        </p:spPr>
      </p:pic>
    </p:spTree>
    <p:extLst>
      <p:ext uri="{BB962C8B-B14F-4D97-AF65-F5344CB8AC3E}">
        <p14:creationId xmlns:p14="http://schemas.microsoft.com/office/powerpoint/2010/main" val="75063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encountered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dirty="0"/>
              <a:t>BDD </a:t>
            </a:r>
            <a:r>
              <a:rPr lang="de-DE" dirty="0" err="1"/>
              <a:t>library</a:t>
            </a:r>
            <a:r>
              <a:rPr lang="de-DE" dirty="0"/>
              <a:t> not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endParaRPr lang="de-DE" dirty="0"/>
          </a:p>
          <a:p>
            <a:pPr lvl="2"/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cumbersome</a:t>
            </a:r>
            <a:r>
              <a:rPr lang="de-DE" dirty="0"/>
              <a:t> API,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referenced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integers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Wrapper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constructed</a:t>
            </a:r>
            <a:r>
              <a:rPr lang="de-DE" dirty="0"/>
              <a:t> BDD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(</a:t>
            </a:r>
            <a:r>
              <a:rPr lang="de-DE" dirty="0" err="1"/>
              <a:t>uniformization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171! </a:t>
            </a:r>
            <a:r>
              <a:rPr lang="de-DE" dirty="0" err="1"/>
              <a:t>does</a:t>
            </a:r>
            <a:r>
              <a:rPr lang="de-DE" dirty="0"/>
              <a:t> not fit </a:t>
            </a:r>
            <a:r>
              <a:rPr lang="de-DE" dirty="0" err="1"/>
              <a:t>into</a:t>
            </a:r>
            <a:r>
              <a:rPr lang="de-DE" dirty="0"/>
              <a:t> Double Precision </a:t>
            </a:r>
            <a:r>
              <a:rPr lang="de-DE" dirty="0" err="1"/>
              <a:t>Float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Stop-Criteria</a:t>
            </a:r>
            <a:r>
              <a:rPr lang="de-DE" dirty="0"/>
              <a:t> </a:t>
            </a:r>
            <a:r>
              <a:rPr lang="de-DE" dirty="0" err="1"/>
              <a:t>adapted</a:t>
            </a:r>
            <a:r>
              <a:rPr lang="de-DE" dirty="0"/>
              <a:t> </a:t>
            </a:r>
            <a:r>
              <a:rPr lang="de-DE" dirty="0" err="1"/>
              <a:t>correspondingly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Sequence</a:t>
            </a:r>
            <a:r>
              <a:rPr lang="de-DE" dirty="0"/>
              <a:t> API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formula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pPr lvl="2"/>
            <a:r>
              <a:rPr lang="de-DE" b="1" u="sng" dirty="0"/>
              <a:t>But:</a:t>
            </a:r>
            <a:r>
              <a:rPr lang="de-DE" dirty="0"/>
              <a:t> Not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computed-table</a:t>
            </a:r>
            <a:r>
              <a:rPr lang="de-DE" dirty="0"/>
              <a:t> (</a:t>
            </a:r>
            <a:r>
              <a:rPr lang="de-DE" dirty="0" err="1"/>
              <a:t>as</a:t>
            </a:r>
            <a:r>
              <a:rPr lang="de-DE" dirty="0"/>
              <a:t> Java Stream </a:t>
            </a:r>
            <a:r>
              <a:rPr lang="de-DE" dirty="0" err="1"/>
              <a:t>only</a:t>
            </a:r>
            <a:r>
              <a:rPr lang="de-DE" dirty="0"/>
              <a:t> „</a:t>
            </a:r>
            <a:r>
              <a:rPr lang="de-DE" dirty="0" err="1"/>
              <a:t>one-shot</a:t>
            </a:r>
            <a:r>
              <a:rPr lang="de-DE" dirty="0"/>
              <a:t>“)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Per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list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Elegance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lost </a:t>
            </a:r>
            <a:r>
              <a:rPr lang="de-DE" dirty="0">
                <a:sym typeface="Wingdings" panose="05000000000000000000" pitchFamily="2" charset="2"/>
              </a:rPr>
              <a:t>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>
                <a:sym typeface="Wingdings" panose="05000000000000000000" pitchFamily="2" charset="2"/>
              </a:rPr>
              <a:t> Solution </a:t>
            </a:r>
            <a:r>
              <a:rPr lang="de-DE" dirty="0" err="1">
                <a:sym typeface="Wingdings" panose="05000000000000000000" pitchFamily="2" charset="2"/>
              </a:rPr>
              <a:t>could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self</a:t>
            </a:r>
            <a:r>
              <a:rPr lang="de-DE" dirty="0">
                <a:sym typeface="Wingdings" panose="05000000000000000000" pitchFamily="2" charset="2"/>
              </a:rPr>
              <a:t>-made </a:t>
            </a:r>
            <a:r>
              <a:rPr lang="de-DE" dirty="0" err="1"/>
              <a:t>Sequence</a:t>
            </a:r>
            <a:r>
              <a:rPr lang="de-DE" dirty="0"/>
              <a:t>-like API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caching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last </a:t>
            </a:r>
            <a:r>
              <a:rPr lang="de-DE" dirty="0" err="1"/>
              <a:t>element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46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728" y="2695557"/>
            <a:ext cx="9049272" cy="2323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4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asSequence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constructFormulaTopDown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lowChild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g1_x1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getHigh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isLowStateDependent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h2_x1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getIndependentLow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(g1_x1, g2, h2_x1,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g1, g2, h2, x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 + x * (g1 - h2)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(g1_x1, g2,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g1, g2, x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 + x * (g1 - g2)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4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5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0718" y="2318728"/>
            <a:ext cx="8948283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constructFormulaTopDown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BDDNode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?):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isOne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computedTable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.containsKey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computedTable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]!!.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formulaFromChildes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computedTable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Eleganz vom Ansatz weg...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9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Reading HFT </a:t>
            </a:r>
            <a:r>
              <a:rPr lang="de-DE" sz="2800" dirty="0" err="1"/>
              <a:t>from</a:t>
            </a:r>
            <a:r>
              <a:rPr lang="de-DE" sz="2800" dirty="0"/>
              <a:t> </a:t>
            </a:r>
            <a:r>
              <a:rPr lang="de-DE" sz="2800" dirty="0" err="1"/>
              <a:t>file</a:t>
            </a:r>
            <a:endParaRPr lang="de-DE" sz="2800" dirty="0"/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Support </a:t>
            </a:r>
            <a:r>
              <a:rPr lang="de-DE" sz="2800" dirty="0" err="1"/>
              <a:t>of</a:t>
            </a:r>
            <a:r>
              <a:rPr lang="de-DE" sz="2800" dirty="0"/>
              <a:t> multiple top-events in HFT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 err="1"/>
              <a:t>Graphical</a:t>
            </a:r>
            <a:r>
              <a:rPr lang="de-DE" sz="2800" dirty="0"/>
              <a:t> </a:t>
            </a:r>
            <a:r>
              <a:rPr lang="de-DE" sz="2800" dirty="0" err="1"/>
              <a:t>output</a:t>
            </a:r>
            <a:endParaRPr lang="de-DE" sz="2800" dirty="0"/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Batch </a:t>
            </a:r>
            <a:r>
              <a:rPr lang="de-DE" sz="2800" dirty="0" err="1"/>
              <a:t>system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pipelining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585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Languages</a:t>
            </a:r>
            <a:r>
              <a:rPr lang="de-DE" dirty="0"/>
              <a:t>, IDE </a:t>
            </a:r>
            <a:r>
              <a:rPr lang="de-DE" dirty="0" err="1"/>
              <a:t>and</a:t>
            </a:r>
            <a:r>
              <a:rPr lang="de-DE" dirty="0"/>
              <a:t> 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de-DE" sz="2800" dirty="0"/>
          </a:p>
          <a:p>
            <a:pPr lvl="1"/>
            <a:r>
              <a:rPr lang="de-DE" sz="2800" dirty="0" err="1"/>
              <a:t>Languages</a:t>
            </a:r>
            <a:r>
              <a:rPr lang="de-DE" sz="2800" dirty="0"/>
              <a:t>: </a:t>
            </a:r>
          </a:p>
          <a:p>
            <a:pPr lvl="2"/>
            <a:r>
              <a:rPr lang="de-DE" sz="2000" dirty="0"/>
              <a:t>Java </a:t>
            </a:r>
          </a:p>
          <a:p>
            <a:pPr lvl="2"/>
            <a:r>
              <a:rPr lang="de-DE" sz="2000" dirty="0"/>
              <a:t>Kotlin (JVM-</a:t>
            </a:r>
            <a:r>
              <a:rPr lang="de-DE" sz="2000" dirty="0" err="1"/>
              <a:t>based</a:t>
            </a:r>
            <a:r>
              <a:rPr lang="de-DE" sz="2000" dirty="0"/>
              <a:t> Language)</a:t>
            </a:r>
          </a:p>
          <a:p>
            <a:pPr lvl="2"/>
            <a:r>
              <a:rPr lang="de-DE" sz="2000" dirty="0"/>
              <a:t>Python (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plotting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plotly</a:t>
            </a:r>
            <a:r>
              <a:rPr lang="de-DE" sz="2000" dirty="0"/>
              <a:t>)</a:t>
            </a:r>
          </a:p>
          <a:p>
            <a:pPr lvl="1"/>
            <a:r>
              <a:rPr lang="de-DE" sz="2800" dirty="0"/>
              <a:t>IDE: </a:t>
            </a:r>
            <a:r>
              <a:rPr lang="de-DE" sz="2800" dirty="0" err="1"/>
              <a:t>IntelliJ</a:t>
            </a:r>
            <a:r>
              <a:rPr lang="de-DE" sz="2800" dirty="0"/>
              <a:t> Community Edition</a:t>
            </a:r>
          </a:p>
          <a:p>
            <a:pPr lvl="1"/>
            <a:r>
              <a:rPr lang="de-DE" sz="2800" dirty="0"/>
              <a:t>Tools:</a:t>
            </a:r>
          </a:p>
          <a:p>
            <a:pPr lvl="2"/>
            <a:r>
              <a:rPr lang="de-DE" sz="2000" dirty="0" err="1"/>
              <a:t>Graphviz</a:t>
            </a:r>
            <a:r>
              <a:rPr lang="de-DE" sz="2000" dirty="0"/>
              <a:t> (BDD/HFT </a:t>
            </a:r>
            <a:r>
              <a:rPr lang="de-DE" sz="2000" dirty="0" err="1"/>
              <a:t>Visualization</a:t>
            </a:r>
            <a:r>
              <a:rPr lang="de-DE" sz="2000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82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pPr lvl="1"/>
            <a:r>
              <a:rPr lang="de-DE" sz="2000" dirty="0"/>
              <a:t>BDD: </a:t>
            </a:r>
            <a:r>
              <a:rPr lang="de-DE" sz="2000" dirty="0">
                <a:hlinkClick r:id="rId2"/>
              </a:rPr>
              <a:t>https://bitbucket.org/vahidi/jdd/wiki/Home</a:t>
            </a:r>
            <a:endParaRPr lang="de-DE" sz="2000" dirty="0"/>
          </a:p>
          <a:p>
            <a:pPr lvl="1"/>
            <a:r>
              <a:rPr lang="de-DE" sz="2000" dirty="0"/>
              <a:t>Matrices: </a:t>
            </a:r>
            <a:r>
              <a:rPr lang="de-DE" sz="2000" dirty="0">
                <a:hlinkClick r:id="rId3"/>
              </a:rPr>
              <a:t>http://commons.apache.org/proper/commons-math/</a:t>
            </a:r>
            <a:r>
              <a:rPr lang="de-DE" sz="2000" dirty="0"/>
              <a:t>	</a:t>
            </a:r>
          </a:p>
          <a:p>
            <a:pPr lvl="1"/>
            <a:r>
              <a:rPr lang="de-DE" sz="2000" dirty="0"/>
              <a:t>JSON </a:t>
            </a:r>
            <a:r>
              <a:rPr lang="de-DE" sz="2000" dirty="0" err="1"/>
              <a:t>parser</a:t>
            </a:r>
            <a:r>
              <a:rPr lang="de-DE" sz="2000" dirty="0"/>
              <a:t>: </a:t>
            </a:r>
            <a:r>
              <a:rPr lang="de-DE" sz="2000" dirty="0">
                <a:hlinkClick r:id="rId4"/>
              </a:rPr>
              <a:t>https://sites.google.com/site/gson/</a:t>
            </a:r>
            <a:endParaRPr lang="de-DE" sz="2000" dirty="0"/>
          </a:p>
          <a:p>
            <a:pPr lvl="1"/>
            <a:r>
              <a:rPr lang="de-DE" sz="2000" dirty="0"/>
              <a:t>CSV </a:t>
            </a:r>
            <a:r>
              <a:rPr lang="de-DE" sz="2000" dirty="0" err="1"/>
              <a:t>parser</a:t>
            </a:r>
            <a:r>
              <a:rPr lang="de-DE" sz="2000" dirty="0"/>
              <a:t>: </a:t>
            </a:r>
            <a:r>
              <a:rPr lang="de-DE" sz="2000" dirty="0">
                <a:hlinkClick r:id="rId5"/>
              </a:rPr>
              <a:t>http://super-csv.github.io/super-csv/</a:t>
            </a:r>
            <a:endParaRPr lang="de-DE" sz="2000" dirty="0"/>
          </a:p>
          <a:p>
            <a:pPr lvl="1"/>
            <a:r>
              <a:rPr lang="de-DE" sz="2000" dirty="0"/>
              <a:t>Graph: </a:t>
            </a:r>
            <a:r>
              <a:rPr lang="de-DE" sz="2000" dirty="0">
                <a:hlinkClick r:id="rId6"/>
              </a:rPr>
              <a:t>http://jgrapht.org/</a:t>
            </a:r>
            <a:endParaRPr lang="de-DE" sz="2000" dirty="0"/>
          </a:p>
          <a:p>
            <a:pPr lvl="1"/>
            <a:r>
              <a:rPr lang="de-DE" sz="2000" dirty="0" err="1"/>
              <a:t>Plotting</a:t>
            </a:r>
            <a:r>
              <a:rPr lang="de-DE" sz="2000" dirty="0"/>
              <a:t>: </a:t>
            </a:r>
            <a:r>
              <a:rPr lang="de-DE" sz="2000" dirty="0">
                <a:hlinkClick r:id="rId7"/>
              </a:rPr>
              <a:t>https://plot.ly/</a:t>
            </a:r>
            <a:endParaRPr lang="de-DE" sz="2000" dirty="0"/>
          </a:p>
          <a:p>
            <a:pPr lvl="1"/>
            <a:endParaRPr lang="de-DE" sz="2000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1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52277" y="2085703"/>
            <a:ext cx="26517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/>
          <p:cNvPicPr>
            <a:picLocks noChangeAspect="1"/>
          </p:cNvPicPr>
          <p:nvPr/>
        </p:nvPicPr>
        <p:blipFill rotWithShape="1">
          <a:blip r:embed="rId2"/>
          <a:srcRect r="41312"/>
          <a:stretch/>
        </p:blipFill>
        <p:spPr>
          <a:xfrm>
            <a:off x="884378" y="101991"/>
            <a:ext cx="4659208" cy="62045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83550" y="634947"/>
            <a:ext cx="2678757" cy="1450757"/>
          </a:xfrm>
        </p:spPr>
        <p:txBody>
          <a:bodyPr>
            <a:normAutofit/>
          </a:bodyPr>
          <a:lstStyle/>
          <a:p>
            <a:r>
              <a:rPr lang="de-DE" dirty="0"/>
              <a:t>HFT-Format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84749" y="2198914"/>
            <a:ext cx="2677558" cy="367018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JSON</a:t>
            </a:r>
          </a:p>
          <a:p>
            <a:pPr lvl="2"/>
            <a:r>
              <a:rPr lang="en-US" dirty="0"/>
              <a:t>Human readable </a:t>
            </a:r>
            <a:r>
              <a:rPr lang="de-DE" dirty="0"/>
              <a:t>✓ </a:t>
            </a:r>
          </a:p>
          <a:p>
            <a:pPr lvl="2"/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parse 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3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HFT → (BDD, </a:t>
            </a:r>
            <a:r>
              <a:rPr lang="de-DE" dirty="0" err="1"/>
              <a:t>Markov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r>
              <a:rPr lang="de-DE" dirty="0"/>
              <a:t>HFT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JSON </a:t>
            </a:r>
            <a:r>
              <a:rPr lang="de-DE" dirty="0" err="1"/>
              <a:t>file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HFT 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(variable </a:t>
            </a:r>
            <a:r>
              <a:rPr lang="de-DE" dirty="0" err="1"/>
              <a:t>order</a:t>
            </a:r>
            <a:r>
              <a:rPr lang="de-DE" dirty="0"/>
              <a:t>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BDD </a:t>
            </a:r>
            <a:r>
              <a:rPr lang="de-DE" dirty="0" err="1"/>
              <a:t>construction</a:t>
            </a:r>
            <a:endParaRPr lang="de-DE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Markov</a:t>
            </a:r>
            <a:r>
              <a:rPr lang="de-DE" dirty="0"/>
              <a:t> </a:t>
            </a:r>
            <a:r>
              <a:rPr lang="de-DE" dirty="0" err="1"/>
              <a:t>chains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Error </a:t>
            </a:r>
            <a:r>
              <a:rPr lang="de-DE" dirty="0" err="1"/>
              <a:t>handling</a:t>
            </a:r>
            <a:r>
              <a:rPr lang="de-DE" dirty="0"/>
              <a:t>: </a:t>
            </a:r>
            <a:r>
              <a:rPr lang="de-DE" i="1" dirty="0"/>
              <a:t>Fail-Fast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82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19" name="Ellipse 18"/>
          <p:cNvSpPr/>
          <p:nvPr/>
        </p:nvSpPr>
        <p:spPr>
          <a:xfrm>
            <a:off x="3679252" y="2827757"/>
            <a:ext cx="1469290" cy="546999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X_1</a:t>
            </a:r>
          </a:p>
        </p:txBody>
      </p:sp>
      <p:sp>
        <p:nvSpPr>
          <p:cNvPr id="22" name="Ellipse 21"/>
          <p:cNvSpPr/>
          <p:nvPr/>
        </p:nvSpPr>
        <p:spPr>
          <a:xfrm>
            <a:off x="1948122" y="3570650"/>
            <a:ext cx="1372949" cy="489673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X_2</a:t>
            </a:r>
          </a:p>
        </p:txBody>
      </p:sp>
      <p:sp>
        <p:nvSpPr>
          <p:cNvPr id="25" name="Ellipse 24"/>
          <p:cNvSpPr/>
          <p:nvPr/>
        </p:nvSpPr>
        <p:spPr>
          <a:xfrm>
            <a:off x="5506830" y="3595370"/>
            <a:ext cx="1542052" cy="504714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X_2</a:t>
            </a:r>
          </a:p>
        </p:txBody>
      </p:sp>
      <p:cxnSp>
        <p:nvCxnSpPr>
          <p:cNvPr id="28" name="Gerader Verbinder 27"/>
          <p:cNvCxnSpPr>
            <a:stCxn id="19" idx="3"/>
            <a:endCxn id="22" idx="0"/>
          </p:cNvCxnSpPr>
          <p:nvPr/>
        </p:nvCxnSpPr>
        <p:spPr>
          <a:xfrm flipH="1">
            <a:off x="2634597" y="3294650"/>
            <a:ext cx="1259828" cy="276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9" idx="5"/>
            <a:endCxn id="25" idx="0"/>
          </p:cNvCxnSpPr>
          <p:nvPr/>
        </p:nvCxnSpPr>
        <p:spPr>
          <a:xfrm>
            <a:off x="4933369" y="3294650"/>
            <a:ext cx="1344487" cy="30072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3219275" y="5696446"/>
            <a:ext cx="664560" cy="4374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4" name="Rechteck 43"/>
          <p:cNvSpPr/>
          <p:nvPr/>
        </p:nvSpPr>
        <p:spPr>
          <a:xfrm>
            <a:off x="5148542" y="5706353"/>
            <a:ext cx="724785" cy="43092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7" name="Ellipse 46"/>
          <p:cNvSpPr/>
          <p:nvPr/>
        </p:nvSpPr>
        <p:spPr>
          <a:xfrm>
            <a:off x="4723639" y="4574273"/>
            <a:ext cx="1031747" cy="501264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X_3</a:t>
            </a:r>
          </a:p>
        </p:txBody>
      </p:sp>
      <p:cxnSp>
        <p:nvCxnSpPr>
          <p:cNvPr id="50" name="Gerader Verbinder 49"/>
          <p:cNvCxnSpPr>
            <a:stCxn id="25" idx="3"/>
            <a:endCxn id="47" idx="0"/>
          </p:cNvCxnSpPr>
          <p:nvPr/>
        </p:nvCxnSpPr>
        <p:spPr>
          <a:xfrm flipH="1">
            <a:off x="5239513" y="4026170"/>
            <a:ext cx="493145" cy="54810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25" idx="4"/>
            <a:endCxn id="44" idx="0"/>
          </p:cNvCxnSpPr>
          <p:nvPr/>
        </p:nvCxnSpPr>
        <p:spPr>
          <a:xfrm flipH="1">
            <a:off x="5510935" y="4100084"/>
            <a:ext cx="766921" cy="160626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47" idx="4"/>
            <a:endCxn id="41" idx="3"/>
          </p:cNvCxnSpPr>
          <p:nvPr/>
        </p:nvCxnSpPr>
        <p:spPr>
          <a:xfrm flipH="1">
            <a:off x="3883835" y="5075537"/>
            <a:ext cx="1355678" cy="83960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Gerader Verbinder 66"/>
          <p:cNvCxnSpPr>
            <a:stCxn id="47" idx="4"/>
            <a:endCxn id="44" idx="0"/>
          </p:cNvCxnSpPr>
          <p:nvPr/>
        </p:nvCxnSpPr>
        <p:spPr>
          <a:xfrm>
            <a:off x="5239513" y="5075537"/>
            <a:ext cx="271422" cy="63081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1263130" y="4590723"/>
            <a:ext cx="1125162" cy="501264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X_3</a:t>
            </a:r>
          </a:p>
        </p:txBody>
      </p:sp>
      <p:cxnSp>
        <p:nvCxnSpPr>
          <p:cNvPr id="75" name="Gerader Verbinder 74"/>
          <p:cNvCxnSpPr>
            <a:stCxn id="22" idx="4"/>
            <a:endCxn id="72" idx="0"/>
          </p:cNvCxnSpPr>
          <p:nvPr/>
        </p:nvCxnSpPr>
        <p:spPr>
          <a:xfrm flipH="1">
            <a:off x="1825711" y="4060323"/>
            <a:ext cx="808886" cy="530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3104010" y="4590722"/>
            <a:ext cx="1078899" cy="50026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X_3</a:t>
            </a:r>
          </a:p>
        </p:txBody>
      </p:sp>
      <p:cxnSp>
        <p:nvCxnSpPr>
          <p:cNvPr id="83" name="Gerader Verbinder 82"/>
          <p:cNvCxnSpPr>
            <a:stCxn id="22" idx="4"/>
            <a:endCxn id="80" idx="0"/>
          </p:cNvCxnSpPr>
          <p:nvPr/>
        </p:nvCxnSpPr>
        <p:spPr>
          <a:xfrm>
            <a:off x="2634597" y="4060323"/>
            <a:ext cx="1008863" cy="53039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/>
          <p:cNvCxnSpPr>
            <a:stCxn id="80" idx="4"/>
            <a:endCxn id="44" idx="1"/>
          </p:cNvCxnSpPr>
          <p:nvPr/>
        </p:nvCxnSpPr>
        <p:spPr>
          <a:xfrm>
            <a:off x="3643460" y="5090989"/>
            <a:ext cx="1505082" cy="83082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72" idx="4"/>
            <a:endCxn id="44" idx="1"/>
          </p:cNvCxnSpPr>
          <p:nvPr/>
        </p:nvCxnSpPr>
        <p:spPr>
          <a:xfrm>
            <a:off x="1825711" y="5091987"/>
            <a:ext cx="3322831" cy="82982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80" idx="4"/>
            <a:endCxn id="41" idx="0"/>
          </p:cNvCxnSpPr>
          <p:nvPr/>
        </p:nvCxnSpPr>
        <p:spPr>
          <a:xfrm flipH="1">
            <a:off x="3551555" y="5090989"/>
            <a:ext cx="91905" cy="60545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stCxn id="72" idx="4"/>
            <a:endCxn id="41" idx="0"/>
          </p:cNvCxnSpPr>
          <p:nvPr/>
        </p:nvCxnSpPr>
        <p:spPr>
          <a:xfrm>
            <a:off x="1825711" y="5091987"/>
            <a:ext cx="1725844" cy="6044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hteck 178"/>
              <p:cNvSpPr/>
              <p:nvPr/>
            </p:nvSpPr>
            <p:spPr>
              <a:xfrm>
                <a:off x="984224" y="1943026"/>
                <a:ext cx="7221272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b="0" dirty="0"/>
                  <a:t>P(F)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)⋅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𝑠𝑎𝑚𝑒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𝐶𝑜𝑚𝑝𝑜𝑛𝑒𝑛𝑡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)⋅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79" name="Rechteck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24" y="1943026"/>
                <a:ext cx="7221272" cy="710194"/>
              </a:xfrm>
              <a:prstGeom prst="rect">
                <a:avLst/>
              </a:prstGeom>
              <a:blipFill>
                <a:blip r:embed="rId2"/>
                <a:stretch>
                  <a:fillRect l="-6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266286" y="4112110"/>
                <a:ext cx="45720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286" y="4112110"/>
                <a:ext cx="457200" cy="493405"/>
              </a:xfrm>
              <a:prstGeom prst="rect">
                <a:avLst/>
              </a:prstGeom>
              <a:blipFill>
                <a:blip r:embed="rId3"/>
                <a:stretch>
                  <a:fillRect l="-4000" r="-144000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1948122" y="3101257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22" y="3101257"/>
                <a:ext cx="457200" cy="461665"/>
              </a:xfrm>
              <a:prstGeom prst="rect">
                <a:avLst/>
              </a:prstGeom>
              <a:blipFill>
                <a:blip r:embed="rId4"/>
                <a:stretch>
                  <a:fillRect l="-4000" r="-2667" b="-10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714906" y="4112110"/>
                <a:ext cx="45720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06" y="4112110"/>
                <a:ext cx="457200" cy="493405"/>
              </a:xfrm>
              <a:prstGeom prst="rect">
                <a:avLst/>
              </a:prstGeom>
              <a:blipFill>
                <a:blip r:embed="rId5"/>
                <a:stretch>
                  <a:fillRect l="-4000" r="-144000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feld 65"/>
          <p:cNvSpPr txBox="1"/>
          <p:nvPr/>
        </p:nvSpPr>
        <p:spPr>
          <a:xfrm>
            <a:off x="6026809" y="5207260"/>
            <a:ext cx="3636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4">
                    <a:lumMod val="75000"/>
                  </a:schemeClr>
                </a:solidFill>
              </a:rPr>
              <a:t>X_1, X_2 same </a:t>
            </a:r>
            <a:r>
              <a:rPr lang="de-DE" sz="2000" dirty="0" err="1">
                <a:solidFill>
                  <a:schemeClr val="accent4">
                    <a:lumMod val="75000"/>
                  </a:schemeClr>
                </a:solidFill>
              </a:rPr>
              <a:t>component</a:t>
            </a:r>
            <a:r>
              <a:rPr lang="de-DE" sz="2000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r>
              <a:rPr lang="de-DE" sz="2000" dirty="0">
                <a:solidFill>
                  <a:schemeClr val="accent4">
                    <a:lumMod val="75000"/>
                  </a:schemeClr>
                </a:solidFill>
              </a:rPr>
              <a:t>X_3 different </a:t>
            </a:r>
            <a:r>
              <a:rPr lang="de-DE" sz="2000" dirty="0" err="1">
                <a:solidFill>
                  <a:schemeClr val="accent4">
                    <a:lumMod val="75000"/>
                  </a:schemeClr>
                </a:solidFill>
              </a:rPr>
              <a:t>component</a:t>
            </a:r>
            <a:endParaRPr lang="de-DE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08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3" grpId="0"/>
      <p:bldP spid="35" grpId="0"/>
      <p:bldP spid="37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19" name="Ellipse 18"/>
          <p:cNvSpPr/>
          <p:nvPr/>
        </p:nvSpPr>
        <p:spPr>
          <a:xfrm>
            <a:off x="3679252" y="2827757"/>
            <a:ext cx="1469290" cy="546999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X_1</a:t>
            </a:r>
          </a:p>
        </p:txBody>
      </p:sp>
      <p:sp>
        <p:nvSpPr>
          <p:cNvPr id="22" name="Ellipse 21"/>
          <p:cNvSpPr/>
          <p:nvPr/>
        </p:nvSpPr>
        <p:spPr>
          <a:xfrm>
            <a:off x="1948122" y="3570650"/>
            <a:ext cx="1372949" cy="489673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X_2</a:t>
            </a:r>
          </a:p>
        </p:txBody>
      </p:sp>
      <p:sp>
        <p:nvSpPr>
          <p:cNvPr id="25" name="Ellipse 24"/>
          <p:cNvSpPr/>
          <p:nvPr/>
        </p:nvSpPr>
        <p:spPr>
          <a:xfrm>
            <a:off x="5506830" y="3595370"/>
            <a:ext cx="1542052" cy="504714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X_2</a:t>
            </a:r>
          </a:p>
        </p:txBody>
      </p:sp>
      <p:cxnSp>
        <p:nvCxnSpPr>
          <p:cNvPr id="28" name="Gerader Verbinder 27"/>
          <p:cNvCxnSpPr>
            <a:stCxn id="19" idx="3"/>
            <a:endCxn id="22" idx="0"/>
          </p:cNvCxnSpPr>
          <p:nvPr/>
        </p:nvCxnSpPr>
        <p:spPr>
          <a:xfrm flipH="1">
            <a:off x="2634597" y="3294650"/>
            <a:ext cx="1259828" cy="276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9" idx="5"/>
            <a:endCxn id="25" idx="0"/>
          </p:cNvCxnSpPr>
          <p:nvPr/>
        </p:nvCxnSpPr>
        <p:spPr>
          <a:xfrm>
            <a:off x="4933369" y="3294650"/>
            <a:ext cx="1344487" cy="30072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3219275" y="5696446"/>
            <a:ext cx="664560" cy="4374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4" name="Rechteck 43"/>
          <p:cNvSpPr/>
          <p:nvPr/>
        </p:nvSpPr>
        <p:spPr>
          <a:xfrm>
            <a:off x="5148542" y="5706353"/>
            <a:ext cx="724785" cy="43092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7" name="Ellipse 46"/>
          <p:cNvSpPr/>
          <p:nvPr/>
        </p:nvSpPr>
        <p:spPr>
          <a:xfrm>
            <a:off x="4723639" y="4574273"/>
            <a:ext cx="1031747" cy="501264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X_3</a:t>
            </a:r>
          </a:p>
        </p:txBody>
      </p:sp>
      <p:cxnSp>
        <p:nvCxnSpPr>
          <p:cNvPr id="50" name="Gerader Verbinder 49"/>
          <p:cNvCxnSpPr>
            <a:stCxn id="25" idx="3"/>
            <a:endCxn id="47" idx="0"/>
          </p:cNvCxnSpPr>
          <p:nvPr/>
        </p:nvCxnSpPr>
        <p:spPr>
          <a:xfrm flipH="1">
            <a:off x="5239513" y="4026170"/>
            <a:ext cx="493145" cy="54810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25" idx="4"/>
            <a:endCxn id="44" idx="0"/>
          </p:cNvCxnSpPr>
          <p:nvPr/>
        </p:nvCxnSpPr>
        <p:spPr>
          <a:xfrm flipH="1">
            <a:off x="5510935" y="4100084"/>
            <a:ext cx="766921" cy="160626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47" idx="4"/>
            <a:endCxn id="41" idx="3"/>
          </p:cNvCxnSpPr>
          <p:nvPr/>
        </p:nvCxnSpPr>
        <p:spPr>
          <a:xfrm flipH="1">
            <a:off x="3883835" y="5075537"/>
            <a:ext cx="1355678" cy="83960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Gerader Verbinder 66"/>
          <p:cNvCxnSpPr>
            <a:stCxn id="47" idx="4"/>
            <a:endCxn id="44" idx="0"/>
          </p:cNvCxnSpPr>
          <p:nvPr/>
        </p:nvCxnSpPr>
        <p:spPr>
          <a:xfrm>
            <a:off x="5239513" y="5075537"/>
            <a:ext cx="271422" cy="63081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1263130" y="4590723"/>
            <a:ext cx="1125162" cy="501264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X_3</a:t>
            </a:r>
          </a:p>
        </p:txBody>
      </p:sp>
      <p:cxnSp>
        <p:nvCxnSpPr>
          <p:cNvPr id="75" name="Gerader Verbinder 74"/>
          <p:cNvCxnSpPr>
            <a:stCxn id="22" idx="4"/>
            <a:endCxn id="72" idx="0"/>
          </p:cNvCxnSpPr>
          <p:nvPr/>
        </p:nvCxnSpPr>
        <p:spPr>
          <a:xfrm flipH="1">
            <a:off x="1825711" y="4060323"/>
            <a:ext cx="808886" cy="530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3104010" y="4590722"/>
            <a:ext cx="1078899" cy="50026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X_3</a:t>
            </a:r>
          </a:p>
        </p:txBody>
      </p:sp>
      <p:cxnSp>
        <p:nvCxnSpPr>
          <p:cNvPr id="83" name="Gerader Verbinder 82"/>
          <p:cNvCxnSpPr>
            <a:stCxn id="22" idx="4"/>
            <a:endCxn id="80" idx="0"/>
          </p:cNvCxnSpPr>
          <p:nvPr/>
        </p:nvCxnSpPr>
        <p:spPr>
          <a:xfrm>
            <a:off x="2634597" y="4060323"/>
            <a:ext cx="1008863" cy="53039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/>
          <p:cNvCxnSpPr>
            <a:stCxn id="80" idx="4"/>
            <a:endCxn id="44" idx="1"/>
          </p:cNvCxnSpPr>
          <p:nvPr/>
        </p:nvCxnSpPr>
        <p:spPr>
          <a:xfrm>
            <a:off x="3643460" y="5090989"/>
            <a:ext cx="1505082" cy="83082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72" idx="4"/>
            <a:endCxn id="44" idx="1"/>
          </p:cNvCxnSpPr>
          <p:nvPr/>
        </p:nvCxnSpPr>
        <p:spPr>
          <a:xfrm>
            <a:off x="1825711" y="5091987"/>
            <a:ext cx="3322831" cy="82982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80" idx="4"/>
            <a:endCxn id="41" idx="0"/>
          </p:cNvCxnSpPr>
          <p:nvPr/>
        </p:nvCxnSpPr>
        <p:spPr>
          <a:xfrm flipH="1">
            <a:off x="3551555" y="5090989"/>
            <a:ext cx="91905" cy="60545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stCxn id="72" idx="4"/>
            <a:endCxn id="41" idx="0"/>
          </p:cNvCxnSpPr>
          <p:nvPr/>
        </p:nvCxnSpPr>
        <p:spPr>
          <a:xfrm>
            <a:off x="1825711" y="5091987"/>
            <a:ext cx="1725844" cy="6044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hteck 178"/>
              <p:cNvSpPr/>
              <p:nvPr/>
            </p:nvSpPr>
            <p:spPr>
              <a:xfrm>
                <a:off x="984224" y="1943717"/>
                <a:ext cx="7221272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b="0" dirty="0"/>
                  <a:t>P(F)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)⋅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𝑠𝑎𝑚𝑒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𝐶𝑜𝑚𝑝𝑜𝑛𝑒𝑛𝑡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)⋅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79" name="Rechteck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24" y="1943717"/>
                <a:ext cx="7221272" cy="710194"/>
              </a:xfrm>
              <a:prstGeom prst="rect">
                <a:avLst/>
              </a:prstGeom>
              <a:blipFill>
                <a:blip r:embed="rId2"/>
                <a:stretch>
                  <a:fillRect l="-6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049256" y="308483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256" y="3084831"/>
                <a:ext cx="457200" cy="461665"/>
              </a:xfrm>
              <a:prstGeom prst="rect">
                <a:avLst/>
              </a:prstGeom>
              <a:blipFill>
                <a:blip r:embed="rId3"/>
                <a:stretch>
                  <a:fillRect l="-4000" r="-1333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1948122" y="3101257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22" y="3101257"/>
                <a:ext cx="457200" cy="461665"/>
              </a:xfrm>
              <a:prstGeom prst="rect">
                <a:avLst/>
              </a:prstGeom>
              <a:blipFill>
                <a:blip r:embed="rId4"/>
                <a:stretch>
                  <a:fillRect l="-4000" r="-2667" b="-10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feld 65"/>
          <p:cNvSpPr txBox="1"/>
          <p:nvPr/>
        </p:nvSpPr>
        <p:spPr>
          <a:xfrm>
            <a:off x="6026809" y="5207260"/>
            <a:ext cx="3002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4">
                    <a:lumMod val="75000"/>
                  </a:schemeClr>
                </a:solidFill>
              </a:rPr>
              <a:t>X_1, X_2 </a:t>
            </a:r>
            <a:r>
              <a:rPr lang="de-DE" sz="2000" dirty="0" err="1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de-DE" sz="2000" dirty="0">
                <a:solidFill>
                  <a:schemeClr val="accent4">
                    <a:lumMod val="75000"/>
                  </a:schemeClr>
                </a:solidFill>
              </a:rPr>
              <a:t> X_3  different </a:t>
            </a:r>
            <a:r>
              <a:rPr lang="de-DE" sz="2000" dirty="0" err="1">
                <a:solidFill>
                  <a:schemeClr val="accent4">
                    <a:lumMod val="75000"/>
                  </a:schemeClr>
                </a:solidFill>
              </a:rPr>
              <a:t>components</a:t>
            </a:r>
            <a:endParaRPr lang="de-DE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3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Markov</a:t>
            </a:r>
            <a:r>
              <a:rPr lang="de-DE" dirty="0"/>
              <a:t> </a:t>
            </a:r>
            <a:r>
              <a:rPr lang="de-DE" dirty="0" err="1"/>
              <a:t>chain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800" dirty="0"/>
              <a:t>Per </a:t>
            </a:r>
            <a:r>
              <a:rPr lang="de-DE" sz="2800" dirty="0" err="1"/>
              <a:t>connected</a:t>
            </a:r>
            <a:r>
              <a:rPr lang="de-DE" sz="2800" dirty="0"/>
              <a:t> </a:t>
            </a:r>
            <a:r>
              <a:rPr lang="de-DE" sz="2800" dirty="0" err="1"/>
              <a:t>component</a:t>
            </a:r>
            <a:r>
              <a:rPr lang="de-DE" sz="2800" dirty="0"/>
              <a:t> </a:t>
            </a:r>
            <a:r>
              <a:rPr lang="de-DE" sz="2800" dirty="0" err="1"/>
              <a:t>one</a:t>
            </a:r>
            <a:r>
              <a:rPr lang="de-DE" sz="2800" dirty="0"/>
              <a:t> </a:t>
            </a:r>
            <a:r>
              <a:rPr lang="de-DE" sz="2800" dirty="0" err="1"/>
              <a:t>markov</a:t>
            </a:r>
            <a:r>
              <a:rPr lang="de-DE" sz="2800" dirty="0"/>
              <a:t> </a:t>
            </a:r>
            <a:r>
              <a:rPr lang="de-DE" sz="2800" dirty="0" err="1"/>
              <a:t>chain</a:t>
            </a:r>
            <a:endParaRPr lang="de-DE" sz="2800" dirty="0"/>
          </a:p>
          <a:p>
            <a:pPr lvl="2"/>
            <a:r>
              <a:rPr lang="de-DE" sz="2200" dirty="0"/>
              <a:t>Performance </a:t>
            </a:r>
            <a:r>
              <a:rPr lang="de-DE" sz="2200" dirty="0" err="1"/>
              <a:t>improvement</a:t>
            </a:r>
            <a:r>
              <a:rPr lang="de-DE" sz="2200" dirty="0"/>
              <a:t> (</a:t>
            </a:r>
            <a:r>
              <a:rPr lang="de-DE" sz="2200" dirty="0" err="1"/>
              <a:t>smaller</a:t>
            </a:r>
            <a:r>
              <a:rPr lang="de-DE" sz="2200" dirty="0"/>
              <a:t> </a:t>
            </a:r>
            <a:r>
              <a:rPr lang="de-DE" sz="2200" dirty="0" err="1"/>
              <a:t>matrices</a:t>
            </a:r>
            <a:r>
              <a:rPr lang="de-DE" sz="2200" dirty="0"/>
              <a:t>)</a:t>
            </a:r>
          </a:p>
          <a:p>
            <a:pPr lvl="2"/>
            <a:endParaRPr lang="de-DE" sz="2200" dirty="0"/>
          </a:p>
          <a:p>
            <a:pPr marL="384048" lvl="2" indent="0">
              <a:buNone/>
            </a:pPr>
            <a:endParaRPr lang="de-DE" dirty="0"/>
          </a:p>
          <a:p>
            <a:pPr lvl="1"/>
            <a:r>
              <a:rPr lang="de-DE" dirty="0"/>
              <a:t>CTMC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uniformization</a:t>
            </a:r>
            <a:r>
              <a:rPr lang="de-DE" dirty="0"/>
              <a:t>: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 </a:t>
            </a:r>
            <a:r>
              <a:rPr lang="de-DE" dirty="0" err="1"/>
              <a:t>Stop-Criteria</a:t>
            </a:r>
            <a:r>
              <a:rPr lang="de-DE" dirty="0"/>
              <a:t>:                    </a:t>
            </a:r>
            <a:r>
              <a:rPr lang="de-DE" dirty="0" err="1"/>
              <a:t>or</a:t>
            </a:r>
            <a:r>
              <a:rPr lang="de-DE" dirty="0"/>
              <a:t>              </a:t>
            </a:r>
          </a:p>
          <a:p>
            <a:pPr lvl="1"/>
            <a:endParaRPr lang="de-DE" sz="2800" dirty="0"/>
          </a:p>
        </p:txBody>
      </p:sp>
      <p:grpSp>
        <p:nvGrpSpPr>
          <p:cNvPr id="9" name="Gruppierung 8"/>
          <p:cNvGrpSpPr/>
          <p:nvPr/>
        </p:nvGrpSpPr>
        <p:grpSpPr>
          <a:xfrm>
            <a:off x="3080239" y="4459673"/>
            <a:ext cx="2642944" cy="689648"/>
            <a:chOff x="3581400" y="3249000"/>
            <a:chExt cx="2642944" cy="689648"/>
          </a:xfrm>
        </p:grpSpPr>
        <p:graphicFrame>
          <p:nvGraphicFramePr>
            <p:cNvPr id="7" name="Objek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1534018"/>
                </p:ext>
              </p:extLst>
            </p:nvPr>
          </p:nvGraphicFramePr>
          <p:xfrm>
            <a:off x="3581400" y="3249000"/>
            <a:ext cx="1034472" cy="689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2" name="Formel" r:id="rId3" imgW="609600" imgH="406400" progId="Equation.3">
                    <p:embed/>
                  </p:oleObj>
                </mc:Choice>
                <mc:Fallback>
                  <p:oleObj name="Formel" r:id="rId3" imgW="609600" imgH="406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81400" y="3249000"/>
                          <a:ext cx="1034472" cy="6896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k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7221145"/>
                </p:ext>
              </p:extLst>
            </p:nvPr>
          </p:nvGraphicFramePr>
          <p:xfrm>
            <a:off x="5298831" y="3415546"/>
            <a:ext cx="925513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3" name="Formel" r:id="rId5" imgW="469800" imgH="177480" progId="Equation.3">
                    <p:embed/>
                  </p:oleObj>
                </mc:Choice>
                <mc:Fallback>
                  <p:oleObj name="Formel" r:id="rId5" imgW="469800" imgH="177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98831" y="3415546"/>
                          <a:ext cx="925513" cy="350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269286"/>
              </p:ext>
            </p:extLst>
          </p:nvPr>
        </p:nvGraphicFramePr>
        <p:xfrm>
          <a:off x="4594859" y="3109045"/>
          <a:ext cx="310991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Formel" r:id="rId7" imgW="1574800" imgH="457200" progId="Equation.3">
                  <p:embed/>
                </p:oleObj>
              </mc:Choice>
              <mc:Fallback>
                <p:oleObj name="Formel" r:id="rId7" imgW="1574800" imgH="457200" progId="Equation.3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94859" y="3109045"/>
                        <a:ext cx="3109913" cy="903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22828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301</Words>
  <Application>Microsoft Office PowerPoint</Application>
  <PresentationFormat>Bildschirmpräsentation (4:3)</PresentationFormat>
  <Paragraphs>108</Paragraphs>
  <Slides>14</Slides>
  <Notes>0</Notes>
  <HiddenSlides>2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Symbol</vt:lpstr>
      <vt:lpstr>Wingdings</vt:lpstr>
      <vt:lpstr>Rückblick</vt:lpstr>
      <vt:lpstr>Formel</vt:lpstr>
      <vt:lpstr>Programming project FSSD</vt:lpstr>
      <vt:lpstr>Features</vt:lpstr>
      <vt:lpstr>Languages, IDE and Tools</vt:lpstr>
      <vt:lpstr>Libraries</vt:lpstr>
      <vt:lpstr>HFT-Format</vt:lpstr>
      <vt:lpstr>HFT → (BDD, Markov)</vt:lpstr>
      <vt:lpstr>Top-event evaluation</vt:lpstr>
      <vt:lpstr>Top-event evaluation</vt:lpstr>
      <vt:lpstr>Markov chain</vt:lpstr>
      <vt:lpstr>Testing</vt:lpstr>
      <vt:lpstr>Visualization</vt:lpstr>
      <vt:lpstr>Problems encountered</vt:lpstr>
      <vt:lpstr>Top-event evaluation</vt:lpstr>
      <vt:lpstr>Top-event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Programmier-Projekt FSSD</dc:title>
  <dc:creator>Andre Mann</dc:creator>
  <cp:lastModifiedBy>Andre Mann</cp:lastModifiedBy>
  <cp:revision>62</cp:revision>
  <dcterms:created xsi:type="dcterms:W3CDTF">2016-06-29T13:05:41Z</dcterms:created>
  <dcterms:modified xsi:type="dcterms:W3CDTF">2016-07-14T18:54:50Z</dcterms:modified>
</cp:coreProperties>
</file>