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3.jpg" ContentType="image/png"/>
  <Override PartName="/ppt/notesSlides/notesSlide12.xml" ContentType="application/vnd.openxmlformats-officedocument.presentationml.notesSlide+xml"/>
  <Override PartName="/ppt/media/image14.jpg" ContentType="image/png"/>
  <Override PartName="/ppt/notesSlides/notesSlide13.xml" ContentType="application/vnd.openxmlformats-officedocument.presentationml.notesSlide+xml"/>
  <Override PartName="/ppt/media/image15.jpg" ContentType="image/pn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370" r:id="rId3"/>
    <p:sldId id="374" r:id="rId4"/>
    <p:sldId id="371" r:id="rId5"/>
    <p:sldId id="393" r:id="rId6"/>
    <p:sldId id="372" r:id="rId7"/>
    <p:sldId id="380" r:id="rId8"/>
    <p:sldId id="375" r:id="rId9"/>
    <p:sldId id="342" r:id="rId10"/>
    <p:sldId id="376" r:id="rId11"/>
    <p:sldId id="369" r:id="rId12"/>
    <p:sldId id="394" r:id="rId13"/>
    <p:sldId id="395" r:id="rId14"/>
    <p:sldId id="364" r:id="rId15"/>
    <p:sldId id="396" r:id="rId16"/>
    <p:sldId id="397" r:id="rId17"/>
    <p:sldId id="35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DA4"/>
    <a:srgbClr val="CCFFCC"/>
    <a:srgbClr val="CC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6d1bd9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6d1bd9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8452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6d1bd9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6d1bd9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683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6d1bd9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6d1bd9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4063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6d1bd9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6d1bd9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6844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6d1bd9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6d1bd9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8459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6d1bd9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6d1bd9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9437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6d1bd9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6d1bd9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3595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6d1bd9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6d1bd9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956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6d1bd9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6d1bd9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564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6d1bd9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6d1bd9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14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6d1bd9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6d1bd9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1206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6d1bd9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6d1bd9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02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6d1bd9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6d1bd9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7188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6d1bd9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6d1bd9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908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6d1bd9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6d1bd9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4920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6d1bd9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6d1bd9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402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574675" y="267874"/>
            <a:ext cx="80010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4759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0" y="951310"/>
            <a:ext cx="91440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5C0000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5C0000"/>
              </a:buClr>
              <a:buSzPts val="1800"/>
              <a:buFont typeface="Noto Sans Symbols"/>
              <a:buChar char="▪"/>
              <a:defRPr sz="1800" b="0" i="1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spcBef>
                <a:spcPts val="360"/>
              </a:spcBef>
              <a:spcAft>
                <a:spcPts val="0"/>
              </a:spcAft>
              <a:buClr>
                <a:srgbClr val="373737"/>
              </a:buClr>
              <a:buSzPts val="1440"/>
              <a:buFont typeface="Noto Sans Symbols"/>
              <a:buChar char="❑"/>
              <a:defRPr sz="18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4683919"/>
            <a:ext cx="19812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72527" y="4855369"/>
            <a:ext cx="5364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  <p:pic>
        <p:nvPicPr>
          <p:cNvPr id="19" name="Google Shape;19;p2" descr="logo ufj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43966" y="696503"/>
            <a:ext cx="428700" cy="2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42844" y="357188"/>
            <a:ext cx="88584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4759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3839056" y="-2744990"/>
            <a:ext cx="1465800" cy="88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5C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▪"/>
              <a:defRPr sz="2000" b="0" i="1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Noto Sans Symbols"/>
              <a:buChar char="❑"/>
              <a:defRPr sz="20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o"/>
              <a:defRPr sz="2000" b="0" i="1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609600" y="4683919"/>
            <a:ext cx="19812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572527" y="4855369"/>
            <a:ext cx="5364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7044900" y="313088"/>
            <a:ext cx="2055000" cy="2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4759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2680125" y="-1756162"/>
            <a:ext cx="2055000" cy="6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5C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▪"/>
              <a:defRPr sz="2000" b="0" i="1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Noto Sans Symbols"/>
              <a:buChar char="❑"/>
              <a:defRPr sz="20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o"/>
              <a:defRPr sz="2000" b="0" i="1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609600" y="4683919"/>
            <a:ext cx="19812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572527" y="4855369"/>
            <a:ext cx="5364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>
  <p:cSld name="TEXT_AND_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574675" y="357188"/>
            <a:ext cx="80010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4759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566738" y="951310"/>
            <a:ext cx="42117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5C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▪"/>
              <a:defRPr sz="2000" b="0" i="1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Noto Sans Symbols"/>
              <a:buChar char="❑"/>
              <a:defRPr sz="20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o"/>
              <a:defRPr sz="2000" b="0" i="1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4930775" y="951310"/>
            <a:ext cx="42132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5C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▪"/>
              <a:defRPr sz="2000" b="0" i="1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Noto Sans Symbols"/>
              <a:buChar char="❑"/>
              <a:defRPr sz="20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o"/>
              <a:defRPr sz="2000" b="0" i="1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609600" y="4683919"/>
            <a:ext cx="19812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72527" y="4855369"/>
            <a:ext cx="5364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685800" y="1795463"/>
            <a:ext cx="7772400" cy="8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74160" y="0"/>
                </a:lnTo>
                <a:lnTo>
                  <a:pt x="74160" y="120000"/>
                </a:lnTo>
                <a:lnTo>
                  <a:pt x="0" y="120000"/>
                </a:lnTo>
                <a:close/>
              </a:path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solidFill>
            <a:srgbClr val="990000"/>
          </a:solidFill>
          <a:ln w="31750" cap="flat" cmpd="sng">
            <a:solidFill>
              <a:srgbClr val="8A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755650" y="3381375"/>
            <a:ext cx="7777200" cy="0"/>
          </a:xfrm>
          <a:prstGeom prst="straightConnector1">
            <a:avLst/>
          </a:prstGeom>
          <a:noFill/>
          <a:ln w="38100" cap="flat" cmpd="sng">
            <a:solidFill>
              <a:srgbClr val="8A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685800" y="74295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4759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447800" y="1869281"/>
            <a:ext cx="7010400" cy="14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5C0000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08050" marR="0" lvl="1" indent="-438150" algn="l" rtl="0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04925" marR="0" lvl="2" indent="-403225" algn="l" rtl="0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▪"/>
              <a:defRPr sz="2000" b="0" i="1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93862" marR="0" lvl="3" indent="-398462" algn="l" rtl="0">
              <a:spcBef>
                <a:spcPts val="4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Noto Sans Symbols"/>
              <a:buChar char="❑"/>
              <a:defRPr sz="20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93912" marR="0" lvl="4" indent="-40481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o"/>
              <a:defRPr sz="2000" b="0" i="1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51112" marR="0" lvl="5" indent="-404812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08312" marR="0" lvl="6" indent="-404812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5512" marR="0" lvl="7" indent="-404812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22712" marR="0" lvl="8" indent="-404812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buNone/>
              <a:defRPr sz="1300">
                <a:solidFill>
                  <a:srgbClr val="5C0000"/>
                </a:solidFill>
              </a:defRPr>
            </a:lvl1pPr>
            <a:lvl2pPr lvl="1" rtl="0">
              <a:buNone/>
              <a:defRPr sz="1300">
                <a:solidFill>
                  <a:srgbClr val="5C0000"/>
                </a:solidFill>
              </a:defRPr>
            </a:lvl2pPr>
            <a:lvl3pPr lvl="2" rtl="0">
              <a:buNone/>
              <a:defRPr sz="1300">
                <a:solidFill>
                  <a:srgbClr val="5C0000"/>
                </a:solidFill>
              </a:defRPr>
            </a:lvl3pPr>
            <a:lvl4pPr lvl="3" rtl="0">
              <a:buNone/>
              <a:defRPr sz="1300">
                <a:solidFill>
                  <a:srgbClr val="5C0000"/>
                </a:solidFill>
              </a:defRPr>
            </a:lvl4pPr>
            <a:lvl5pPr lvl="4" rtl="0">
              <a:buNone/>
              <a:defRPr sz="1300">
                <a:solidFill>
                  <a:srgbClr val="5C0000"/>
                </a:solidFill>
              </a:defRPr>
            </a:lvl5pPr>
            <a:lvl6pPr lvl="5" rtl="0">
              <a:buNone/>
              <a:defRPr sz="1300">
                <a:solidFill>
                  <a:srgbClr val="5C0000"/>
                </a:solidFill>
              </a:defRPr>
            </a:lvl6pPr>
            <a:lvl7pPr lvl="6" rtl="0">
              <a:buNone/>
              <a:defRPr sz="1300">
                <a:solidFill>
                  <a:srgbClr val="5C0000"/>
                </a:solidFill>
              </a:defRPr>
            </a:lvl7pPr>
            <a:lvl8pPr lvl="7" rtl="0">
              <a:buNone/>
              <a:defRPr sz="1300">
                <a:solidFill>
                  <a:srgbClr val="5C0000"/>
                </a:solidFill>
              </a:defRPr>
            </a:lvl8pPr>
            <a:lvl9pPr lvl="8" rtl="0">
              <a:buNone/>
              <a:defRPr sz="1300">
                <a:solidFill>
                  <a:srgbClr val="5C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4759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None/>
              <a:defRPr sz="18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None/>
              <a:defRPr sz="1600" b="0" i="1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1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609600" y="4683919"/>
            <a:ext cx="19812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572527" y="4855369"/>
            <a:ext cx="5364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42844" y="357188"/>
            <a:ext cx="88584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4759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66738" y="951310"/>
            <a:ext cx="42117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5C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5C0000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▪"/>
              <a:defRPr sz="2000" b="0" i="1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spcBef>
                <a:spcPts val="360"/>
              </a:spcBef>
              <a:spcAft>
                <a:spcPts val="0"/>
              </a:spcAft>
              <a:buClr>
                <a:srgbClr val="373737"/>
              </a:buClr>
              <a:buSzPts val="1440"/>
              <a:buFont typeface="Noto Sans Symbols"/>
              <a:buChar char="❑"/>
              <a:defRPr sz="18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930775" y="951310"/>
            <a:ext cx="4213200" cy="1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5C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5C0000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▪"/>
              <a:defRPr sz="2000" b="0" i="1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spcBef>
                <a:spcPts val="360"/>
              </a:spcBef>
              <a:spcAft>
                <a:spcPts val="0"/>
              </a:spcAft>
              <a:buClr>
                <a:srgbClr val="373737"/>
              </a:buClr>
              <a:buSzPts val="1440"/>
              <a:buFont typeface="Noto Sans Symbols"/>
              <a:buChar char="❑"/>
              <a:defRPr sz="18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609600" y="4683919"/>
            <a:ext cx="19812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72527" y="4855369"/>
            <a:ext cx="5364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4759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5C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None/>
              <a:defRPr sz="1800" b="1" i="1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1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5C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5C0000"/>
              </a:buClr>
              <a:buSzPts val="1800"/>
              <a:buFont typeface="Noto Sans Symbols"/>
              <a:buChar char="▪"/>
              <a:defRPr sz="1800" b="0" i="1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9880" algn="l" rtl="0">
              <a:spcBef>
                <a:spcPts val="320"/>
              </a:spcBef>
              <a:spcAft>
                <a:spcPts val="0"/>
              </a:spcAft>
              <a:buClr>
                <a:srgbClr val="373737"/>
              </a:buClr>
              <a:buSzPts val="1280"/>
              <a:buFont typeface="Noto Sans Symbols"/>
              <a:buChar char="❑"/>
              <a:defRPr sz="16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o"/>
              <a:defRPr sz="1600" b="0" i="1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o"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o"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o"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o"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5C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None/>
              <a:defRPr sz="1800" b="1" i="1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1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5C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5C0000"/>
              </a:buClr>
              <a:buSzPts val="1800"/>
              <a:buFont typeface="Noto Sans Symbols"/>
              <a:buChar char="▪"/>
              <a:defRPr sz="1800" b="0" i="1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9880" algn="l" rtl="0">
              <a:spcBef>
                <a:spcPts val="320"/>
              </a:spcBef>
              <a:spcAft>
                <a:spcPts val="0"/>
              </a:spcAft>
              <a:buClr>
                <a:srgbClr val="373737"/>
              </a:buClr>
              <a:buSzPts val="1280"/>
              <a:buFont typeface="Noto Sans Symbols"/>
              <a:buChar char="❑"/>
              <a:defRPr sz="16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o"/>
              <a:defRPr sz="1600" b="0" i="1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o"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o"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o"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o"/>
              <a:defRPr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4683919"/>
            <a:ext cx="19812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572527" y="4855369"/>
            <a:ext cx="5364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42844" y="357188"/>
            <a:ext cx="88584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4759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609600" y="4683919"/>
            <a:ext cx="19812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72527" y="4855369"/>
            <a:ext cx="5364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609600" y="4683919"/>
            <a:ext cx="19812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572527" y="4855369"/>
            <a:ext cx="5364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4759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5C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5C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C0000"/>
              </a:buClr>
              <a:buSzPts val="2400"/>
              <a:buFont typeface="Noto Sans Symbols"/>
              <a:buChar char="▪"/>
              <a:defRPr sz="2400" b="0" i="1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Noto Sans Symbols"/>
              <a:buChar char="❑"/>
              <a:defRPr sz="20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o"/>
              <a:defRPr sz="2000" b="0" i="1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o"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o"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o"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o"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5C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None/>
              <a:defRPr sz="12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None/>
              <a:defRPr sz="1000" b="0" i="1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Noto Sans Symbols"/>
              <a:buNone/>
              <a:defRPr sz="9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1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609600" y="4683919"/>
            <a:ext cx="19812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72527" y="4855369"/>
            <a:ext cx="5364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4759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5C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5C0000"/>
              </a:buClr>
              <a:buSzPts val="1400"/>
              <a:buFont typeface="Noto Sans Symbols"/>
              <a:buNone/>
              <a:defRPr sz="28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5C0000"/>
              </a:buClr>
              <a:buSzPts val="1400"/>
              <a:buFont typeface="Noto Sans Symbols"/>
              <a:buNone/>
              <a:defRPr sz="2400" b="0" i="1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73737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1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5C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None/>
              <a:defRPr sz="12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None/>
              <a:defRPr sz="1000" b="0" i="1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Noto Sans Symbols"/>
              <a:buNone/>
              <a:defRPr sz="9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1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25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609600" y="4683919"/>
            <a:ext cx="19812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72527" y="4855369"/>
            <a:ext cx="5364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2844" y="357188"/>
            <a:ext cx="88584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4759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844" y="951310"/>
            <a:ext cx="8858400" cy="1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5C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▪"/>
              <a:defRPr sz="2000" b="0" i="1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Noto Sans Symbols"/>
              <a:buChar char="❑"/>
              <a:defRPr sz="20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o"/>
              <a:defRPr sz="2000" b="0" i="1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844154"/>
            <a:ext cx="8567700" cy="66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70200" y="0"/>
                </a:lnTo>
                <a:lnTo>
                  <a:pt x="70200" y="120000"/>
                </a:lnTo>
                <a:lnTo>
                  <a:pt x="0" y="120000"/>
                </a:lnTo>
                <a:close/>
              </a:path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solidFill>
            <a:srgbClr val="8A0000"/>
          </a:solidFill>
          <a:ln w="31750" cap="flat" cmpd="sng">
            <a:solidFill>
              <a:srgbClr val="8A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609600" y="4683919"/>
            <a:ext cx="19812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572527" y="4855369"/>
            <a:ext cx="5364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  <p:sp>
        <p:nvSpPr>
          <p:cNvPr id="12" name="Google Shape;12;p1"/>
          <p:cNvSpPr txBox="1"/>
          <p:nvPr/>
        </p:nvSpPr>
        <p:spPr>
          <a:xfrm>
            <a:off x="1071538" y="1"/>
            <a:ext cx="6929400" cy="207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Curso de “Transmissão de Energia Elétrica” – Aula Número: 11 – </a:t>
            </a:r>
            <a:r>
              <a:rPr lang="pt-BR" sz="1200" b="1" i="0" u="none" strike="noStrike" cap="small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Prof. João A. Passos Filho</a:t>
            </a:r>
            <a:endParaRPr sz="1200" b="1" i="0" u="none" strike="noStrike" cap="small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7" name="Google Shape;97;p1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685800" y="1964000"/>
                <a:ext cx="7772400" cy="1339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pt-BR" sz="1600" b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Montserrat"/>
                    <a:cs typeface="Montserrat"/>
                    <a:sym typeface="Montserrat"/>
                  </a:rPr>
                  <a:t>PLANEJAMENTO DE SISTEMAS ELÉTRICOS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pt-BR" sz="1600" b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Montserrat"/>
                    <a:cs typeface="Montserrat"/>
                    <a:sym typeface="Montserrat"/>
                  </a:rPr>
                  <a:t>Análise e Desenvolvimento: </a:t>
                </a:r>
                <a:r>
                  <a:rPr lang="pt-BR" sz="1600" b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Montserrat"/>
                    <a:cs typeface="Montserrat"/>
                    <a:sym typeface="Montserrat"/>
                  </a:rPr>
                  <a:t>Otimização e Cálculo das Vazões Naturais Afluentes(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Montserrat"/>
                          </a:rPr>
                        </m:ctrlPr>
                      </m:sSubPr>
                      <m:e>
                        <m:r>
                          <a:rPr lang="pt-BR" sz="16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Montserrat"/>
                          </a:rPr>
                          <m:t>𝒁</m:t>
                        </m:r>
                      </m:e>
                      <m:sub>
                        <m:r>
                          <a:rPr lang="pt-BR" sz="16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Montserrat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pt-BR" sz="1600" b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Montserrat"/>
                    <a:cs typeface="Montserrat"/>
                    <a:sym typeface="Montserrat"/>
                  </a:rPr>
                  <a:t>)</a:t>
                </a:r>
                <a:endParaRPr lang="pt-BR" sz="1600" b="1" i="1" dirty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>
          <p:sp>
            <p:nvSpPr>
              <p:cNvPr id="97" name="Google Shape;97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964000"/>
                <a:ext cx="7772400" cy="1339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Google Shape;98;p14"/>
          <p:cNvSpPr txBox="1"/>
          <p:nvPr/>
        </p:nvSpPr>
        <p:spPr>
          <a:xfrm>
            <a:off x="685800" y="3220350"/>
            <a:ext cx="77724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tx1"/>
              </a:solidFill>
            </a:endParaRPr>
          </a:p>
          <a:p>
            <a:pPr algn="just"/>
            <a:r>
              <a:rPr lang="pt-BR" sz="1600" b="1" dirty="0">
                <a:solidFill>
                  <a:schemeClr val="tx1"/>
                </a:solidFill>
              </a:rPr>
              <a:t>Aluno:</a:t>
            </a:r>
            <a:r>
              <a:rPr lang="pt-BR" sz="1600" dirty="0">
                <a:solidFill>
                  <a:schemeClr val="tx1"/>
                </a:solidFill>
              </a:rPr>
              <a:t> João Vitor de Souza Assis </a:t>
            </a:r>
          </a:p>
          <a:p>
            <a:pPr algn="just"/>
            <a:endParaRPr lang="pt-BR" sz="1600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rgbClr val="434343"/>
              </a:solidFill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434343"/>
                </a:solidFill>
              </a:rPr>
              <a:t> </a:t>
            </a:r>
            <a:endParaRPr sz="1600" dirty="0">
              <a:solidFill>
                <a:srgbClr val="434343"/>
              </a:solidFill>
            </a:endParaRPr>
          </a:p>
        </p:txBody>
      </p:sp>
      <p:pic>
        <p:nvPicPr>
          <p:cNvPr id="99" name="Google Shape;99;p14" descr="ufjf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0750" y="192275"/>
            <a:ext cx="1533901" cy="8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5">
            <a:alphaModFix/>
          </a:blip>
          <a:srcRect r="79667"/>
          <a:stretch/>
        </p:blipFill>
        <p:spPr>
          <a:xfrm>
            <a:off x="567070" y="260839"/>
            <a:ext cx="758455" cy="80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25" y="344424"/>
            <a:ext cx="870910" cy="796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542500" y="27474"/>
            <a:ext cx="8117100" cy="344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575677" y="4840719"/>
            <a:ext cx="536400" cy="2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 dirty="0"/>
          </a:p>
        </p:txBody>
      </p:sp>
      <p:sp>
        <p:nvSpPr>
          <p:cNvPr id="10" name="Google Shape;105;p15">
            <a:extLst>
              <a:ext uri="{FF2B5EF4-FFF2-40B4-BE49-F238E27FC236}">
                <a16:creationId xmlns:a16="http://schemas.microsoft.com/office/drawing/2014/main" id="{A4CEB507-EB5B-0F73-D9D3-D3C2B341C0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898" y="2402958"/>
            <a:ext cx="7986205" cy="737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3</a:t>
            </a:r>
            <a:r>
              <a:rPr lang="pt-BR" sz="3600" dirty="0" smtClean="0"/>
              <a:t> – Resultados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467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542500" y="27474"/>
            <a:ext cx="8117100" cy="344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658600" y="113709"/>
            <a:ext cx="80010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Resultado 2000</a:t>
            </a: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575677" y="4840719"/>
            <a:ext cx="536400" cy="2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118"/>
            <a:ext cx="9144000" cy="29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28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542500" y="27474"/>
            <a:ext cx="8117100" cy="344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658600" y="113709"/>
            <a:ext cx="80010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Resultado 2020</a:t>
            </a: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575677" y="4840719"/>
            <a:ext cx="536400" cy="2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0" y="1257967"/>
            <a:ext cx="9144000" cy="29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0638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542500" y="27474"/>
            <a:ext cx="8117100" cy="344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658600" y="113709"/>
            <a:ext cx="80010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Resultado 2022</a:t>
            </a: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575677" y="4840719"/>
            <a:ext cx="536400" cy="2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" y="1257967"/>
            <a:ext cx="9144000" cy="29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27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542500" y="27474"/>
            <a:ext cx="8117100" cy="344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658600" y="113709"/>
            <a:ext cx="80010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Resultado</a:t>
            </a: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575677" y="4840719"/>
            <a:ext cx="536400" cy="2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1722"/>
            <a:ext cx="3294117" cy="273525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748" y="920021"/>
            <a:ext cx="3360244" cy="27986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7204" y="2308200"/>
            <a:ext cx="3343735" cy="27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0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542500" y="27474"/>
            <a:ext cx="8117100" cy="344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575677" y="4840719"/>
            <a:ext cx="536400" cy="2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 dirty="0"/>
          </a:p>
        </p:txBody>
      </p:sp>
      <p:sp>
        <p:nvSpPr>
          <p:cNvPr id="10" name="Google Shape;105;p15">
            <a:extLst>
              <a:ext uri="{FF2B5EF4-FFF2-40B4-BE49-F238E27FC236}">
                <a16:creationId xmlns:a16="http://schemas.microsoft.com/office/drawing/2014/main" id="{A4CEB507-EB5B-0F73-D9D3-D3C2B341C0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898" y="2402958"/>
            <a:ext cx="7986205" cy="737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4</a:t>
            </a:r>
            <a:r>
              <a:rPr lang="pt-BR" sz="3600" dirty="0" smtClean="0"/>
              <a:t> </a:t>
            </a:r>
            <a:r>
              <a:rPr lang="pt-BR" sz="3600" dirty="0" smtClean="0"/>
              <a:t>– </a:t>
            </a:r>
            <a:r>
              <a:rPr lang="pt-BR" sz="3600" dirty="0" smtClean="0"/>
              <a:t>Conclusão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9424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542500" y="27474"/>
            <a:ext cx="8117100" cy="344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658600" y="113709"/>
            <a:ext cx="80010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Conclusão</a:t>
            </a: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575677" y="4840719"/>
            <a:ext cx="536400" cy="2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 dirty="0"/>
          </a:p>
        </p:txBody>
      </p:sp>
      <p:sp>
        <p:nvSpPr>
          <p:cNvPr id="2" name="Retângulo 1"/>
          <p:cNvSpPr/>
          <p:nvPr/>
        </p:nvSpPr>
        <p:spPr>
          <a:xfrm>
            <a:off x="613493" y="1345774"/>
            <a:ext cx="7917015" cy="245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342900" algn="just">
              <a:spcBef>
                <a:spcPts val="360"/>
              </a:spcBef>
              <a:buClr>
                <a:srgbClr val="5C0000"/>
              </a:buClr>
              <a:buSzPts val="18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Conseguimos perceber que a ordem do modelo PAR(p) pode influenciar no valor de vazão natural, aproximando o do mesmo ou afastando-o do valor real, como percebemos.</a:t>
            </a:r>
          </a:p>
          <a:p>
            <a:pPr marL="914400" lvl="1" indent="-342900" algn="just">
              <a:spcBef>
                <a:spcPts val="360"/>
              </a:spcBef>
              <a:buClr>
                <a:srgbClr val="5C0000"/>
              </a:buClr>
              <a:buSzPts val="1800"/>
              <a:buFont typeface="Arial" panose="020B0604020202020204" pitchFamily="34" charset="0"/>
              <a:buChar char="•"/>
              <a:tabLst>
                <a:tab pos="450215" algn="l"/>
              </a:tabLst>
            </a:pP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342900" algn="just">
              <a:spcBef>
                <a:spcPts val="360"/>
              </a:spcBef>
              <a:buClr>
                <a:srgbClr val="5C0000"/>
              </a:buClr>
              <a:buSzPts val="18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Os Meses de agosto  e Dezembro tem uma maior influencia do primeiro mês anterior ao mesmo, mas com valores maiores de </a:t>
            </a:r>
            <a:r>
              <a:rPr lang="pt-BR" b="1" dirty="0" err="1" smtClean="0">
                <a:solidFill>
                  <a:schemeClr val="accent6">
                    <a:lumMod val="75000"/>
                  </a:schemeClr>
                </a:solidFill>
              </a:rPr>
              <a:t>Phi</a:t>
            </a: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 como 8 ou 9, o mesmo também se aproximou do valor real de Vazão natural para os meses.</a:t>
            </a:r>
          </a:p>
          <a:p>
            <a:pPr marL="914400" lvl="1" indent="-342900" algn="just">
              <a:spcBef>
                <a:spcPts val="360"/>
              </a:spcBef>
              <a:buClr>
                <a:srgbClr val="5C0000"/>
              </a:buClr>
              <a:buSzPts val="1800"/>
              <a:buFont typeface="Arial" panose="020B0604020202020204" pitchFamily="34" charset="0"/>
              <a:buChar char="•"/>
              <a:tabLst>
                <a:tab pos="450215" algn="l"/>
              </a:tabLst>
            </a:pP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342900" algn="just">
              <a:spcBef>
                <a:spcPts val="360"/>
              </a:spcBef>
              <a:buClr>
                <a:srgbClr val="5C0000"/>
              </a:buClr>
              <a:buSzPts val="18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O mês de Janeiro Indica através da plotagem da FAC e FACP que tem ordem 9, mas se  acomodou melhor com menores números de </a:t>
            </a:r>
            <a:r>
              <a:rPr lang="pt-BR" b="1" dirty="0" err="1" smtClean="0">
                <a:solidFill>
                  <a:schemeClr val="accent6">
                    <a:lumMod val="75000"/>
                  </a:schemeClr>
                </a:solidFill>
              </a:rPr>
              <a:t>Phi</a:t>
            </a: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, como 1 e 2.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58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542500" y="27474"/>
            <a:ext cx="8117100" cy="344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1E7696-C3A3-A198-D152-E41EF7D6F23E}"/>
              </a:ext>
            </a:extLst>
          </p:cNvPr>
          <p:cNvSpPr txBox="1">
            <a:spLocks/>
          </p:cNvSpPr>
          <p:nvPr/>
        </p:nvSpPr>
        <p:spPr>
          <a:xfrm>
            <a:off x="468529" y="2329242"/>
            <a:ext cx="8265042" cy="128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C0000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C0000"/>
              </a:buClr>
              <a:buSzPts val="1800"/>
              <a:buFont typeface="Noto Sans Symbols"/>
              <a:buChar char="▪"/>
              <a:defRPr sz="1800" b="0" i="1" u="none" strike="noStrike" cap="none">
                <a:solidFill>
                  <a:srgbClr val="5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73737"/>
              </a:buClr>
              <a:buSzPts val="1440"/>
              <a:buFont typeface="Noto Sans Symbols"/>
              <a:buChar char="❑"/>
              <a:defRPr sz="18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o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 indent="0" algn="ctr">
              <a:buNone/>
              <a:tabLst>
                <a:tab pos="450215" algn="l"/>
              </a:tabLst>
            </a:pPr>
            <a:r>
              <a:rPr lang="pt-BR" sz="54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Obrigado!!!</a:t>
            </a:r>
            <a:endParaRPr lang="pt-BR" sz="54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78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542500" y="27474"/>
            <a:ext cx="8117100" cy="344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600500" y="115489"/>
            <a:ext cx="80010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Sumário</a:t>
            </a: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575677" y="4840719"/>
            <a:ext cx="536400" cy="2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19CEE6-BDC6-450C-AFF6-CF998FAD1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51309"/>
            <a:ext cx="9144000" cy="2887043"/>
          </a:xfrm>
        </p:spPr>
        <p:txBody>
          <a:bodyPr/>
          <a:lstStyle/>
          <a:p>
            <a:pPr marL="444500" indent="-342900" algn="just"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pt-B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Introdução.</a:t>
            </a:r>
          </a:p>
          <a:p>
            <a:pPr marL="901700" lvl="1" algn="just"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Modelo PAR(p).</a:t>
            </a:r>
            <a:endParaRPr lang="pt-BR" sz="1400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901700" lvl="1" algn="just"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Histórico de Vazões da UHE.</a:t>
            </a:r>
            <a:endParaRPr lang="pt-BR" sz="1400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444500" indent="-342900" algn="just"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pt-B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Estudo de Caso.</a:t>
            </a:r>
            <a:endParaRPr lang="pt-BR" sz="16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444500" indent="-342900" algn="just"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pt-B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Resultados.</a:t>
            </a:r>
          </a:p>
          <a:p>
            <a:pPr marL="444500" algn="just"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pt-B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Conclusão.</a:t>
            </a:r>
            <a:endParaRPr lang="pt-BR" sz="16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632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542500" y="27474"/>
            <a:ext cx="8117100" cy="344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575677" y="4840719"/>
            <a:ext cx="536400" cy="2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 dirty="0"/>
          </a:p>
        </p:txBody>
      </p:sp>
      <p:sp>
        <p:nvSpPr>
          <p:cNvPr id="10" name="Google Shape;105;p15">
            <a:extLst>
              <a:ext uri="{FF2B5EF4-FFF2-40B4-BE49-F238E27FC236}">
                <a16:creationId xmlns:a16="http://schemas.microsoft.com/office/drawing/2014/main" id="{A4CEB507-EB5B-0F73-D9D3-D3C2B341C0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898" y="2402958"/>
            <a:ext cx="7986205" cy="737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1 - Introdução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3245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542500" y="27474"/>
            <a:ext cx="8117100" cy="344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575677" y="4840719"/>
            <a:ext cx="536400" cy="2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 dirty="0"/>
          </a:p>
        </p:txBody>
      </p:sp>
      <p:sp>
        <p:nvSpPr>
          <p:cNvPr id="6" name="Google Shape;105;p15">
            <a:extLst>
              <a:ext uri="{FF2B5EF4-FFF2-40B4-BE49-F238E27FC236}">
                <a16:creationId xmlns:a16="http://schemas.microsoft.com/office/drawing/2014/main" id="{4AD94C19-5EA1-F3CA-B789-6673AF0B9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2500" y="27474"/>
            <a:ext cx="7986205" cy="737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smtClean="0"/>
              <a:t>Modelo PAR(p)</a:t>
            </a:r>
            <a:endParaRPr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323134" y="1079405"/>
                <a:ext cx="293221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b="1" dirty="0" smtClean="0">
                    <a:solidFill>
                      <a:srgbClr val="C00000"/>
                    </a:solidFill>
                    <a:latin typeface="+mj-lt"/>
                  </a:rPr>
                  <a:t>Estrutura do Modelo PAR(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b="1" i="1" smtClean="0">
                            <a:solidFill>
                              <a:srgbClr val="C00000"/>
                            </a:solidFill>
                            <a:latin typeface="+mj-lt"/>
                          </a:rPr>
                        </m:ctrlPr>
                      </m:accPr>
                      <m:e>
                        <m:r>
                          <a:rPr lang="pt-BR" b="1" i="1" smtClean="0">
                            <a:solidFill>
                              <a:srgbClr val="C00000"/>
                            </a:solidFill>
                            <a:latin typeface="+mj-lt"/>
                          </a:rPr>
                          <m:t>𝒑</m:t>
                        </m:r>
                      </m:e>
                    </m:acc>
                  </m:oMath>
                </a14:m>
                <a:r>
                  <a:rPr lang="pt-BR" b="1" dirty="0" smtClean="0">
                    <a:solidFill>
                      <a:srgbClr val="C00000"/>
                    </a:solidFill>
                    <a:latin typeface="+mj-lt"/>
                  </a:rPr>
                  <a:t>):</a:t>
                </a:r>
              </a:p>
              <a:p>
                <a:pPr marL="285750" lvl="4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lvl="5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34" y="1079405"/>
                <a:ext cx="2932213" cy="738664"/>
              </a:xfrm>
              <a:prstGeom prst="rect">
                <a:avLst/>
              </a:prstGeom>
              <a:blipFill>
                <a:blip r:embed="rId3"/>
                <a:stretch>
                  <a:fillRect l="-208" t="-16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Arredondado 3"/>
          <p:cNvSpPr/>
          <p:nvPr/>
        </p:nvSpPr>
        <p:spPr>
          <a:xfrm>
            <a:off x="116879" y="2197107"/>
            <a:ext cx="1993804" cy="15812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Registro Histórico</a:t>
            </a:r>
          </a:p>
          <a:p>
            <a:pPr algn="ctr"/>
            <a:r>
              <a:rPr lang="pt-BR" dirty="0" smtClean="0"/>
              <a:t>(</a:t>
            </a:r>
            <a:r>
              <a:rPr lang="pt-BR" sz="1000" dirty="0" smtClean="0"/>
              <a:t>Dados de Vazão das UHES – Jan 1931 até Jul. 2023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7" name="Retângulo Arredondado 6"/>
          <p:cNvSpPr/>
          <p:nvPr/>
        </p:nvSpPr>
        <p:spPr>
          <a:xfrm>
            <a:off x="2550694" y="2747122"/>
            <a:ext cx="1656920" cy="4812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Modelo Estocástico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535602" y="2187534"/>
            <a:ext cx="182774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Série Sintética 1.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Série Sintética </a:t>
            </a:r>
            <a:r>
              <a:rPr lang="pt-BR" dirty="0" smtClean="0"/>
              <a:t>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.........................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Série Sintética </a:t>
            </a:r>
            <a:r>
              <a:rPr lang="pt-BR" dirty="0" smtClean="0"/>
              <a:t>n.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6691333" y="2747122"/>
            <a:ext cx="1471483" cy="4812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Modelo Otimização</a:t>
            </a:r>
            <a:endParaRPr lang="pt-BR" dirty="0"/>
          </a:p>
        </p:txBody>
      </p:sp>
      <p:cxnSp>
        <p:nvCxnSpPr>
          <p:cNvPr id="9" name="Conector de Seta Reta 8"/>
          <p:cNvCxnSpPr>
            <a:stCxn id="4" idx="3"/>
            <a:endCxn id="7" idx="1"/>
          </p:cNvCxnSpPr>
          <p:nvPr/>
        </p:nvCxnSpPr>
        <p:spPr>
          <a:xfrm>
            <a:off x="2110683" y="2987754"/>
            <a:ext cx="440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7" idx="3"/>
          </p:cNvCxnSpPr>
          <p:nvPr/>
        </p:nvCxnSpPr>
        <p:spPr>
          <a:xfrm flipV="1">
            <a:off x="4207614" y="2349308"/>
            <a:ext cx="440011" cy="63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7" idx="3"/>
          </p:cNvCxnSpPr>
          <p:nvPr/>
        </p:nvCxnSpPr>
        <p:spPr>
          <a:xfrm>
            <a:off x="4207614" y="2987754"/>
            <a:ext cx="446888" cy="60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3"/>
            <a:endCxn id="10" idx="1"/>
          </p:cNvCxnSpPr>
          <p:nvPr/>
        </p:nvCxnSpPr>
        <p:spPr>
          <a:xfrm flipV="1">
            <a:off x="4207614" y="2987753"/>
            <a:ext cx="3279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8305368" y="2246589"/>
                <a:ext cx="863954" cy="1482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pt-BR" dirty="0" smtClean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368" y="2246589"/>
                <a:ext cx="863954" cy="1482329"/>
              </a:xfrm>
              <a:prstGeom prst="rect">
                <a:avLst/>
              </a:prstGeom>
              <a:blipFill>
                <a:blip r:embed="rId4"/>
                <a:stretch>
                  <a:fillRect l="-7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>
            <a:endCxn id="11" idx="1"/>
          </p:cNvCxnSpPr>
          <p:nvPr/>
        </p:nvCxnSpPr>
        <p:spPr>
          <a:xfrm>
            <a:off x="6244445" y="2399441"/>
            <a:ext cx="446888" cy="58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0" idx="3"/>
            <a:endCxn id="11" idx="1"/>
          </p:cNvCxnSpPr>
          <p:nvPr/>
        </p:nvCxnSpPr>
        <p:spPr>
          <a:xfrm>
            <a:off x="6363346" y="2987753"/>
            <a:ext cx="3279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endCxn id="11" idx="1"/>
          </p:cNvCxnSpPr>
          <p:nvPr/>
        </p:nvCxnSpPr>
        <p:spPr>
          <a:xfrm flipV="1">
            <a:off x="6237568" y="2987754"/>
            <a:ext cx="453765" cy="67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11" idx="3"/>
          </p:cNvCxnSpPr>
          <p:nvPr/>
        </p:nvCxnSpPr>
        <p:spPr>
          <a:xfrm flipV="1">
            <a:off x="8162816" y="2349308"/>
            <a:ext cx="286790" cy="63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11" idx="3"/>
          </p:cNvCxnSpPr>
          <p:nvPr/>
        </p:nvCxnSpPr>
        <p:spPr>
          <a:xfrm flipV="1">
            <a:off x="8162816" y="2633197"/>
            <a:ext cx="230483" cy="35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1" idx="3"/>
          </p:cNvCxnSpPr>
          <p:nvPr/>
        </p:nvCxnSpPr>
        <p:spPr>
          <a:xfrm>
            <a:off x="8162816" y="2987754"/>
            <a:ext cx="286790" cy="51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1" idx="3"/>
          </p:cNvCxnSpPr>
          <p:nvPr/>
        </p:nvCxnSpPr>
        <p:spPr>
          <a:xfrm>
            <a:off x="8162816" y="2987754"/>
            <a:ext cx="286790" cy="29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3546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/>
      <p:bldP spid="11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542500" y="27474"/>
            <a:ext cx="8117100" cy="344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575677" y="4840719"/>
            <a:ext cx="536400" cy="2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 dirty="0"/>
          </a:p>
        </p:txBody>
      </p:sp>
      <p:sp>
        <p:nvSpPr>
          <p:cNvPr id="6" name="Google Shape;105;p15">
            <a:extLst>
              <a:ext uri="{FF2B5EF4-FFF2-40B4-BE49-F238E27FC236}">
                <a16:creationId xmlns:a16="http://schemas.microsoft.com/office/drawing/2014/main" id="{4AD94C19-5EA1-F3CA-B789-6673AF0B9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2500" y="27474"/>
            <a:ext cx="7986205" cy="737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smtClean="0"/>
              <a:t>Modelo PAR(p)</a:t>
            </a:r>
            <a:endParaRPr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323134" y="1079405"/>
                <a:ext cx="293221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b="1" dirty="0" smtClean="0">
                    <a:solidFill>
                      <a:srgbClr val="C00000"/>
                    </a:solidFill>
                    <a:latin typeface="+mj-lt"/>
                  </a:rPr>
                  <a:t>Estrutura do Modelo PAR(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b="1" i="1" smtClean="0">
                            <a:solidFill>
                              <a:srgbClr val="C00000"/>
                            </a:solidFill>
                            <a:latin typeface="+mj-lt"/>
                          </a:rPr>
                        </m:ctrlPr>
                      </m:accPr>
                      <m:e>
                        <m:r>
                          <a:rPr lang="pt-BR" b="1" i="1" smtClean="0">
                            <a:solidFill>
                              <a:srgbClr val="C00000"/>
                            </a:solidFill>
                            <a:latin typeface="+mj-lt"/>
                          </a:rPr>
                          <m:t>𝒑</m:t>
                        </m:r>
                      </m:e>
                    </m:acc>
                  </m:oMath>
                </a14:m>
                <a:r>
                  <a:rPr lang="pt-BR" b="1" dirty="0" smtClean="0">
                    <a:solidFill>
                      <a:srgbClr val="C00000"/>
                    </a:solidFill>
                    <a:latin typeface="+mj-lt"/>
                  </a:rPr>
                  <a:t>):</a:t>
                </a:r>
              </a:p>
              <a:p>
                <a:pPr marL="285750" lvl="4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lvl="5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34" y="1079405"/>
                <a:ext cx="2932213" cy="738664"/>
              </a:xfrm>
              <a:prstGeom prst="rect">
                <a:avLst/>
              </a:prstGeom>
              <a:blipFill>
                <a:blip r:embed="rId3"/>
                <a:stretch>
                  <a:fillRect l="-208" t="-16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Arredondado 3"/>
              <p:cNvSpPr/>
              <p:nvPr/>
            </p:nvSpPr>
            <p:spPr>
              <a:xfrm>
                <a:off x="543141" y="2197107"/>
                <a:ext cx="8057719" cy="158129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 … 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el-GR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pt-BR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pt-BR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Retângulo Arredondad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41" y="2197107"/>
                <a:ext cx="8057719" cy="158129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3127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542500" y="27474"/>
            <a:ext cx="8117100" cy="344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575677" y="4840719"/>
            <a:ext cx="536400" cy="2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 dirty="0"/>
          </a:p>
        </p:txBody>
      </p:sp>
      <p:sp>
        <p:nvSpPr>
          <p:cNvPr id="6" name="Google Shape;105;p15">
            <a:extLst>
              <a:ext uri="{FF2B5EF4-FFF2-40B4-BE49-F238E27FC236}">
                <a16:creationId xmlns:a16="http://schemas.microsoft.com/office/drawing/2014/main" id="{4AD94C19-5EA1-F3CA-B789-6673AF0B9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2500" y="27474"/>
            <a:ext cx="7986205" cy="737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smtClean="0"/>
              <a:t>Modelo </a:t>
            </a:r>
            <a:r>
              <a:rPr lang="pt-BR" sz="3600" dirty="0" smtClean="0"/>
              <a:t>de Otimização</a:t>
            </a:r>
            <a:endParaRPr sz="36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10909"/>
              </p:ext>
            </p:extLst>
          </p:nvPr>
        </p:nvGraphicFramePr>
        <p:xfrm>
          <a:off x="415296" y="1167999"/>
          <a:ext cx="8313408" cy="367271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56704">
                  <a:extLst>
                    <a:ext uri="{9D8B030D-6E8A-4147-A177-3AD203B41FA5}">
                      <a16:colId xmlns:a16="http://schemas.microsoft.com/office/drawing/2014/main" val="3475995360"/>
                    </a:ext>
                  </a:extLst>
                </a:gridCol>
                <a:gridCol w="4156704">
                  <a:extLst>
                    <a:ext uri="{9D8B030D-6E8A-4147-A177-3AD203B41FA5}">
                      <a16:colId xmlns:a16="http://schemas.microsoft.com/office/drawing/2014/main" val="4110891548"/>
                    </a:ext>
                  </a:extLst>
                </a:gridCol>
              </a:tblGrid>
              <a:tr h="358062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PAR(p)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01492"/>
                  </a:ext>
                </a:extLst>
              </a:tr>
              <a:tr h="3314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54537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02" y="1518111"/>
            <a:ext cx="6111770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542500" y="27474"/>
            <a:ext cx="8117100" cy="344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575677" y="4840719"/>
            <a:ext cx="536400" cy="2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 dirty="0"/>
          </a:p>
        </p:txBody>
      </p:sp>
      <p:sp>
        <p:nvSpPr>
          <p:cNvPr id="6" name="Google Shape;105;p15">
            <a:extLst>
              <a:ext uri="{FF2B5EF4-FFF2-40B4-BE49-F238E27FC236}">
                <a16:creationId xmlns:a16="http://schemas.microsoft.com/office/drawing/2014/main" id="{4AD94C19-5EA1-F3CA-B789-6673AF0B9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2500" y="27474"/>
            <a:ext cx="7986205" cy="737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smtClean="0"/>
              <a:t>Modelos de Otimização</a:t>
            </a:r>
            <a:endParaRPr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0364729"/>
                  </p:ext>
                </p:extLst>
              </p:nvPr>
            </p:nvGraphicFramePr>
            <p:xfrm>
              <a:off x="352333" y="1006549"/>
              <a:ext cx="8439335" cy="408886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8439335">
                      <a:extLst>
                        <a:ext uri="{9D8B030D-6E8A-4147-A177-3AD203B41FA5}">
                          <a16:colId xmlns:a16="http://schemas.microsoft.com/office/drawing/2014/main" val="4110891548"/>
                        </a:ext>
                      </a:extLst>
                    </a:gridCol>
                  </a:tblGrid>
                  <a:tr h="398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PAR(p) Matricial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01492"/>
                      </a:ext>
                    </a:extLst>
                  </a:tr>
                  <a:tr h="36902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.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B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Φ</m:t>
                                            </m:r>
                                          </m:e>
                                          <m:sub>
                                            <m:r>
                                              <a:rPr lang="pt-B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B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Φ</m:t>
                                            </m:r>
                                          </m:e>
                                          <m:sub>
                                            <m:r>
                                              <a:rPr lang="pt-B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1400" b="0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l-GR" sz="1400" b="0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Φ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l-GR" sz="1400" b="0" i="1" smtClean="0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1400" b="0" i="1" smtClean="0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1400" b="0" i="1" smtClean="0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pt-BR" sz="1400" b="0" i="1" smtClean="0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sz="1400" b="0" i="1" smtClean="0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𝜀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1400" b="0" i="1" smtClean="0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1931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pt-BR" sz="1400" b="0" i="1" smtClean="0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sz="1400" b="0" i="1" smtClean="0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𝜀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1400" b="0" i="1" smtClean="0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2022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. 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…     </m:t>
                                        </m:r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⋱      </m:t>
                                        </m:r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 …    </m:t>
                                        </m:r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.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pt-BR" dirty="0" smtClean="0"/>
                            <a:t> </a:t>
                          </a:r>
                        </a:p>
                        <a:p>
                          <a:pPr algn="l"/>
                          <a:endParaRPr lang="pt-BR" dirty="0" smtClean="0"/>
                        </a:p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pt-B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pt-B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pt-BR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𝑍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BR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𝑡</m:t>
                                                          </m:r>
                                                          <m:r>
                                                            <a:rPr lang="pt-BR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pt-BR" b="0" i="1" smtClean="0">
                                                                  <a:solidFill>
                                                                    <a:schemeClr val="tx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pt-BR" b="0" i="1" smtClean="0">
                                                                  <a:solidFill>
                                                                    <a:schemeClr val="tx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𝑃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pt-BR" b="0" i="1" smtClean="0">
                                                                  <a:solidFill>
                                                                    <a:schemeClr val="tx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𝑚</m:t>
                                                              </m:r>
                                                            </m:sub>
                                                          </m:sSub>
                                                        </m:sub>
                                                      </m:sSub>
                                                    </m:e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3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pt-BR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pt-BR" b="0" i="1" smtClean="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…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pt-BR" b="0" i="1" smtClean="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…</m:t>
                                                            </m:r>
                                                          </m:e>
                                                          <m:e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3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pt-BR" b="0" i="1" smtClean="0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m:rPr>
                                                                      <m:brk m:alnAt="7"/>
                                                                    </m:rPr>
                                                                    <a:rPr lang="pt-BR" b="0" i="1" smtClean="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0</m:t>
                                                                  </m:r>
                                                                </m:e>
                                                                <m:e>
                                                                  <m:r>
                                                                    <a:rPr lang="pt-BR" b="0" i="1" smtClean="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0</m:t>
                                                                  </m:r>
                                                                </m:e>
                                                                <m:e>
                                                                  <m:r>
                                                                    <a:rPr lang="pt-BR" b="0" i="1" smtClean="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0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      …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⋮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       ⋮</m:t>
                                                      </m:r>
                                                    </m:e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3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pt-BR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pt-BR" b="0" i="1" smtClean="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pt-BR" b="0" i="1" smtClean="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e>
                                                          <m:e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3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pt-BR" b="0" i="1" smtClean="0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m:rPr>
                                                                      <m:brk m:alnAt="7"/>
                                                                    </m:rPr>
                                                                    <a:rPr lang="pt-BR" b="0" i="1" smtClean="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⋮</m:t>
                                                                  </m:r>
                                                                </m:e>
                                                                <m:e>
                                                                  <m:r>
                                                                    <a:rPr lang="pt-BR" b="0" i="1" smtClean="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0</m:t>
                                                                  </m:r>
                                                                </m:e>
                                                                <m:e>
                                                                  <m:r>
                                                                    <a:rPr lang="pt-BR" b="0" i="1" smtClean="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0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⋮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⋮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pt-BR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𝑍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BR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𝑡</m:t>
                                                          </m:r>
                                                          <m:r>
                                                            <a:rPr lang="pt-BR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…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…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…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3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pt-BR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pt-BR" b="0" i="1" smtClean="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⋮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pt-BR" b="0" i="1" smtClean="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⋮</m:t>
                                                            </m:r>
                                                          </m:e>
                                                          <m:e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3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pt-BR" b="0" i="1" smtClean="0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pt-BR" b="0" i="1" smtClean="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⋮</m:t>
                                                                  </m:r>
                                                                </m:e>
                                                                <m:e>
                                                                  <m:r>
                                                                    <a:rPr lang="pt-BR" b="0" i="1" smtClean="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⋮</m:t>
                                                                  </m:r>
                                                                </m:e>
                                                                <m:e>
                                                                  <m:m>
                                                                    <m:mPr>
                                                                      <m:mcs>
                                                                        <m:mc>
                                                                          <m:mcPr>
                                                                            <m:count m:val="3"/>
                                                                            <m:mcJc m:val="center"/>
                                                                          </m:mcPr>
                                                                        </m:mc>
                                                                      </m:mcs>
                                                                      <m:ctrlPr>
                                                                        <a:rPr lang="pt-BR" b="0" i="1" smtClean="0">
                                                                          <a:solidFill>
                                                                            <a:schemeClr val="tx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mP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m:rPr>
                                                                            <m:brk m:alnAt="7"/>
                                                                          </m:rPr>
                                                                          <a:rPr lang="pt-BR" b="0" i="1" smtClean="0">
                                                                            <a:solidFill>
                                                                              <a:schemeClr val="tx1"/>
                                                                            </a:solidFill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⋱</m:t>
                                                                        </m:r>
                                                                      </m:e>
                                                                      <m:e>
                                                                        <m:r>
                                                                          <a:rPr lang="pt-BR" b="0" i="1" smtClean="0">
                                                                            <a:solidFill>
                                                                              <a:schemeClr val="tx1"/>
                                                                            </a:solidFill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⋮</m:t>
                                                                        </m:r>
                                                                      </m:e>
                                                                      <m:e>
                                                                        <m:r>
                                                                          <a:rPr lang="pt-BR" b="0" i="1" smtClean="0">
                                                                            <a:solidFill>
                                                                              <a:schemeClr val="tx1"/>
                                                                            </a:solidFill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⋮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</m:m>
                                                                </m:e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3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pt-BR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pt-BR" b="0" i="1" smtClean="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⋮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pt-BR" b="0" i="1" smtClean="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⋮</m:t>
                                                            </m:r>
                                                          </m:e>
                                                          <m:e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3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pt-BR" b="0" i="1" smtClean="0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pt-BR" b="0" i="1" smtClean="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⋮</m:t>
                                                                  </m:r>
                                                                </m:e>
                                                                <m:e>
                                                                  <m:r>
                                                                    <a:rPr lang="pt-BR" b="0" i="1" smtClean="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⋮</m:t>
                                                                  </m:r>
                                                                </m:e>
                                                                <m:e>
                                                                  <m:m>
                                                                    <m:mPr>
                                                                      <m:mcs>
                                                                        <m:mc>
                                                                          <m:mcPr>
                                                                            <m:count m:val="3"/>
                                                                            <m:mcJc m:val="center"/>
                                                                          </m:mcPr>
                                                                        </m:mc>
                                                                      </m:mcs>
                                                                      <m:ctrlPr>
                                                                        <a:rPr lang="pt-BR" b="0" i="1" smtClean="0">
                                                                          <a:solidFill>
                                                                            <a:schemeClr val="tx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mP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a:rPr lang="pt-BR" b="0" i="1" smtClean="0">
                                                                            <a:solidFill>
                                                                              <a:schemeClr val="tx1"/>
                                                                            </a:solidFill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⋮</m:t>
                                                                        </m:r>
                                                                      </m:e>
                                                                      <m:e>
                                                                        <m:r>
                                                                          <a:rPr lang="pt-BR" b="0" i="1" smtClean="0">
                                                                            <a:solidFill>
                                                                              <a:schemeClr val="tx1"/>
                                                                            </a:solidFill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              ⋱</m:t>
                                                                        </m:r>
                                                                      </m:e>
                                                                      <m:e>
                                                                        <m:r>
                                                                          <a:rPr lang="pt-BR" b="0" i="1" smtClean="0">
                                                                            <a:solidFill>
                                                                              <a:schemeClr val="tx1"/>
                                                                            </a:solidFill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0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</m:m>
                                                                </m:e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3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pt-BR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pt-BR" b="0" i="1" smtClean="0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pt-BR" b="0" i="1" smtClean="0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𝑍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b="0" i="1" smtClean="0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𝑡</m:t>
                                                                </m:r>
                                                                <m:r>
                                                                  <a:rPr lang="pt-BR" b="0" i="1" smtClean="0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−</m:t>
                                                                </m:r>
                                                                <m:sSub>
                                                                  <m:sSubPr>
                                                                    <m:ctrlPr>
                                                                      <a:rPr lang="pt-BR" b="0" i="1" smtClean="0">
                                                                        <a:solidFill>
                                                                          <a:schemeClr val="tx1"/>
                                                                        </a:solidFill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bPr>
                                                                  <m:e>
                                                                    <m:r>
                                                                      <a:rPr lang="pt-BR" b="0" i="1" smtClean="0">
                                                                        <a:solidFill>
                                                                          <a:schemeClr val="tx1"/>
                                                                        </a:solidFill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𝑃</m:t>
                                                                    </m:r>
                                                                  </m:e>
                                                                  <m:sub>
                                                                    <m:r>
                                                                      <a:rPr lang="pt-BR" b="0" i="1" smtClean="0">
                                                                        <a:solidFill>
                                                                          <a:schemeClr val="tx1"/>
                                                                        </a:solidFill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𝑚</m:t>
                                                                    </m:r>
                                                                  </m:sub>
                                                                </m:sSub>
                                                              </m:sub>
                                                            </m:sSub>
                                                          </m:e>
                                                          <m:e>
                                                            <m:r>
                                                              <a:rPr lang="pt-BR" b="0" i="1" smtClean="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  <m:e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3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pt-BR" b="0" i="1" smtClean="0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m:rPr>
                                                                      <m:brk m:alnAt="7"/>
                                                                    </m:rPr>
                                                                    <a:rPr lang="pt-BR" b="0" i="1" smtClean="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…</m:t>
                                                                  </m:r>
                                                                </m:e>
                                                                <m:e>
                                                                  <m:r>
                                                                    <m:rPr>
                                                                      <m:brk m:alnAt="7"/>
                                                                    </m:rPr>
                                                                    <a:rPr lang="pt-BR" b="0" i="1" smtClean="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…</m:t>
                                                                  </m:r>
                                                                </m:e>
                                                                <m:e>
                                                                  <m:m>
                                                                    <m:mPr>
                                                                      <m:mcs>
                                                                        <m:mc>
                                                                          <m:mcPr>
                                                                            <m:count m:val="3"/>
                                                                            <m:mcJc m:val="center"/>
                                                                          </m:mcPr>
                                                                        </m:mc>
                                                                      </m:mcs>
                                                                      <m:ctrlPr>
                                                                        <a:rPr lang="pt-BR" b="0" i="1" smtClean="0">
                                                                          <a:solidFill>
                                                                            <a:schemeClr val="tx1"/>
                                                                          </a:solidFill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mPr>
                                                                    <m:mr>
                                                                      <m:e>
                                                                        <m:r>
                                                                          <m:rPr>
                                                                            <m:brk m:alnAt="7"/>
                                                                          </m:rPr>
                                                                          <a:rPr lang="pt-BR" b="0" i="1" smtClean="0">
                                                                            <a:solidFill>
                                                                              <a:schemeClr val="tx1"/>
                                                                            </a:solidFill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0</m:t>
                                                                        </m:r>
                                                                      </m:e>
                                                                      <m:e>
                                                                        <m:r>
                                                                          <a:rPr lang="pt-BR" b="0" i="1" smtClean="0">
                                                                            <a:solidFill>
                                                                              <a:schemeClr val="tx1"/>
                                                                            </a:solidFill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0</m:t>
                                                                        </m:r>
                                                                      </m:e>
                                                                      <m:e>
                                                                        <m:r>
                                                                          <a:rPr lang="pt-BR" b="0" i="1" smtClean="0">
                                                                            <a:solidFill>
                                                                              <a:schemeClr val="tx1"/>
                                                                            </a:solidFill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1</m:t>
                                                                        </m:r>
                                                                      </m:e>
                                                                    </m:mr>
                                                                  </m:m>
                                                                </m:e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pt-B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pt-B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pt-B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pt-B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pt-B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pt-BR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𝑃𝑚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pt-B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𝑃𝑚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83545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0364729"/>
                  </p:ext>
                </p:extLst>
              </p:nvPr>
            </p:nvGraphicFramePr>
            <p:xfrm>
              <a:off x="352333" y="1006549"/>
              <a:ext cx="8439335" cy="408886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8439335">
                      <a:extLst>
                        <a:ext uri="{9D8B030D-6E8A-4147-A177-3AD203B41FA5}">
                          <a16:colId xmlns:a16="http://schemas.microsoft.com/office/drawing/2014/main" val="4110891548"/>
                        </a:ext>
                      </a:extLst>
                    </a:gridCol>
                  </a:tblGrid>
                  <a:tr h="398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PAR(p) Matricial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01492"/>
                      </a:ext>
                    </a:extLst>
                  </a:tr>
                  <a:tr h="3690236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" t="-11056" r="-72" b="-1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835453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365" y="2448951"/>
            <a:ext cx="2804403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3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542500" y="27474"/>
            <a:ext cx="8117100" cy="344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575677" y="4840719"/>
            <a:ext cx="536400" cy="2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 dirty="0"/>
          </a:p>
        </p:txBody>
      </p:sp>
      <p:sp>
        <p:nvSpPr>
          <p:cNvPr id="10" name="Google Shape;105;p15">
            <a:extLst>
              <a:ext uri="{FF2B5EF4-FFF2-40B4-BE49-F238E27FC236}">
                <a16:creationId xmlns:a16="http://schemas.microsoft.com/office/drawing/2014/main" id="{A4CEB507-EB5B-0F73-D9D3-D3C2B341C0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898" y="2402958"/>
            <a:ext cx="7986205" cy="737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2</a:t>
            </a:r>
            <a:r>
              <a:rPr lang="pt-BR" sz="3600" dirty="0" smtClean="0"/>
              <a:t> – Estudo de Caso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1830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542500" y="27474"/>
            <a:ext cx="8117100" cy="344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575677" y="4840719"/>
            <a:ext cx="536400" cy="2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 dirty="0"/>
          </a:p>
        </p:txBody>
      </p:sp>
      <p:sp>
        <p:nvSpPr>
          <p:cNvPr id="6" name="Google Shape;105;p15">
            <a:extLst>
              <a:ext uri="{FF2B5EF4-FFF2-40B4-BE49-F238E27FC236}">
                <a16:creationId xmlns:a16="http://schemas.microsoft.com/office/drawing/2014/main" id="{4AD94C19-5EA1-F3CA-B789-6673AF0B9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2500" y="27474"/>
            <a:ext cx="7986205" cy="737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smtClean="0"/>
              <a:t>Casos de Estudo</a:t>
            </a:r>
            <a:endParaRPr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8802638"/>
                  </p:ext>
                </p:extLst>
              </p:nvPr>
            </p:nvGraphicFramePr>
            <p:xfrm>
              <a:off x="1084521" y="1110592"/>
              <a:ext cx="6974959" cy="292231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974959">
                      <a:extLst>
                        <a:ext uri="{9D8B030D-6E8A-4147-A177-3AD203B41FA5}">
                          <a16:colId xmlns:a16="http://schemas.microsoft.com/office/drawing/2014/main" val="4110891548"/>
                        </a:ext>
                      </a:extLst>
                    </a:gridCol>
                  </a:tblGrid>
                  <a:tr h="2809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Caso 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01492"/>
                      </a:ext>
                    </a:extLst>
                  </a:tr>
                  <a:tr h="2617516">
                    <a:tc>
                      <a:txBody>
                        <a:bodyPr/>
                        <a:lstStyle/>
                        <a:p>
                          <a:pPr marL="914400" marR="0" lvl="1" indent="-342900" algn="just" rtl="0">
                            <a:lnSpc>
                              <a:spcPct val="100000"/>
                            </a:lnSpc>
                            <a:spcBef>
                              <a:spcPts val="360"/>
                            </a:spcBef>
                            <a:spcAft>
                              <a:spcPts val="0"/>
                            </a:spcAft>
                            <a:buClr>
                              <a:srgbClr val="5C0000"/>
                            </a:buClr>
                            <a:buSzPts val="1800"/>
                            <a:buFont typeface="Arial" panose="020B0604020202020204" pitchFamily="34" charset="0"/>
                            <a:buChar char="•"/>
                            <a:tabLst>
                              <a:tab pos="450215" algn="l"/>
                            </a:tabLst>
                          </a:pPr>
                          <a:endParaRPr lang="pt-BR" sz="1200" b="0" i="0" u="none" strike="noStrike" cap="none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+mn-lt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 marL="914400" marR="0" lvl="1" indent="-342900" algn="just" rtl="0">
                            <a:lnSpc>
                              <a:spcPct val="100000"/>
                            </a:lnSpc>
                            <a:spcBef>
                              <a:spcPts val="360"/>
                            </a:spcBef>
                            <a:spcAft>
                              <a:spcPts val="0"/>
                            </a:spcAft>
                            <a:buClr>
                              <a:srgbClr val="5C0000"/>
                            </a:buClr>
                            <a:buSzPts val="1800"/>
                            <a:buFont typeface="Arial" panose="020B0604020202020204" pitchFamily="34" charset="0"/>
                            <a:buChar char="•"/>
                            <a:tabLst>
                              <a:tab pos="450215" algn="l"/>
                            </a:tabLst>
                          </a:pPr>
                          <a:endParaRPr lang="pt-BR" sz="1200" b="0" i="0" u="none" strike="noStrike" cap="none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+mn-lt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 marL="914400" marR="0" lvl="1" indent="-342900" algn="l" rtl="0">
                            <a:lnSpc>
                              <a:spcPct val="100000"/>
                            </a:lnSpc>
                            <a:spcBef>
                              <a:spcPts val="360"/>
                            </a:spcBef>
                            <a:spcAft>
                              <a:spcPts val="0"/>
                            </a:spcAft>
                            <a:buClr>
                              <a:srgbClr val="5C0000"/>
                            </a:buClr>
                            <a:buSzPts val="1800"/>
                            <a:buFont typeface="Arial" panose="020B0604020202020204" pitchFamily="34" charset="0"/>
                            <a:buChar char="•"/>
                            <a:tabLst>
                              <a:tab pos="450215" algn="l"/>
                            </a:tabLst>
                          </a:pPr>
                          <a:r>
                            <a:rPr lang="pt-BR" sz="1200" b="1" i="0" u="none" strike="noStrike" cap="none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+mn-lt"/>
                              <a:ea typeface="Arial"/>
                              <a:cs typeface="Arial"/>
                              <a:sym typeface="Arial"/>
                            </a:rPr>
                            <a:t>Código Automatizado para rodar qualquer mês</a:t>
                          </a:r>
                          <a:r>
                            <a:rPr lang="pt-BR" sz="1200" b="1" i="0" u="none" strike="noStrike" cap="none" baseline="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+mn-lt"/>
                              <a:ea typeface="Arial"/>
                              <a:cs typeface="Arial"/>
                              <a:sym typeface="Arial"/>
                            </a:rPr>
                            <a:t> para vários anos.</a:t>
                          </a:r>
                        </a:p>
                        <a:p>
                          <a:pPr marL="914400" marR="0" lvl="1" indent="-342900" algn="l" rtl="0">
                            <a:lnSpc>
                              <a:spcPct val="100000"/>
                            </a:lnSpc>
                            <a:spcBef>
                              <a:spcPts val="360"/>
                            </a:spcBef>
                            <a:spcAft>
                              <a:spcPts val="0"/>
                            </a:spcAft>
                            <a:buClr>
                              <a:srgbClr val="5C0000"/>
                            </a:buClr>
                            <a:buSzPts val="1800"/>
                            <a:buFont typeface="Arial" panose="020B0604020202020204" pitchFamily="34" charset="0"/>
                            <a:buChar char="•"/>
                            <a:tabLst>
                              <a:tab pos="450215" algn="l"/>
                            </a:tabLst>
                          </a:pPr>
                          <a:endParaRPr lang="pt-BR" sz="1200" b="1" i="0" u="none" strike="noStrike" cap="none" baseline="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+mn-lt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 marL="914400" marR="0" lvl="1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360"/>
                            </a:spcBef>
                            <a:spcAft>
                              <a:spcPts val="0"/>
                            </a:spcAft>
                            <a:buClr>
                              <a:srgbClr val="5C0000"/>
                            </a:buClr>
                            <a:buSzPts val="1800"/>
                            <a:buFont typeface="Arial" panose="020B0604020202020204" pitchFamily="34" charset="0"/>
                            <a:buChar char="•"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pt-BR" sz="1200" b="1" i="0" u="none" strike="noStrike" cap="none" baseline="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+mn-lt"/>
                              <a:ea typeface="Arial"/>
                              <a:cs typeface="Arial"/>
                              <a:sym typeface="Arial"/>
                            </a:rPr>
                            <a:t>Análise do Mês de Fevereiro, Agosto e Dezembro.</a:t>
                          </a:r>
                          <a:endParaRPr lang="pt-BR" sz="1200" b="1" i="0" u="none" strike="noStrike" cap="none" baseline="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+mn-lt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 marL="914400" marR="0" lvl="1" indent="-342900" algn="l" rtl="0">
                            <a:lnSpc>
                              <a:spcPct val="100000"/>
                            </a:lnSpc>
                            <a:spcBef>
                              <a:spcPts val="360"/>
                            </a:spcBef>
                            <a:spcAft>
                              <a:spcPts val="0"/>
                            </a:spcAft>
                            <a:buClr>
                              <a:srgbClr val="5C0000"/>
                            </a:buClr>
                            <a:buSzPts val="1800"/>
                            <a:buFont typeface="Arial" panose="020B0604020202020204" pitchFamily="34" charset="0"/>
                            <a:buChar char="•"/>
                            <a:tabLst>
                              <a:tab pos="450215" algn="l"/>
                            </a:tabLst>
                          </a:pPr>
                          <a:endParaRPr lang="pt-BR" sz="1200" b="1" i="0" u="none" strike="noStrike" cap="none" baseline="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+mn-lt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 marL="914400" marR="0" lvl="1" indent="-342900" algn="l" rtl="0">
                            <a:lnSpc>
                              <a:spcPct val="100000"/>
                            </a:lnSpc>
                            <a:spcBef>
                              <a:spcPts val="360"/>
                            </a:spcBef>
                            <a:spcAft>
                              <a:spcPts val="0"/>
                            </a:spcAft>
                            <a:buClr>
                              <a:srgbClr val="5C0000"/>
                            </a:buClr>
                            <a:buSzPts val="1800"/>
                            <a:buFont typeface="Arial" panose="020B0604020202020204" pitchFamily="34" charset="0"/>
                            <a:buChar char="•"/>
                            <a:tabLst>
                              <a:tab pos="450215" algn="l"/>
                            </a:tabLst>
                          </a:pPr>
                          <a:r>
                            <a:rPr lang="pt-BR" sz="1200" b="1" i="0" u="none" strike="noStrike" cap="none" baseline="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+mn-lt"/>
                              <a:ea typeface="Arial"/>
                              <a:cs typeface="Arial"/>
                              <a:sym typeface="Arial"/>
                            </a:rPr>
                            <a:t>Análise dos Anos 2000, 2020 e 2022.</a:t>
                          </a:r>
                        </a:p>
                        <a:p>
                          <a:pPr marL="914400" marR="0" lvl="1" indent="-342900" algn="l" rtl="0">
                            <a:lnSpc>
                              <a:spcPct val="100000"/>
                            </a:lnSpc>
                            <a:spcBef>
                              <a:spcPts val="360"/>
                            </a:spcBef>
                            <a:spcAft>
                              <a:spcPts val="0"/>
                            </a:spcAft>
                            <a:buClr>
                              <a:srgbClr val="5C0000"/>
                            </a:buClr>
                            <a:buSzPts val="1800"/>
                            <a:buFont typeface="Arial" panose="020B0604020202020204" pitchFamily="34" charset="0"/>
                            <a:buChar char="•"/>
                            <a:tabLst>
                              <a:tab pos="450215" algn="l"/>
                            </a:tabLst>
                          </a:pPr>
                          <a:endParaRPr lang="pt-BR" sz="1200" b="1" i="0" u="none" strike="noStrike" cap="none" baseline="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+mn-lt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 marL="914400" marR="0" lvl="1" indent="-342900" algn="l" rtl="0">
                            <a:lnSpc>
                              <a:spcPct val="100000"/>
                            </a:lnSpc>
                            <a:spcBef>
                              <a:spcPts val="360"/>
                            </a:spcBef>
                            <a:spcAft>
                              <a:spcPts val="0"/>
                            </a:spcAft>
                            <a:buClr>
                              <a:srgbClr val="5C0000"/>
                            </a:buClr>
                            <a:buSzPts val="1800"/>
                            <a:buFont typeface="Arial" panose="020B0604020202020204" pitchFamily="34" charset="0"/>
                            <a:buChar char="•"/>
                            <a:tabLst>
                              <a:tab pos="450215" algn="l"/>
                            </a:tabLst>
                          </a:pPr>
                          <a:r>
                            <a:rPr lang="pt-BR" sz="1200" b="1" i="0" u="none" strike="noStrike" cap="none" baseline="0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+mn-lt"/>
                              <a:ea typeface="Arial"/>
                              <a:cs typeface="Arial"/>
                              <a:sym typeface="Arial"/>
                            </a:rPr>
                            <a:t>Análise com vários valores para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1" i="1" u="none" strike="noStrike" cap="none" baseline="0" dirty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(</m:t>
                              </m:r>
                              <m:r>
                                <a:rPr lang="pt-BR" sz="1200" b="1" i="1" u="none" strike="noStrike" cap="none" baseline="0" dirty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𝝓</m:t>
                              </m:r>
                              <m:r>
                                <a:rPr lang="pt-BR" sz="1200" b="1" i="1" u="none" strike="noStrike" cap="none" baseline="0" dirty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).</m:t>
                              </m:r>
                            </m:oMath>
                          </a14:m>
                          <a:endParaRPr lang="pt-BR" sz="1200" b="1" i="0" u="none" strike="noStrike" cap="none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+mn-lt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pt-BR" dirty="0"/>
                        </a:p>
                        <a:p>
                          <a:pPr algn="ctr"/>
                          <a:endParaRPr lang="pt-B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83545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8802638"/>
                  </p:ext>
                </p:extLst>
              </p:nvPr>
            </p:nvGraphicFramePr>
            <p:xfrm>
              <a:off x="1084521" y="1110592"/>
              <a:ext cx="6974959" cy="292231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974959">
                      <a:extLst>
                        <a:ext uri="{9D8B030D-6E8A-4147-A177-3AD203B41FA5}">
                          <a16:colId xmlns:a16="http://schemas.microsoft.com/office/drawing/2014/main" val="411089154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Caso 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01492"/>
                      </a:ext>
                    </a:extLst>
                  </a:tr>
                  <a:tr h="2617516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7" t="-12093" r="-175" b="-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83545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0783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19633</TotalTime>
  <Words>296</Words>
  <Application>Microsoft Office PowerPoint</Application>
  <PresentationFormat>Apresentação na tela (16:9)</PresentationFormat>
  <Paragraphs>86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Montserrat</vt:lpstr>
      <vt:lpstr>Noto Sans Symbols</vt:lpstr>
      <vt:lpstr>Times New Roman</vt:lpstr>
      <vt:lpstr>Verdana</vt:lpstr>
      <vt:lpstr>Profile</vt:lpstr>
      <vt:lpstr>Apresentação do PowerPoint</vt:lpstr>
      <vt:lpstr>Sumário</vt:lpstr>
      <vt:lpstr>1 - Introdução</vt:lpstr>
      <vt:lpstr>Modelo PAR(p)</vt:lpstr>
      <vt:lpstr>Modelo PAR(p)</vt:lpstr>
      <vt:lpstr>Modelo de Otimização</vt:lpstr>
      <vt:lpstr>Modelos de Otimização</vt:lpstr>
      <vt:lpstr>2 – Estudo de Caso</vt:lpstr>
      <vt:lpstr>Casos de Estudo</vt:lpstr>
      <vt:lpstr>3 – Resultados</vt:lpstr>
      <vt:lpstr>Resultado 2000</vt:lpstr>
      <vt:lpstr>Resultado 2020</vt:lpstr>
      <vt:lpstr>Resultado 2022</vt:lpstr>
      <vt:lpstr>Resultado</vt:lpstr>
      <vt:lpstr>4 – Conclusão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1º TVC – Análise de Investimentos – ENE084(C)</dc:title>
  <dc:creator>Paulo Otávio</dc:creator>
  <cp:lastModifiedBy>Usuario</cp:lastModifiedBy>
  <cp:revision>728</cp:revision>
  <dcterms:modified xsi:type="dcterms:W3CDTF">2023-08-18T13:07:02Z</dcterms:modified>
</cp:coreProperties>
</file>