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0" r:id="rId2"/>
    <p:sldId id="287" r:id="rId3"/>
    <p:sldId id="283" r:id="rId4"/>
    <p:sldId id="288" r:id="rId5"/>
    <p:sldId id="299" r:id="rId6"/>
    <p:sldId id="291" r:id="rId7"/>
    <p:sldId id="286" r:id="rId8"/>
    <p:sldId id="292" r:id="rId9"/>
    <p:sldId id="293" r:id="rId10"/>
    <p:sldId id="295" r:id="rId11"/>
    <p:sldId id="296" r:id="rId12"/>
    <p:sldId id="262" r:id="rId13"/>
    <p:sldId id="298" r:id="rId14"/>
    <p:sldId id="271" r:id="rId15"/>
    <p:sldId id="263" r:id="rId16"/>
    <p:sldId id="281" r:id="rId17"/>
    <p:sldId id="282" r:id="rId18"/>
    <p:sldId id="274" r:id="rId19"/>
    <p:sldId id="275" r:id="rId20"/>
    <p:sldId id="278" r:id="rId21"/>
    <p:sldId id="279" r:id="rId22"/>
    <p:sldId id="270" r:id="rId23"/>
    <p:sldId id="276" r:id="rId24"/>
    <p:sldId id="280" r:id="rId25"/>
    <p:sldId id="265" r:id="rId26"/>
    <p:sldId id="29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4660"/>
  </p:normalViewPr>
  <p:slideViewPr>
    <p:cSldViewPr snapToGrid="0">
      <p:cViewPr varScale="1">
        <p:scale>
          <a:sx n="84" d="100"/>
          <a:sy n="84" d="100"/>
        </p:scale>
        <p:origin x="4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 Distribution (%)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708-480D-B762-1D557FAA227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708-480D-B762-1D557FAA2270}"/>
              </c:ext>
            </c:extLst>
          </c:dPt>
          <c:dLbls>
            <c:dLbl>
              <c:idx val="0"/>
              <c:layout>
                <c:manualLayout>
                  <c:x val="-0.1811816087229802"/>
                  <c:y val="9.99536228342279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708-480D-B762-1D557FAA2270}"/>
                </c:ext>
              </c:extLst>
            </c:dLbl>
            <c:dLbl>
              <c:idx val="1"/>
              <c:layout>
                <c:manualLayout>
                  <c:x val="0.2046939986466384"/>
                  <c:y val="-9.289985031561466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08-480D-B762-1D557FAA22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2047</c:v>
                </c:pt>
                <c:pt idx="1">
                  <c:v>2953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08-480D-B762-1D557FAA227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6251-0F06-48A5-8AE2-14BD6316E802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880A9-0856-4D6D-B2E7-E3E5E4AB7A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033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110B4-AA44-4B81-8587-7009D4740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9F6B8-7418-8024-EFDB-34D20BC60B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6452B-0D4F-793C-02B9-1F556A9AC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E68DA-E9BC-345B-A327-310B78E8F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80A9-0856-4D6D-B2E7-E3E5E4AB7A70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472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26A3-AF22-3E21-66A0-DAE147EA5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00363-8019-60AF-427E-2E7F5CE8C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08EF-DE0F-5E3D-575B-11F3CD78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7EEB4-2564-8D7D-9D93-F5461E19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171EF-F3D8-26FA-26DD-E2A2F26A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103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369B-CC02-0FFB-7AFC-FC9420E2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1FA6C-D721-F58E-0876-DBDE88A25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36422-951B-F4B2-FFEE-FD02869B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89062-E937-6DEF-94D7-6AF6E8BE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B7B70-F836-C597-B8F2-C5B11EB2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092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88A3-4D13-657A-6099-CDE3A15A1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3A848-CA40-4B04-B047-677672A66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070A-B57F-11C0-6148-2F2F4E97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3EB0-BE7B-7AAA-A23E-BADE39AE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E970-B811-30FF-B0EA-98661821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291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D8C7-3791-56B1-222C-E287C8D1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29489-CA8B-F052-239E-7B71CD6F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0722E-D70B-3BBF-B159-775AADD0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9DF24-218A-996E-86F1-1AAD84EC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FFC2-5472-EC4A-EB07-E3CC9CFB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592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E1D1-3C2F-6E47-2F90-F55B5B77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2D2F8-B510-B6DB-EA23-DA0CE50CB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D630-EA3C-5D2B-39B7-8FA7A080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274CE-3543-7A70-812A-7B7FFCD8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B35F-9C8D-F554-8D3E-3B77F579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528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997E-BFB8-B00A-94E0-8EDC3FC8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773A-8D8B-61F8-8DC2-5A9B2595C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EE203-5CD7-9CC5-7E0E-C2ADFCD6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4C1EE-0EFD-F326-CBF9-15D550C0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8599A-9644-9C38-36C0-F5C8ACD3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9E3DA-7165-E953-A20C-250E1AB4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829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EB707-9B9D-D37B-FD99-F3DF5258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27FD4-FA74-36C9-F5F6-A8225B09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313A4-6314-8812-792C-0D6444EC4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B4D60-E916-2C25-D451-2ED190F32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95183-75B9-323A-3775-102B68C3E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19071-F836-5194-10BB-22222047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332BF-2EE9-FF70-253F-7DE7A63E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0158E-B96D-BFA7-FF0F-317A4855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642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3000-8306-4D74-914E-B5276A4C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8E6E2-D424-8D80-D240-24BA69B2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D14B8-B56F-CDA9-2A7A-6F4156E9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ACA1E-23B7-21C2-6047-6BD3269E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752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AC932-5AEE-6A09-15C7-B3CCDE66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680E4-68E5-6DB1-B0CF-912EAD32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8E1A3-4B40-3AC8-819B-6521953B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625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7D2C-42F0-69D2-6573-55FC0961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A8F0-6368-2561-65E6-B5A940233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6B2DB-2DD7-2529-6E44-50D054611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61B2D-71D5-62E7-D12A-923A066A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B9A33-DC31-E6CE-178E-E26F4C2F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8395D-9854-6C88-B898-BEEECA7C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875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7491-C46A-2D13-F06B-1F856BD2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B11EB-4A36-4E13-F0D2-14283A29C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D116D-6005-4ABD-5834-31EA914CA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6C65-CC95-9581-65E9-A461FE15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DFDC1-B7AD-E719-256A-77701FCBB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271CD-66FF-8F85-E10D-D1410FD5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57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71379-67C8-F5BD-A2A0-55C7126C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0A587-80B5-F5D4-503F-0BA4876A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3AAFE-6A4E-9B38-8751-DC9363E02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08104-2FBF-4E7E-81EB-4F175C318F48}" type="datetimeFigureOut">
              <a:rPr lang="en-ID" smtClean="0"/>
              <a:t>02/06/2025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0410D-3737-1DD5-C2C2-D64F23F92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BF2E3-A504-9CFC-6481-CC685FADF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A44D8-4211-4C4E-AC00-99BA4BBE313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724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c.ca/radio/ideas/who-are-you-five-stories-of-how-gender-shapes-identity-1.4623275" TargetMode="Externa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hyperlink" Target="https://drive.google.com/drive/folders/1BMcCUkpRA99ULUMWYUOboL19Yph2k3Vs" TargetMode="Externa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0377A3-56C8-8527-8A3A-E55781D5F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9" name="Rectangle 922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 descr="Download Gender, Transsexual, Communication. Royalty-Free Stock Illustration  Image - Pixabay">
            <a:extLst>
              <a:ext uri="{FF2B5EF4-FFF2-40B4-BE49-F238E27FC236}">
                <a16:creationId xmlns:a16="http://schemas.microsoft.com/office/drawing/2014/main" id="{51F8CDEB-F61F-46DD-E1ED-7B4A6498E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2" r="24544"/>
          <a:stretch>
            <a:fillRect/>
          </a:stretch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0" name="Rectangle 922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5E35C-8E91-7FF6-6840-0002FEB90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4767437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400"/>
              <a:t>Project 1</a:t>
            </a:r>
            <a:br>
              <a:rPr lang="en-US" sz="4800"/>
            </a:br>
            <a:r>
              <a:rPr lang="en-US" b="1">
                <a:solidFill>
                  <a:srgbClr val="FF0000"/>
                </a:solidFill>
              </a:rPr>
              <a:t>Gender Classification </a:t>
            </a:r>
            <a:endParaRPr lang="en-ID" sz="4800" b="1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64376-3DDF-51A3-AAD4-0CF3D64D0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b="1"/>
              <a:t>Vision Plus</a:t>
            </a:r>
          </a:p>
        </p:txBody>
      </p:sp>
    </p:spTree>
    <p:extLst>
      <p:ext uri="{BB962C8B-B14F-4D97-AF65-F5344CB8AC3E}">
        <p14:creationId xmlns:p14="http://schemas.microsoft.com/office/powerpoint/2010/main" val="1203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791F0-400C-FA50-E847-4ACF80A40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74E8-7572-EAAC-11F3-58B20320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Data </a:t>
            </a:r>
            <a:r>
              <a:rPr lang="en-US" sz="4400" b="1">
                <a:solidFill>
                  <a:srgbClr val="FF0000"/>
                </a:solidFill>
              </a:rPr>
              <a:t>Preparation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544FD-6302-BAF9-63CD-61F7B9323635}"/>
              </a:ext>
            </a:extLst>
          </p:cNvPr>
          <p:cNvSpPr txBox="1"/>
          <p:nvPr/>
        </p:nvSpPr>
        <p:spPr>
          <a:xfrm>
            <a:off x="795336" y="1794946"/>
            <a:ext cx="95989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/>
              <a:t>Split Data</a:t>
            </a:r>
          </a:p>
          <a:p>
            <a:pPr algn="just"/>
            <a:endParaRPr lang="en-US" sz="800" b="1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/>
              <a:t>Split data menjadi 2 bagian, </a:t>
            </a:r>
            <a:r>
              <a:rPr lang="en-US" i="1"/>
              <a:t>train_data</a:t>
            </a:r>
            <a:r>
              <a:rPr lang="en-US"/>
              <a:t> dan </a:t>
            </a:r>
            <a:r>
              <a:rPr lang="en-US" i="1"/>
              <a:t>test_data</a:t>
            </a:r>
            <a:r>
              <a:rPr lang="en-US"/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/>
              <a:t>Dengan komposisi </a:t>
            </a:r>
            <a:r>
              <a:rPr lang="en-US" b="1"/>
              <a:t>80% </a:t>
            </a:r>
            <a:r>
              <a:rPr lang="en-US" b="1" i="1"/>
              <a:t>train_data </a:t>
            </a:r>
            <a:r>
              <a:rPr lang="en-US" i="1"/>
              <a:t>dan </a:t>
            </a:r>
            <a:r>
              <a:rPr lang="en-US" b="1" i="1"/>
              <a:t>20% test_data</a:t>
            </a:r>
            <a:r>
              <a:rPr lang="en-US" i="1"/>
              <a:t>.</a:t>
            </a:r>
            <a:endParaRPr lang="en-US"/>
          </a:p>
          <a:p>
            <a:pPr marL="800100" lvl="1" indent="-342900" algn="just">
              <a:buFont typeface="+mj-lt"/>
              <a:buAutoNum type="arabicPeriod"/>
            </a:pPr>
            <a:endParaRPr lang="en-US" sz="140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000"/>
          </a:p>
          <a:p>
            <a:pPr lvl="1" algn="just"/>
            <a:endParaRPr lang="en-US" sz="2000"/>
          </a:p>
          <a:p>
            <a:pPr lvl="1" algn="just"/>
            <a:endParaRPr lang="en-US" sz="2000"/>
          </a:p>
          <a:p>
            <a:pPr lvl="1" algn="just"/>
            <a:endParaRPr lang="en-US" sz="2000"/>
          </a:p>
          <a:p>
            <a:pPr lvl="1" algn="just"/>
            <a:endParaRPr lang="en-US" sz="200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00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000"/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000"/>
          </a:p>
          <a:p>
            <a:pPr algn="just"/>
            <a:endParaRPr lang="en-US" sz="20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3AAD3-EEAA-7179-2AB3-E4DFA8EA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433"/>
          <a:stretch/>
        </p:blipFill>
        <p:spPr>
          <a:xfrm>
            <a:off x="1346524" y="2962275"/>
            <a:ext cx="7545549" cy="648672"/>
          </a:xfrm>
          <a:prstGeom prst="rect">
            <a:avLst/>
          </a:prstGeom>
        </p:spPr>
      </p:pic>
      <p:pic>
        <p:nvPicPr>
          <p:cNvPr id="10242" name="Picture 2" descr="5+ Thousand Gender Psychology Royalty-Free Images, Stock Photos &amp; Pictures  | Shutterstock">
            <a:extLst>
              <a:ext uri="{FF2B5EF4-FFF2-40B4-BE49-F238E27FC236}">
                <a16:creationId xmlns:a16="http://schemas.microsoft.com/office/drawing/2014/main" id="{AF97A011-F794-34EE-D51B-B4CABC458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55" b="28584"/>
          <a:stretch/>
        </p:blipFill>
        <p:spPr bwMode="auto">
          <a:xfrm>
            <a:off x="0" y="6074228"/>
            <a:ext cx="12192000" cy="81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88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74735-6A13-EAB6-E5D7-2E14D8E6C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11E1-FACB-F57A-0FF0-E7732964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Data </a:t>
            </a:r>
            <a:r>
              <a:rPr lang="en-US" sz="4400" b="1">
                <a:solidFill>
                  <a:srgbClr val="FF0000"/>
                </a:solidFill>
              </a:rPr>
              <a:t>Preprocessing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4DB24-C12E-C7E8-5F58-59281576D57B}"/>
              </a:ext>
            </a:extLst>
          </p:cNvPr>
          <p:cNvSpPr txBox="1"/>
          <p:nvPr/>
        </p:nvSpPr>
        <p:spPr>
          <a:xfrm>
            <a:off x="838200" y="1690688"/>
            <a:ext cx="10515600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/>
              <a:t>Augmentation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53EBE3-CF69-1E90-895B-3D31542F9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60600"/>
              </p:ext>
            </p:extLst>
          </p:nvPr>
        </p:nvGraphicFramePr>
        <p:xfrm>
          <a:off x="1350865" y="2366606"/>
          <a:ext cx="8726195" cy="173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753">
                  <a:extLst>
                    <a:ext uri="{9D8B030D-6E8A-4147-A177-3AD203B41FA5}">
                      <a16:colId xmlns:a16="http://schemas.microsoft.com/office/drawing/2014/main" val="610235705"/>
                    </a:ext>
                  </a:extLst>
                </a:gridCol>
                <a:gridCol w="2170393">
                  <a:extLst>
                    <a:ext uri="{9D8B030D-6E8A-4147-A177-3AD203B41FA5}">
                      <a16:colId xmlns:a16="http://schemas.microsoft.com/office/drawing/2014/main" val="420326896"/>
                    </a:ext>
                  </a:extLst>
                </a:gridCol>
                <a:gridCol w="4486049">
                  <a:extLst>
                    <a:ext uri="{9D8B030D-6E8A-4147-A177-3AD203B41FA5}">
                      <a16:colId xmlns:a16="http://schemas.microsoft.com/office/drawing/2014/main" val="1415646142"/>
                    </a:ext>
                  </a:extLst>
                </a:gridCol>
              </a:tblGrid>
              <a:tr h="275416">
                <a:tc>
                  <a:txBody>
                    <a:bodyPr/>
                    <a:lstStyle/>
                    <a:p>
                      <a:r>
                        <a:rPr lang="en-US" sz="1200"/>
                        <a:t>Function()</a:t>
                      </a:r>
                      <a:endParaRPr lang="en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Value</a:t>
                      </a:r>
                      <a:endParaRPr lang="en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Keterangan</a:t>
                      </a:r>
                      <a:endParaRPr lang="en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544741"/>
                  </a:ext>
                </a:extLst>
              </a:tr>
              <a:tr h="339554">
                <a:tc>
                  <a:txBody>
                    <a:bodyPr/>
                    <a:lstStyle/>
                    <a:p>
                      <a:r>
                        <a:rPr lang="en-US" sz="1200" b="0" i="1"/>
                        <a:t>transforms.Resize()</a:t>
                      </a:r>
                      <a:endParaRPr lang="en-ID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/>
                        <a:t>((224, 224)) </a:t>
                      </a:r>
                      <a:endParaRPr lang="en-ID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Mengubah ukuran gambar 224x224 pixel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72518"/>
                  </a:ext>
                </a:extLst>
              </a:tr>
              <a:tr h="475375"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b="0" i="1"/>
                        <a:t>transforms.ToTensor()</a:t>
                      </a:r>
                      <a:endParaRPr lang="en-ID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()</a:t>
                      </a:r>
                      <a:endParaRPr lang="en-ID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/>
                        <a:t>Mengubah format gambar (PIL Image atau NumPy array) menjadi PyTorch Tensor &amp; skala pixelnya diubah dari 0-255 menjadi 0-1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080399"/>
                  </a:ext>
                </a:extLst>
              </a:tr>
              <a:tr h="611197">
                <a:tc>
                  <a:txBody>
                    <a:bodyPr/>
                    <a:lstStyle/>
                    <a:p>
                      <a:r>
                        <a:rPr lang="en-US" sz="1200" b="0" i="1"/>
                        <a:t>transforms.Normalize</a:t>
                      </a:r>
                      <a:endParaRPr lang="en-ID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1"/>
                        <a:t>(mean=[0.485, 0.456, 0.406], std=[0.229, 0.224, 0.225]),])</a:t>
                      </a:r>
                      <a:endParaRPr lang="en-ID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200"/>
                        <a:t>Menormalisasi nilai pixel dengan mean dan standard deviation (Ini dilakukan supaya data input cocok dengan model pretrained (misalnya ResNet di ImageNet))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233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5E2CC3F-606F-4688-8473-5C5419708618}"/>
              </a:ext>
            </a:extLst>
          </p:cNvPr>
          <p:cNvSpPr txBox="1"/>
          <p:nvPr/>
        </p:nvSpPr>
        <p:spPr>
          <a:xfrm>
            <a:off x="838200" y="4199392"/>
            <a:ext cx="6097554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4500" lvl="1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/>
              <a:t>Preview Images Augmentation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88E9AD-2EA6-D424-8008-8DFADBCB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1" y="4759325"/>
            <a:ext cx="10020300" cy="164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50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3012-0019-9051-E0E1-A24F9744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Development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DE449-4D26-6588-479A-C5AA47388CB1}"/>
              </a:ext>
            </a:extLst>
          </p:cNvPr>
          <p:cNvSpPr txBox="1"/>
          <p:nvPr/>
        </p:nvSpPr>
        <p:spPr>
          <a:xfrm>
            <a:off x="903515" y="169068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/>
              <a:t>Model Architecture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16B9FB-6C8E-9CC7-E366-3506943E4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17323"/>
              </p:ext>
            </p:extLst>
          </p:nvPr>
        </p:nvGraphicFramePr>
        <p:xfrm>
          <a:off x="1294881" y="2176351"/>
          <a:ext cx="9603274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512">
                  <a:extLst>
                    <a:ext uri="{9D8B030D-6E8A-4147-A177-3AD203B41FA5}">
                      <a16:colId xmlns:a16="http://schemas.microsoft.com/office/drawing/2014/main" val="610235705"/>
                    </a:ext>
                  </a:extLst>
                </a:gridCol>
                <a:gridCol w="4054252">
                  <a:extLst>
                    <a:ext uri="{9D8B030D-6E8A-4147-A177-3AD203B41FA5}">
                      <a16:colId xmlns:a16="http://schemas.microsoft.com/office/drawing/2014/main" val="420326896"/>
                    </a:ext>
                  </a:extLst>
                </a:gridCol>
                <a:gridCol w="3965510">
                  <a:extLst>
                    <a:ext uri="{9D8B030D-6E8A-4147-A177-3AD203B41FA5}">
                      <a16:colId xmlns:a16="http://schemas.microsoft.com/office/drawing/2014/main" val="1415646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Model</a:t>
                      </a:r>
                      <a:endParaRPr lang="en-ID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Value</a:t>
                      </a:r>
                      <a:endParaRPr lang="en-ID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Keterangan</a:t>
                      </a:r>
                      <a:endParaRPr lang="en-ID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54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800"/>
                        <a:t>Resnet50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/>
                        <a:t>resnet50(weights=ResNet50_Weights.DEFAULT) 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/>
                        <a:t>Pretrained with ImageNet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7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ID" sz="1800"/>
                        <a:t>Resnet18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Font typeface="+mj-lt"/>
                        <a:buNone/>
                      </a:pPr>
                      <a:r>
                        <a:rPr lang="da-DK" sz="1800"/>
                        <a:t>models.googlenet(pretrained=True)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/>
                        <a:t>Pretrained with ImageNet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/>
                        <a:t>, Using Dataset 1770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08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GoogLeNet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/>
                        <a:t>models.googlenet(pretrained=True)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/>
                        <a:t>Pretrained with ImageNet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2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800" b="0">
                          <a:effectLst/>
                        </a:rPr>
                        <a:t>VGG19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/>
                        <a:t>resnet18(weights=ResNet18_Weights.DEFAULT) 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/>
                        <a:t>Pretrained with ImageNet Dataset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/>
                        <a:t>, Using </a:t>
                      </a:r>
                      <a:r>
                        <a:rPr lang="en-US" sz="1800"/>
                        <a:t>Freeze Layer</a:t>
                      </a:r>
                      <a:endParaRPr lang="en-ID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864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67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5D5AA-F0A5-F51C-E0DA-48B3F806B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32D6-52DD-EC14-D0C4-AD486678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Development</a:t>
            </a:r>
            <a:endParaRPr lang="en-ID" b="1">
              <a:solidFill>
                <a:srgbClr val="FF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C9FEB2-0587-ACB6-BFC7-1C0649613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65602"/>
              </p:ext>
            </p:extLst>
          </p:nvPr>
        </p:nvGraphicFramePr>
        <p:xfrm>
          <a:off x="1285551" y="2101989"/>
          <a:ext cx="8996784" cy="231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214">
                  <a:extLst>
                    <a:ext uri="{9D8B030D-6E8A-4147-A177-3AD203B41FA5}">
                      <a16:colId xmlns:a16="http://schemas.microsoft.com/office/drawing/2014/main" val="610235705"/>
                    </a:ext>
                  </a:extLst>
                </a:gridCol>
                <a:gridCol w="2979425">
                  <a:extLst>
                    <a:ext uri="{9D8B030D-6E8A-4147-A177-3AD203B41FA5}">
                      <a16:colId xmlns:a16="http://schemas.microsoft.com/office/drawing/2014/main" val="420326896"/>
                    </a:ext>
                  </a:extLst>
                </a:gridCol>
                <a:gridCol w="3104145">
                  <a:extLst>
                    <a:ext uri="{9D8B030D-6E8A-4147-A177-3AD203B41FA5}">
                      <a16:colId xmlns:a16="http://schemas.microsoft.com/office/drawing/2014/main" val="1415646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Hyperpararmeter</a:t>
                      </a:r>
                      <a:r>
                        <a:rPr lang="en-US" sz="1800" dirty="0"/>
                        <a:t> Tuning</a:t>
                      </a:r>
                      <a:endParaRPr lang="en-ID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Value (default)</a:t>
                      </a:r>
                      <a:endParaRPr lang="en-ID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Keterangan</a:t>
                      </a:r>
                      <a:endParaRPr lang="en-ID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54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Optimizer</a:t>
                      </a:r>
                      <a:endParaRPr lang="en-ID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Adam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7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/>
                        <a:t>Learning rate 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0.001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VGG19 = 0.0002 </a:t>
                      </a:r>
                      <a:endParaRPr lang="en-ID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08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Batch size 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32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80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023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/>
                        <a:t>epoch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VGG19 = 20</a:t>
                      </a:r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3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800"/>
                        <a:t>Creation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/>
                        <a:t>CrossEntropyLoss</a:t>
                      </a:r>
                      <a:endParaRPr lang="en-ID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</a:t>
                      </a:r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549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1374B78-0FD2-26EF-37BB-B269AE37BE79}"/>
              </a:ext>
            </a:extLst>
          </p:cNvPr>
          <p:cNvSpPr txBox="1"/>
          <p:nvPr/>
        </p:nvSpPr>
        <p:spPr>
          <a:xfrm>
            <a:off x="838200" y="1506022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D" sz="2000"/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23933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2FAF9-3EEF-D876-3801-B399246DA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6232-CF25-3607-CE08-C044E6A2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Evaluation</a:t>
            </a:r>
            <a:endParaRPr lang="en-ID" b="1">
              <a:solidFill>
                <a:srgbClr val="FF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33F7D3-53F4-2B8E-D37C-B2BBFCDD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21" y="2534999"/>
            <a:ext cx="5977033" cy="1984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7F2D6-C0BB-D69F-456F-0E3A9C11F89E}"/>
              </a:ext>
            </a:extLst>
          </p:cNvPr>
          <p:cNvSpPr txBox="1"/>
          <p:nvPr/>
        </p:nvSpPr>
        <p:spPr>
          <a:xfrm>
            <a:off x="2222500" y="315785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590</a:t>
            </a:r>
            <a:endParaRPr lang="en-ID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0123C0-888C-00C5-1E45-883AA4F8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94113"/>
            <a:ext cx="4358951" cy="433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45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ED859-EBED-C5AD-BFDE-53C05627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Evaluation</a:t>
            </a:r>
            <a:endParaRPr lang="en-ID" b="1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3701F-C4CA-B7D7-54DE-7FC74A47A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3619"/>
            <a:ext cx="5076825" cy="3981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8C6218-8F85-74B6-FB10-74E31F00B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7" y="2283619"/>
            <a:ext cx="5162550" cy="392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5153C0-F06C-9C68-58EC-4F00CF6C8D38}"/>
              </a:ext>
            </a:extLst>
          </p:cNvPr>
          <p:cNvSpPr txBox="1"/>
          <p:nvPr/>
        </p:nvSpPr>
        <p:spPr>
          <a:xfrm>
            <a:off x="838200" y="1576824"/>
            <a:ext cx="23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ResNet50</a:t>
            </a:r>
            <a:endParaRPr lang="en-ID" b="1"/>
          </a:p>
        </p:txBody>
      </p:sp>
    </p:spTree>
    <p:extLst>
      <p:ext uri="{BB962C8B-B14F-4D97-AF65-F5344CB8AC3E}">
        <p14:creationId xmlns:p14="http://schemas.microsoft.com/office/powerpoint/2010/main" val="318955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6DD2-4FC5-897F-6FF9-AD916E9D4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A8B9D-B8B2-5302-F6CB-F0DEFDE6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Evaluation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EE3512-8053-D991-EC89-2290F746CA8F}"/>
              </a:ext>
            </a:extLst>
          </p:cNvPr>
          <p:cNvSpPr txBox="1"/>
          <p:nvPr/>
        </p:nvSpPr>
        <p:spPr>
          <a:xfrm>
            <a:off x="838200" y="1576824"/>
            <a:ext cx="23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ResNet18</a:t>
            </a:r>
            <a:endParaRPr lang="en-ID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4E56AF-1A23-EC63-72EF-0F47E1F0F0A8}"/>
              </a:ext>
            </a:extLst>
          </p:cNvPr>
          <p:cNvSpPr txBox="1"/>
          <p:nvPr/>
        </p:nvSpPr>
        <p:spPr>
          <a:xfrm>
            <a:off x="2222500" y="315785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590</a:t>
            </a:r>
            <a:endParaRPr lang="en-ID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67743-2965-132D-0C48-7EBCAE796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862" y="2385258"/>
            <a:ext cx="4524375" cy="191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4AEF43-7A9D-5457-3E49-8ACDF8A19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2276475"/>
            <a:ext cx="53530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85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9FB34-4D6D-DF3D-8E2E-CCA813494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8E34-0C76-2751-21B1-8E8A1A20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Evaluation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E5C20-FAB9-5468-508D-E4602366550D}"/>
              </a:ext>
            </a:extLst>
          </p:cNvPr>
          <p:cNvSpPr txBox="1"/>
          <p:nvPr/>
        </p:nvSpPr>
        <p:spPr>
          <a:xfrm>
            <a:off x="5648325" y="2243574"/>
            <a:ext cx="23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ResNet18</a:t>
            </a:r>
            <a:endParaRPr lang="en-ID" b="1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BE4E3DF-60A0-AA6F-ADEB-B8A7C4680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8565"/>
          <a:stretch/>
        </p:blipFill>
        <p:spPr>
          <a:xfrm>
            <a:off x="838200" y="2902387"/>
            <a:ext cx="10515600" cy="2846798"/>
          </a:xfrm>
        </p:spPr>
      </p:pic>
    </p:spTree>
    <p:extLst>
      <p:ext uri="{BB962C8B-B14F-4D97-AF65-F5344CB8AC3E}">
        <p14:creationId xmlns:p14="http://schemas.microsoft.com/office/powerpoint/2010/main" val="338290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48836-BF6E-6BF2-72F3-B80240C3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7E78-9BE5-018F-3280-CF342C42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Evaluation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9DBCB-2463-F944-9688-C0940795B879}"/>
              </a:ext>
            </a:extLst>
          </p:cNvPr>
          <p:cNvSpPr txBox="1"/>
          <p:nvPr/>
        </p:nvSpPr>
        <p:spPr>
          <a:xfrm>
            <a:off x="838200" y="1603930"/>
            <a:ext cx="23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GoogleNet</a:t>
            </a:r>
            <a:endParaRPr lang="en-ID" b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87D981C-3839-704C-50BF-389D53EB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6" y="2351127"/>
            <a:ext cx="5156198" cy="357814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81C8AC1-09DA-E1AE-8FF8-7A3F0536E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1127"/>
            <a:ext cx="5829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3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A171D-2C1C-E2DD-5F7E-BAE90F9DF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8551-47DA-FA7F-E0E8-6B6C52FD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Evaluation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5E172D-A3BF-E1AB-5879-4AF4EC3FE2C9}"/>
              </a:ext>
            </a:extLst>
          </p:cNvPr>
          <p:cNvSpPr txBox="1"/>
          <p:nvPr/>
        </p:nvSpPr>
        <p:spPr>
          <a:xfrm>
            <a:off x="5708780" y="2099339"/>
            <a:ext cx="23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GoogleNet</a:t>
            </a:r>
            <a:endParaRPr lang="en-ID" b="1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49EAF3-1C87-011E-9A84-C2A442692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570"/>
          <a:stretch/>
        </p:blipFill>
        <p:spPr>
          <a:xfrm>
            <a:off x="2017712" y="2733869"/>
            <a:ext cx="8388222" cy="29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47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E47AB-21D1-961D-8076-A5B63A94F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ABCC-AE5F-C9D4-1119-CBC323F0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Meet The Team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E59D-C24D-59B7-C256-0A97E1EB7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8649" y="4292940"/>
            <a:ext cx="1809750" cy="488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D" sz="1800" b="1" i="0" u="none" strike="noStrike">
                <a:solidFill>
                  <a:srgbClr val="FF0000"/>
                </a:solidFill>
                <a:effectLst/>
              </a:rPr>
              <a:t>Robert Rasidy</a:t>
            </a:r>
          </a:p>
        </p:txBody>
      </p:sp>
      <p:pic>
        <p:nvPicPr>
          <p:cNvPr id="5" name="Picture 4" descr="A person wearing a hat&#10;&#10;AI-generated content may be incorrect.">
            <a:extLst>
              <a:ext uri="{FF2B5EF4-FFF2-40B4-BE49-F238E27FC236}">
                <a16:creationId xmlns:a16="http://schemas.microsoft.com/office/drawing/2014/main" id="{EC8A37B9-40E2-EC33-CDF4-B6DE5DD64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r="1997"/>
          <a:stretch/>
        </p:blipFill>
        <p:spPr>
          <a:xfrm>
            <a:off x="1147898" y="2528597"/>
            <a:ext cx="1575777" cy="1575777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B52AFE-CC2A-7698-A9CD-AE284AB9D2D5}"/>
              </a:ext>
            </a:extLst>
          </p:cNvPr>
          <p:cNvSpPr txBox="1"/>
          <p:nvPr/>
        </p:nvSpPr>
        <p:spPr>
          <a:xfrm>
            <a:off x="841964" y="152640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We are proud to introduce the dedicated and talented team behind our successful projects.</a:t>
            </a:r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BD4D4-0DA5-EA4F-9997-331DA8F94554}"/>
              </a:ext>
            </a:extLst>
          </p:cNvPr>
          <p:cNvSpPr txBox="1"/>
          <p:nvPr/>
        </p:nvSpPr>
        <p:spPr>
          <a:xfrm>
            <a:off x="1181100" y="4306407"/>
            <a:ext cx="1809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sz="1800" b="1" i="0" u="none" strike="noStrike">
                <a:solidFill>
                  <a:srgbClr val="FF0000"/>
                </a:solidFill>
                <a:effectLst/>
              </a:rPr>
              <a:t>Teguh Imanto</a:t>
            </a:r>
            <a:endParaRPr lang="en-ID" sz="1800" b="1">
              <a:solidFill>
                <a:srgbClr val="FF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2A883-CE2F-07D8-CFA5-5F3051FB10A5}"/>
              </a:ext>
            </a:extLst>
          </p:cNvPr>
          <p:cNvSpPr txBox="1"/>
          <p:nvPr/>
        </p:nvSpPr>
        <p:spPr>
          <a:xfrm>
            <a:off x="3615915" y="4306407"/>
            <a:ext cx="2340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sz="1800" b="1" i="0" u="none" strike="noStrike">
                <a:solidFill>
                  <a:srgbClr val="FF0000"/>
                </a:solidFill>
                <a:effectLst/>
              </a:rPr>
              <a:t>Andre Fransiscus M</a:t>
            </a:r>
            <a:endParaRPr lang="en-ID" sz="1800" b="1">
              <a:solidFill>
                <a:srgbClr val="FF0000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41F814-A610-4672-DE51-826311C011E7}"/>
              </a:ext>
            </a:extLst>
          </p:cNvPr>
          <p:cNvSpPr txBox="1"/>
          <p:nvPr/>
        </p:nvSpPr>
        <p:spPr>
          <a:xfrm>
            <a:off x="6368970" y="4285120"/>
            <a:ext cx="248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sz="1800" b="1" i="0" u="none" strike="noStrike">
                <a:solidFill>
                  <a:srgbClr val="FF0000"/>
                </a:solidFill>
                <a:effectLst/>
              </a:rPr>
              <a:t>Christian B Kuswandi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75148F8-3DB6-04FE-494D-0D50D44B9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4" t="5781" r="2076" b="22336"/>
          <a:stretch/>
        </p:blipFill>
        <p:spPr>
          <a:xfrm>
            <a:off x="6822517" y="2523384"/>
            <a:ext cx="1575777" cy="1575777"/>
          </a:xfrm>
          <a:prstGeom prst="ellipse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115D1F-A41C-247E-952B-090AB6F342F2}"/>
              </a:ext>
            </a:extLst>
          </p:cNvPr>
          <p:cNvSpPr txBox="1"/>
          <p:nvPr/>
        </p:nvSpPr>
        <p:spPr>
          <a:xfrm>
            <a:off x="6893938" y="4654452"/>
            <a:ext cx="15792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D" sz="1600" b="1"/>
              <a:t>Contribution: </a:t>
            </a:r>
          </a:p>
          <a:p>
            <a:pPr algn="ctr">
              <a:buNone/>
            </a:pPr>
            <a:r>
              <a:rPr lang="en-ID" sz="1600"/>
              <a:t>VGG19</a:t>
            </a:r>
            <a:endParaRPr lang="en-ID" sz="1600"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EDA79-21CA-460E-CA48-D17D84418635}"/>
              </a:ext>
            </a:extLst>
          </p:cNvPr>
          <p:cNvSpPr txBox="1"/>
          <p:nvPr/>
        </p:nvSpPr>
        <p:spPr>
          <a:xfrm>
            <a:off x="9763921" y="4654451"/>
            <a:ext cx="15792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D" sz="1600" b="1"/>
              <a:t>Contribution: </a:t>
            </a:r>
          </a:p>
          <a:p>
            <a:pPr algn="ctr">
              <a:buNone/>
            </a:pPr>
            <a:r>
              <a:rPr lang="en-ID" sz="1600"/>
              <a:t>ResNet18</a:t>
            </a:r>
            <a:endParaRPr lang="en-ID" sz="160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C288AB-0410-E954-095A-77562A61F439}"/>
              </a:ext>
            </a:extLst>
          </p:cNvPr>
          <p:cNvSpPr txBox="1"/>
          <p:nvPr/>
        </p:nvSpPr>
        <p:spPr>
          <a:xfrm>
            <a:off x="3996748" y="4675739"/>
            <a:ext cx="15792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D" sz="1600" b="1"/>
              <a:t>Contribution: </a:t>
            </a:r>
          </a:p>
          <a:p>
            <a:pPr algn="ctr">
              <a:buNone/>
            </a:pPr>
            <a:r>
              <a:rPr lang="en-ID" sz="1600"/>
              <a:t>GoogLeNet</a:t>
            </a:r>
            <a:endParaRPr lang="en-ID" sz="1600">
              <a:effectLst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296DC8-A15D-16C8-094B-C634FF1CE1AF}"/>
              </a:ext>
            </a:extLst>
          </p:cNvPr>
          <p:cNvSpPr txBox="1"/>
          <p:nvPr/>
        </p:nvSpPr>
        <p:spPr>
          <a:xfrm>
            <a:off x="438966" y="4685269"/>
            <a:ext cx="30991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D" sz="1600" b="1"/>
              <a:t>Contribution: </a:t>
            </a:r>
          </a:p>
          <a:p>
            <a:pPr algn="ctr">
              <a:buNone/>
            </a:pPr>
            <a:r>
              <a:rPr lang="en-ID" sz="1600"/>
              <a:t>ResNet50</a:t>
            </a:r>
            <a:endParaRPr lang="en-ID" sz="1600">
              <a:effectLst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557D1B-F2CD-2DD5-FD8C-F0D4579A9955}"/>
              </a:ext>
            </a:extLst>
          </p:cNvPr>
          <p:cNvGrpSpPr/>
          <p:nvPr/>
        </p:nvGrpSpPr>
        <p:grpSpPr>
          <a:xfrm>
            <a:off x="6183986" y="5408981"/>
            <a:ext cx="3169772" cy="338554"/>
            <a:chOff x="990387" y="5570701"/>
            <a:chExt cx="3169772" cy="33855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8798947-F68F-2B84-6A54-5F53862E4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387" y="5602888"/>
              <a:ext cx="283971" cy="274179"/>
            </a:xfrm>
            <a:prstGeom prst="round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579DECB-B3CA-E818-838B-275D86CA49D4}"/>
                </a:ext>
              </a:extLst>
            </p:cNvPr>
            <p:cNvSpPr txBox="1"/>
            <p:nvPr/>
          </p:nvSpPr>
          <p:spPr>
            <a:xfrm>
              <a:off x="1246676" y="5570701"/>
              <a:ext cx="29134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600"/>
                <a:t>Christian Bernard Kuswandi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121BC-03BA-DD05-B496-B22E29E34ACE}"/>
              </a:ext>
            </a:extLst>
          </p:cNvPr>
          <p:cNvGrpSpPr/>
          <p:nvPr/>
        </p:nvGrpSpPr>
        <p:grpSpPr>
          <a:xfrm>
            <a:off x="1181100" y="5406538"/>
            <a:ext cx="1650756" cy="338554"/>
            <a:chOff x="990387" y="5570701"/>
            <a:chExt cx="1650756" cy="33855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56A8CC0-3389-9533-9B33-BFAE3CE3E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387" y="5602888"/>
              <a:ext cx="283971" cy="274179"/>
            </a:xfrm>
            <a:prstGeom prst="round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E4DBE2D-FBB4-7FDB-3349-6E81E1634E07}"/>
                </a:ext>
              </a:extLst>
            </p:cNvPr>
            <p:cNvSpPr txBox="1"/>
            <p:nvPr/>
          </p:nvSpPr>
          <p:spPr>
            <a:xfrm>
              <a:off x="1246676" y="5570701"/>
              <a:ext cx="139446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600"/>
                <a:t>Teguh Imanto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A7EFF4-3BD2-E1DE-73F4-27797232D305}"/>
              </a:ext>
            </a:extLst>
          </p:cNvPr>
          <p:cNvGrpSpPr/>
          <p:nvPr/>
        </p:nvGrpSpPr>
        <p:grpSpPr>
          <a:xfrm>
            <a:off x="9662698" y="5398150"/>
            <a:ext cx="1809750" cy="338554"/>
            <a:chOff x="990387" y="5570701"/>
            <a:chExt cx="1809750" cy="33855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6970387-D9D8-79AE-54A0-4EAEB3ABE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387" y="5602888"/>
              <a:ext cx="283971" cy="274179"/>
            </a:xfrm>
            <a:prstGeom prst="round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D2D8BF-E48F-C9A2-933D-35B1C8F4DADA}"/>
                </a:ext>
              </a:extLst>
            </p:cNvPr>
            <p:cNvSpPr txBox="1"/>
            <p:nvPr/>
          </p:nvSpPr>
          <p:spPr>
            <a:xfrm>
              <a:off x="1246676" y="5570701"/>
              <a:ext cx="155346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600"/>
                <a:t>Robert Rasidy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2F0A0D-2C74-95FE-B764-C5F8C4B95708}"/>
              </a:ext>
            </a:extLst>
          </p:cNvPr>
          <p:cNvGrpSpPr/>
          <p:nvPr/>
        </p:nvGrpSpPr>
        <p:grpSpPr>
          <a:xfrm>
            <a:off x="3678219" y="5390449"/>
            <a:ext cx="2216262" cy="338554"/>
            <a:chOff x="990387" y="5558805"/>
            <a:chExt cx="2216262" cy="33855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44240D6-ABCE-067C-3835-3F6F1E66E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0387" y="5602888"/>
              <a:ext cx="283971" cy="274179"/>
            </a:xfrm>
            <a:prstGeom prst="round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66608D0-E932-2B4E-0172-0189628F1735}"/>
                </a:ext>
              </a:extLst>
            </p:cNvPr>
            <p:cNvSpPr txBox="1"/>
            <p:nvPr/>
          </p:nvSpPr>
          <p:spPr>
            <a:xfrm>
              <a:off x="1274358" y="5558805"/>
              <a:ext cx="193229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600"/>
                <a:t>Andre Fransiscus M</a:t>
              </a:r>
            </a:p>
          </p:txBody>
        </p:sp>
      </p:grpSp>
      <p:pic>
        <p:nvPicPr>
          <p:cNvPr id="41" name="Picture 40" descr="A person sitting at a desk&#10;&#10;AI-generated content may be incorrect.">
            <a:extLst>
              <a:ext uri="{FF2B5EF4-FFF2-40B4-BE49-F238E27FC236}">
                <a16:creationId xmlns:a16="http://schemas.microsoft.com/office/drawing/2014/main" id="{7ED6444D-3059-3D18-B6A2-B45D4B9614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" t="8609" r="1271" b="27761"/>
          <a:stretch/>
        </p:blipFill>
        <p:spPr>
          <a:xfrm>
            <a:off x="3791025" y="2528597"/>
            <a:ext cx="1575777" cy="1575777"/>
          </a:xfrm>
          <a:prstGeom prst="ellipse">
            <a:avLst/>
          </a:prstGeom>
        </p:spPr>
      </p:pic>
      <p:pic>
        <p:nvPicPr>
          <p:cNvPr id="2050" name="Picture 2" descr="Robert Rasidy - Human Capital Activist - Data Science Club ...">
            <a:extLst>
              <a:ext uri="{FF2B5EF4-FFF2-40B4-BE49-F238E27FC236}">
                <a16:creationId xmlns:a16="http://schemas.microsoft.com/office/drawing/2014/main" id="{BE0F94F5-D139-65F5-7B42-E1BF8D75D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39124" y="2523383"/>
            <a:ext cx="1575777" cy="157577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93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C355C-FD9F-44C6-9C33-D907F81D7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8286-C524-0715-1048-067ACD36F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Evaluation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1B9B7A-C770-76FC-4D4A-8CD6AF45EECA}"/>
              </a:ext>
            </a:extLst>
          </p:cNvPr>
          <p:cNvSpPr txBox="1"/>
          <p:nvPr/>
        </p:nvSpPr>
        <p:spPr>
          <a:xfrm>
            <a:off x="5680788" y="1865590"/>
            <a:ext cx="2359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VGG19</a:t>
            </a:r>
            <a:endParaRPr lang="en-ID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D3182D-5619-41A6-E44E-C3CDC1FF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40453"/>
            <a:ext cx="4219575" cy="3781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0417B-FED9-9D23-B593-D92C366D4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520" y="2688091"/>
            <a:ext cx="49434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14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52E9-6D5D-1871-80FE-AEDF5F85A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CB3B-146E-9361-D97A-8B8137F6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Evaluation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0D485-F104-5437-2CA7-36EC762E4469}"/>
              </a:ext>
            </a:extLst>
          </p:cNvPr>
          <p:cNvSpPr txBox="1"/>
          <p:nvPr/>
        </p:nvSpPr>
        <p:spPr>
          <a:xfrm>
            <a:off x="5858070" y="1690688"/>
            <a:ext cx="117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VGG19</a:t>
            </a:r>
            <a:endParaRPr lang="en-ID" b="1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3140EA-1EB6-5B62-5283-836A99292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17"/>
          <a:stretch/>
        </p:blipFill>
        <p:spPr>
          <a:xfrm>
            <a:off x="2974410" y="2187031"/>
            <a:ext cx="6392467" cy="36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93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EDE08-B4CA-4DE3-E7E4-B77622408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A81A-0905-26DB-D84C-1467D174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Model Comparison &amp; Selection</a:t>
            </a:r>
            <a:endParaRPr lang="en-ID" b="1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EDC48D-BEA5-7D0C-7F86-1E124A929D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69067"/>
              </p:ext>
            </p:extLst>
          </p:nvPr>
        </p:nvGraphicFramePr>
        <p:xfrm>
          <a:off x="1028700" y="1825625"/>
          <a:ext cx="99821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556">
                  <a:extLst>
                    <a:ext uri="{9D8B030D-6E8A-4147-A177-3AD203B41FA5}">
                      <a16:colId xmlns:a16="http://schemas.microsoft.com/office/drawing/2014/main" val="3714133719"/>
                    </a:ext>
                  </a:extLst>
                </a:gridCol>
                <a:gridCol w="1311119">
                  <a:extLst>
                    <a:ext uri="{9D8B030D-6E8A-4147-A177-3AD203B41FA5}">
                      <a16:colId xmlns:a16="http://schemas.microsoft.com/office/drawing/2014/main" val="650680562"/>
                    </a:ext>
                  </a:extLst>
                </a:gridCol>
                <a:gridCol w="1311119">
                  <a:extLst>
                    <a:ext uri="{9D8B030D-6E8A-4147-A177-3AD203B41FA5}">
                      <a16:colId xmlns:a16="http://schemas.microsoft.com/office/drawing/2014/main" val="3646588103"/>
                    </a:ext>
                  </a:extLst>
                </a:gridCol>
                <a:gridCol w="1166332">
                  <a:extLst>
                    <a:ext uri="{9D8B030D-6E8A-4147-A177-3AD203B41FA5}">
                      <a16:colId xmlns:a16="http://schemas.microsoft.com/office/drawing/2014/main" val="248318153"/>
                    </a:ext>
                  </a:extLst>
                </a:gridCol>
                <a:gridCol w="1278945">
                  <a:extLst>
                    <a:ext uri="{9D8B030D-6E8A-4147-A177-3AD203B41FA5}">
                      <a16:colId xmlns:a16="http://schemas.microsoft.com/office/drawing/2014/main" val="1300224490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443294328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2373049766"/>
                    </a:ext>
                  </a:extLst>
                </a:gridCol>
                <a:gridCol w="1174376">
                  <a:extLst>
                    <a:ext uri="{9D8B030D-6E8A-4147-A177-3AD203B41FA5}">
                      <a16:colId xmlns:a16="http://schemas.microsoft.com/office/drawing/2014/main" val="209191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Precision (Female)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Recall (female)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/>
                        <a:t>f1-score</a:t>
                      </a:r>
                    </a:p>
                    <a:p>
                      <a:r>
                        <a:rPr lang="en-ID"/>
                        <a:t>(Female)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Precision (Male)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Recall (Male)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/>
                        <a:t>f1-score</a:t>
                      </a:r>
                    </a:p>
                    <a:p>
                      <a:r>
                        <a:rPr lang="en-ID"/>
                        <a:t>(Male)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9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ResNet50</a:t>
                      </a:r>
                      <a:endParaRPr lang="en-ID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0.98</a:t>
                      </a:r>
                      <a:endParaRPr lang="en-ID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0.97</a:t>
                      </a:r>
                      <a:endParaRPr lang="en-ID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0.99</a:t>
                      </a:r>
                      <a:endParaRPr lang="en-ID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0.99</a:t>
                      </a:r>
                      <a:endParaRPr lang="en-ID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0.98</a:t>
                      </a:r>
                      <a:endParaRPr lang="en-ID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0.96</a:t>
                      </a:r>
                      <a:endParaRPr lang="en-ID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0.97</a:t>
                      </a:r>
                      <a:endParaRPr lang="en-ID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GoogLeNet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0.94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/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9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ResNet18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0.94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0.95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0.96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0.95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0.94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0.93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7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VGG19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0.94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0.93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0.94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0.89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0.91</a:t>
                      </a:r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0.90</a:t>
                      </a:r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5460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E233B7-1E56-DE01-4A0D-3A1726C7A1CC}"/>
              </a:ext>
            </a:extLst>
          </p:cNvPr>
          <p:cNvSpPr txBox="1"/>
          <p:nvPr/>
        </p:nvSpPr>
        <p:spPr>
          <a:xfrm>
            <a:off x="1247190" y="4220851"/>
            <a:ext cx="95452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D" sz="1400"/>
              <a:t>ResNet50 menunjukkan performa terbaik, dengan akurasi tertinggi (98%) dan f1-score rata-rata mendekati 0.97–0.99.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D" sz="1400"/>
              <a:t>GoogLeNet memiliki akurasi yang baik (95%), tetapi recall untuk male relatif lebih rendah (0.90).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D" sz="1400"/>
              <a:t>ResNet18 memiliki akurasi (94%) dengan precision tinggi pada female (0.96), tetapi recall dan f1-score untuk male sedikit lebih rendah (0.90–0.92).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D" sz="1400"/>
              <a:t>VGG19 memberikan hasil yang cukup baik (92% akurasi), tetapi lebih rendah dibanding model lainnya, dengan f1-score rata-rata 0.90–0.94.</a:t>
            </a:r>
          </a:p>
        </p:txBody>
      </p:sp>
    </p:spTree>
    <p:extLst>
      <p:ext uri="{BB962C8B-B14F-4D97-AF65-F5344CB8AC3E}">
        <p14:creationId xmlns:p14="http://schemas.microsoft.com/office/powerpoint/2010/main" val="3717199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4A5C-8606-BEA3-48EC-BF721AD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Real-World Application</a:t>
            </a:r>
            <a:endParaRPr lang="en-ID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07976E-E935-E07C-EBEA-DE8368500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7292" b="9192"/>
          <a:stretch/>
        </p:blipFill>
        <p:spPr>
          <a:xfrm>
            <a:off x="931505" y="2374803"/>
            <a:ext cx="3519197" cy="39513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46264C-E372-C405-C1DE-D27A185757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732" b="9264"/>
          <a:stretch/>
        </p:blipFill>
        <p:spPr>
          <a:xfrm>
            <a:off x="5148686" y="2377912"/>
            <a:ext cx="5114988" cy="3948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DFC1D1-EB23-B452-3EB3-233DE6A13399}"/>
              </a:ext>
            </a:extLst>
          </p:cNvPr>
          <p:cNvSpPr txBox="1"/>
          <p:nvPr/>
        </p:nvSpPr>
        <p:spPr>
          <a:xfrm>
            <a:off x="838199" y="1997337"/>
            <a:ext cx="2380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Hasil Prediksi (Male)</a:t>
            </a:r>
            <a:endParaRPr lang="en-ID" sz="1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7E34A-B3EE-9635-097A-E61757DBC753}"/>
              </a:ext>
            </a:extLst>
          </p:cNvPr>
          <p:cNvSpPr txBox="1"/>
          <p:nvPr/>
        </p:nvSpPr>
        <p:spPr>
          <a:xfrm>
            <a:off x="5054344" y="1997337"/>
            <a:ext cx="21818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Hasil Prediksi (Female)</a:t>
            </a:r>
            <a:endParaRPr lang="en-ID" sz="14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B285C-4B35-7E45-A0ED-57D06B8291DB}"/>
              </a:ext>
            </a:extLst>
          </p:cNvPr>
          <p:cNvSpPr txBox="1"/>
          <p:nvPr/>
        </p:nvSpPr>
        <p:spPr>
          <a:xfrm>
            <a:off x="838199" y="1575711"/>
            <a:ext cx="3248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Model ResNet50 (Best Model)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180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C5A1-1209-3CE1-1241-BD11FF69A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Conclusion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E9172-92FC-B17F-3A2E-ADE902673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6253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ID" sz="2400" b="1"/>
              <a:t>ResNet50</a:t>
            </a:r>
            <a:r>
              <a:rPr lang="en-ID" sz="2400"/>
              <a:t> menjadi pilihan model terbaik dalam eksperimen ini, menunjukkan kemampuan generalisasi yang baik untuk klasifikasi gender.</a:t>
            </a:r>
          </a:p>
          <a:p>
            <a:pPr algn="just"/>
            <a:r>
              <a:rPr lang="en-ID" sz="2400"/>
              <a:t>Meskipun </a:t>
            </a:r>
            <a:r>
              <a:rPr lang="en-ID" sz="2400" b="1"/>
              <a:t>ResNet18, GoogLeNet dan VGG19 </a:t>
            </a:r>
            <a:r>
              <a:rPr lang="en-ID" sz="2400"/>
              <a:t>dapat digunakan, mereka menunjukkan </a:t>
            </a:r>
            <a:r>
              <a:rPr lang="en-ID" sz="2400" b="1"/>
              <a:t>keterbatasan dalam recall untuk male</a:t>
            </a:r>
            <a:r>
              <a:rPr lang="en-ID" sz="2400"/>
              <a:t> dan overall accuracy terhadap data test.</a:t>
            </a:r>
          </a:p>
        </p:txBody>
      </p:sp>
      <p:pic>
        <p:nvPicPr>
          <p:cNvPr id="6146" name="Picture 2" descr="Gender and Sexuality – BestColleges.com">
            <a:extLst>
              <a:ext uri="{FF2B5EF4-FFF2-40B4-BE49-F238E27FC236}">
                <a16:creationId xmlns:a16="http://schemas.microsoft.com/office/drawing/2014/main" id="{B9630059-6C73-B95C-38FD-E95FC39E55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" b="50495"/>
          <a:stretch/>
        </p:blipFill>
        <p:spPr bwMode="auto">
          <a:xfrm>
            <a:off x="0" y="5021100"/>
            <a:ext cx="12192000" cy="18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393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ender Images – Browse 828,603 Stock Photos, Vectors, and Video | Adobe  Stock">
            <a:extLst>
              <a:ext uri="{FF2B5EF4-FFF2-40B4-BE49-F238E27FC236}">
                <a16:creationId xmlns:a16="http://schemas.microsoft.com/office/drawing/2014/main" id="{1166BC4A-7EE8-9BD9-1A7B-B01E44276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 bwMode="auto">
          <a:xfrm>
            <a:off x="9212036" y="4138126"/>
            <a:ext cx="3429000" cy="3429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05590C-1744-D3CB-8CC8-6173E903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Future Development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CCF6-019E-3529-3827-F21B07FCB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4094" cy="43139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Menggunakan Full Dataset Images pada Dataset CelebA (</a:t>
            </a:r>
            <a:r>
              <a:rPr lang="en-US" sz="2000" b="1"/>
              <a:t>202.599</a:t>
            </a:r>
            <a:r>
              <a:rPr lang="en-US" sz="2000"/>
              <a:t>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DataSet displit jadi 3 </a:t>
            </a:r>
            <a:r>
              <a:rPr lang="en-US" sz="2000" b="1"/>
              <a:t>(train, valid, test)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sz="2000"/>
              <a:t>Eksperimen dengan arsitektur baru</a:t>
            </a:r>
            <a:endParaRPr lang="en-US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ID" sz="1800" b="1"/>
              <a:t>EfficientNet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D" sz="1800" b="1"/>
              <a:t>Vision Transformer (ViT)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D" sz="1800" b="1"/>
              <a:t>ConvNeXt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D" sz="2000"/>
              <a:t>Augmentasi tambahan u/ </a:t>
            </a:r>
            <a:r>
              <a:rPr lang="it-IT" sz="2000"/>
              <a:t>variasi citra (pose, pencahayaan, ekspresi)</a:t>
            </a:r>
            <a:endParaRPr lang="en-ID" sz="2000"/>
          </a:p>
          <a:p>
            <a:pPr lvl="1">
              <a:buFont typeface="Wingdings" panose="05000000000000000000" pitchFamily="2" charset="2"/>
              <a:buChar char="§"/>
            </a:pPr>
            <a:r>
              <a:rPr lang="en-ID" sz="1800"/>
              <a:t>RandomRotation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D" sz="1800"/>
              <a:t>RandomHorizontalFlip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D" sz="1800"/>
              <a:t>ColorJitter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D" sz="1800"/>
              <a:t>RandomErasing</a:t>
            </a:r>
          </a:p>
        </p:txBody>
      </p:sp>
    </p:spTree>
    <p:extLst>
      <p:ext uri="{BB962C8B-B14F-4D97-AF65-F5344CB8AC3E}">
        <p14:creationId xmlns:p14="http://schemas.microsoft.com/office/powerpoint/2010/main" val="4202643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7F1BB-83A2-6D71-69A3-0919ED6FE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5AFC-000E-09DC-04CB-53A8F948C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56" y="974432"/>
            <a:ext cx="3396342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Contact Us</a:t>
            </a:r>
            <a:endParaRPr lang="en-ID" b="1">
              <a:solidFill>
                <a:srgbClr val="FF0000"/>
              </a:solidFill>
            </a:endParaRPr>
          </a:p>
        </p:txBody>
      </p:sp>
      <p:pic>
        <p:nvPicPr>
          <p:cNvPr id="7170" name="Picture 2" descr="Gender Vectors - Download Free High-Quality Vectors from Freepik | Freepik">
            <a:extLst>
              <a:ext uri="{FF2B5EF4-FFF2-40B4-BE49-F238E27FC236}">
                <a16:creationId xmlns:a16="http://schemas.microsoft.com/office/drawing/2014/main" id="{6B52C15A-16F7-A8C2-04B6-EC3A1FBC3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B478-CAEF-72B5-A158-F05E3E51A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56" y="4344551"/>
            <a:ext cx="1809750" cy="488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D" sz="1800" b="1" i="0" u="none" strike="noStrike">
                <a:solidFill>
                  <a:srgbClr val="FF0000"/>
                </a:solidFill>
                <a:effectLst/>
              </a:rPr>
              <a:t>Robert Rasidy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AEA28-F98A-3F10-0D5F-256496B55CE1}"/>
              </a:ext>
            </a:extLst>
          </p:cNvPr>
          <p:cNvSpPr txBox="1"/>
          <p:nvPr/>
        </p:nvSpPr>
        <p:spPr>
          <a:xfrm>
            <a:off x="2895387" y="2332182"/>
            <a:ext cx="2279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sz="1800" b="1" i="0" u="none" strike="noStrike">
                <a:solidFill>
                  <a:srgbClr val="FF0000"/>
                </a:solidFill>
                <a:effectLst/>
              </a:rPr>
              <a:t>Andre Fransiscus M</a:t>
            </a:r>
            <a:endParaRPr lang="en-ID" sz="1800" b="1">
              <a:solidFill>
                <a:srgbClr val="FF0000"/>
              </a:solidFill>
              <a:effectLst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00926C-E56F-68EB-EDD4-57097CF5013B}"/>
              </a:ext>
            </a:extLst>
          </p:cNvPr>
          <p:cNvGrpSpPr/>
          <p:nvPr/>
        </p:nvGrpSpPr>
        <p:grpSpPr>
          <a:xfrm>
            <a:off x="839756" y="3359422"/>
            <a:ext cx="3249269" cy="667183"/>
            <a:chOff x="858417" y="4596906"/>
            <a:chExt cx="3249269" cy="6671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13A45E-BE15-1DBF-70C9-EB02F05CD61E}"/>
                </a:ext>
              </a:extLst>
            </p:cNvPr>
            <p:cNvSpPr txBox="1"/>
            <p:nvPr/>
          </p:nvSpPr>
          <p:spPr>
            <a:xfrm>
              <a:off x="858417" y="4596906"/>
              <a:ext cx="24828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ID" sz="1800" b="1" i="0" u="none" strike="noStrike">
                  <a:solidFill>
                    <a:srgbClr val="FF0000"/>
                  </a:solidFill>
                  <a:effectLst/>
                </a:rPr>
                <a:t>Christian B Kuswandi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F9C7444-48E6-66CA-0810-58D91F812B05}"/>
                </a:ext>
              </a:extLst>
            </p:cNvPr>
            <p:cNvGrpSpPr/>
            <p:nvPr/>
          </p:nvGrpSpPr>
          <p:grpSpPr>
            <a:xfrm>
              <a:off x="937914" y="4925535"/>
              <a:ext cx="3169772" cy="338554"/>
              <a:chOff x="990387" y="5570701"/>
              <a:chExt cx="3169772" cy="33855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A9B8BF2-F4AE-DA57-0C01-2E4E44D99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387" y="5602888"/>
                <a:ext cx="283971" cy="274179"/>
              </a:xfrm>
              <a:prstGeom prst="round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3402E2-7EB8-3B48-F88E-D208A39EA7BF}"/>
                  </a:ext>
                </a:extLst>
              </p:cNvPr>
              <p:cNvSpPr txBox="1"/>
              <p:nvPr/>
            </p:nvSpPr>
            <p:spPr>
              <a:xfrm>
                <a:off x="1246676" y="5570701"/>
                <a:ext cx="291348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600"/>
                  <a:t>Christian Bernard Kuswandi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FDB3B7-0BE0-DBAC-09E7-778FF0E7C3CE}"/>
              </a:ext>
            </a:extLst>
          </p:cNvPr>
          <p:cNvGrpSpPr/>
          <p:nvPr/>
        </p:nvGrpSpPr>
        <p:grpSpPr>
          <a:xfrm>
            <a:off x="839756" y="2332182"/>
            <a:ext cx="1809750" cy="709294"/>
            <a:chOff x="858417" y="3461187"/>
            <a:chExt cx="1809750" cy="7092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A39D8C0-043C-C40E-0A93-D3642D83ED5E}"/>
                </a:ext>
              </a:extLst>
            </p:cNvPr>
            <p:cNvSpPr txBox="1"/>
            <p:nvPr/>
          </p:nvSpPr>
          <p:spPr>
            <a:xfrm>
              <a:off x="858417" y="3461187"/>
              <a:ext cx="18097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ID" sz="1800" b="1" i="0" u="none" strike="noStrike">
                  <a:solidFill>
                    <a:srgbClr val="FF0000"/>
                  </a:solidFill>
                  <a:effectLst/>
                </a:rPr>
                <a:t>Teguh Imanto</a:t>
              </a:r>
              <a:endParaRPr lang="en-ID" sz="1800" b="1">
                <a:solidFill>
                  <a:srgbClr val="FF0000"/>
                </a:solidFill>
                <a:effectLst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1225F5-4BD7-D375-79CB-49E3180B248F}"/>
                </a:ext>
              </a:extLst>
            </p:cNvPr>
            <p:cNvGrpSpPr/>
            <p:nvPr/>
          </p:nvGrpSpPr>
          <p:grpSpPr>
            <a:xfrm>
              <a:off x="937914" y="3831927"/>
              <a:ext cx="1650756" cy="338554"/>
              <a:chOff x="990387" y="5570701"/>
              <a:chExt cx="1650756" cy="338554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15F307F5-F550-5195-E45E-CDBD3A27F8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387" y="5602888"/>
                <a:ext cx="283971" cy="274179"/>
              </a:xfrm>
              <a:prstGeom prst="round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D33CC6-3EC9-3DFD-FA12-0DCDCCC426D5}"/>
                  </a:ext>
                </a:extLst>
              </p:cNvPr>
              <p:cNvSpPr txBox="1"/>
              <p:nvPr/>
            </p:nvSpPr>
            <p:spPr>
              <a:xfrm>
                <a:off x="1246676" y="5570701"/>
                <a:ext cx="139446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1600"/>
                  <a:t>Teguh Imanto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F6DFB49-0C5A-2CD2-9A6A-1739C27A4012}"/>
              </a:ext>
            </a:extLst>
          </p:cNvPr>
          <p:cNvGrpSpPr/>
          <p:nvPr/>
        </p:nvGrpSpPr>
        <p:grpSpPr>
          <a:xfrm>
            <a:off x="919253" y="4738396"/>
            <a:ext cx="1809750" cy="338554"/>
            <a:chOff x="937914" y="5900494"/>
            <a:chExt cx="1809750" cy="33855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0528841-7D17-8B72-C7C1-8726A3A9B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914" y="5932681"/>
              <a:ext cx="283971" cy="274179"/>
            </a:xfrm>
            <a:prstGeom prst="round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2941D96-FE26-7290-999E-A7ED92545EE6}"/>
                </a:ext>
              </a:extLst>
            </p:cNvPr>
            <p:cNvSpPr txBox="1"/>
            <p:nvPr/>
          </p:nvSpPr>
          <p:spPr>
            <a:xfrm>
              <a:off x="1194203" y="5900494"/>
              <a:ext cx="155346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600"/>
                <a:t>Robert Rasidy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69D568-858E-7E4F-4A79-753B530756D0}"/>
              </a:ext>
            </a:extLst>
          </p:cNvPr>
          <p:cNvGrpSpPr/>
          <p:nvPr/>
        </p:nvGrpSpPr>
        <p:grpSpPr>
          <a:xfrm>
            <a:off x="2985292" y="2701514"/>
            <a:ext cx="2188580" cy="338554"/>
            <a:chOff x="990387" y="5570701"/>
            <a:chExt cx="2188580" cy="33855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249DA0F-911D-B870-A90F-CBFCCD890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387" y="5602888"/>
              <a:ext cx="283971" cy="274179"/>
            </a:xfrm>
            <a:prstGeom prst="round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025263-DB62-CAF8-E708-29359596B911}"/>
                </a:ext>
              </a:extLst>
            </p:cNvPr>
            <p:cNvSpPr txBox="1"/>
            <p:nvPr/>
          </p:nvSpPr>
          <p:spPr>
            <a:xfrm>
              <a:off x="1246676" y="5570701"/>
              <a:ext cx="193229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600"/>
                <a:t>Andre Fransiscus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4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F16A83-A5BE-72CC-8C93-850DD3348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26000C3-6345-A32E-3DF3-276CC02B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Background &amp; Problem Statement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D2C56-B48E-25AB-739B-A72DEA38E7A0}"/>
              </a:ext>
            </a:extLst>
          </p:cNvPr>
          <p:cNvSpPr txBox="1"/>
          <p:nvPr/>
        </p:nvSpPr>
        <p:spPr>
          <a:xfrm>
            <a:off x="6667499" y="2012589"/>
            <a:ext cx="4469363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D" b="1"/>
              <a:t>Problem Statement</a:t>
            </a:r>
          </a:p>
          <a:p>
            <a:pPr algn="just"/>
            <a:r>
              <a:rPr lang="en-ID" sz="1600"/>
              <a:t>Meskipun klasifikasi gender tampak sederhana bagi manusia, sistem komputer sering kali menghadapi tantangan seperti pencahayaan tidak konsisten, ekspresi wajah, pose, dan kemiripan visual antar gender. </a:t>
            </a:r>
          </a:p>
        </p:txBody>
      </p:sp>
      <p:pic>
        <p:nvPicPr>
          <p:cNvPr id="3074" name="Picture 2" descr="Download Gender, Transsexual, Communication. Royalty-Free Stock Illustration  Image - Pixabay">
            <a:extLst>
              <a:ext uri="{FF2B5EF4-FFF2-40B4-BE49-F238E27FC236}">
                <a16:creationId xmlns:a16="http://schemas.microsoft.com/office/drawing/2014/main" id="{0CE30114-3A3C-F940-2020-6A43D3D3B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55" b="37187"/>
          <a:stretch/>
        </p:blipFill>
        <p:spPr bwMode="auto">
          <a:xfrm>
            <a:off x="0" y="5551714"/>
            <a:ext cx="1219200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FEBFF-F2FD-6BEB-E673-EFD23D27816E}"/>
              </a:ext>
            </a:extLst>
          </p:cNvPr>
          <p:cNvSpPr txBox="1"/>
          <p:nvPr/>
        </p:nvSpPr>
        <p:spPr>
          <a:xfrm>
            <a:off x="838200" y="2012589"/>
            <a:ext cx="5257800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D" b="1"/>
              <a:t>Background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600"/>
              <a:t>Pengenalan wajah (face recognition) adalah teknologi AI yang digunakan di bidang keamanan, pemasaran, dan interaksi manusia-komputer. Salah satu penerapannya adalah klasifikasi gender berdasarkan citra wajah.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ID" sz="100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ID" sz="1600"/>
              <a:t>Manfaat klasifikasi gender antara lain untuk analisis demografi, rekomendasi produk atau iklan, statistik pengguna, sistem keamanan, dan smart surveillance. Contoh penerapan seperti pada e-commerce, media sosial, dan survei data pengguna pria/Wanita</a:t>
            </a:r>
            <a:r>
              <a:rPr lang="en-ID" sz="1800"/>
              <a:t>.</a:t>
            </a:r>
            <a:r>
              <a:rPr lang="en-ID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610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59CF2-665C-E372-0D36-D953A6F1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7F70-7882-AEE6-7FBB-0F9D9580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Objectives &amp; Scope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1386-00FF-7E80-E68C-DAE4F50B8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2861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D" sz="1800" b="1"/>
          </a:p>
          <a:p>
            <a:pPr marL="354013" algn="just">
              <a:buFont typeface="Wingdings" panose="05000000000000000000" pitchFamily="2" charset="2"/>
              <a:buChar char="§"/>
            </a:pPr>
            <a:r>
              <a:rPr lang="en-ID" sz="1800"/>
              <a:t>Membangun model klasifikasi gender (laki-laki &amp; perempuan) menggunakan tiga algoritma deep learning populer: ResNet50, ResNet18, GoogLeNet, dan VGG19.</a:t>
            </a:r>
          </a:p>
          <a:p>
            <a:pPr marL="354013" algn="just">
              <a:buFont typeface="Wingdings" panose="05000000000000000000" pitchFamily="2" charset="2"/>
              <a:buChar char="§"/>
            </a:pPr>
            <a:r>
              <a:rPr lang="en-ID" sz="1800"/>
              <a:t>Melakukan tuning hyperparameter, evaluasi, dan analisis perbandingan untuk menentukan model dengan performa terbaik.</a:t>
            </a:r>
          </a:p>
          <a:p>
            <a:pPr>
              <a:buNone/>
            </a:pPr>
            <a:endParaRPr lang="en-ID" sz="1000"/>
          </a:p>
          <a:p>
            <a:pPr>
              <a:buNone/>
            </a:pPr>
            <a:endParaRPr lang="en-ID" sz="2000" b="1"/>
          </a:p>
          <a:p>
            <a:pPr marL="125413" indent="0" algn="just">
              <a:spcBef>
                <a:spcPts val="600"/>
              </a:spcBef>
              <a:buNone/>
              <a:tabLst>
                <a:tab pos="354013" algn="l"/>
              </a:tabLst>
            </a:pPr>
            <a:endParaRPr lang="en-ID" sz="100"/>
          </a:p>
          <a:p>
            <a:pPr marL="354013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354013" algn="l"/>
              </a:tabLst>
            </a:pPr>
            <a:r>
              <a:rPr lang="en-ID" sz="1800"/>
              <a:t>Mengimplementasikan 4 arsitektur CNN sebagai model klasifikasi yaitu ResNet50, ResNet18, GoogLeNet dan VGG19.</a:t>
            </a:r>
          </a:p>
          <a:p>
            <a:pPr marL="354013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354013" algn="l"/>
              </a:tabLst>
            </a:pPr>
            <a:r>
              <a:rPr lang="en-ID" sz="1800"/>
              <a:t>Melatih dan menguji model untuk dua kelas saja: laki-laki dan perempuan.</a:t>
            </a:r>
          </a:p>
          <a:p>
            <a:pPr marL="354013" algn="just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354013" algn="l"/>
              </a:tabLst>
            </a:pPr>
            <a:r>
              <a:rPr lang="en-ID" sz="1800"/>
              <a:t>Tidak mencakup klasifikasi usia, ekspresi wajah, atau identifikasi individu (face recognition berdasarkan identitas unik).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5384FC-7FFF-B3B6-89A7-9A6015FC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2535"/>
            <a:ext cx="1533525" cy="428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1E683C-06D6-23E5-C139-0BBFD387B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3101"/>
            <a:ext cx="1200150" cy="504825"/>
          </a:xfrm>
          <a:prstGeom prst="rect">
            <a:avLst/>
          </a:prstGeom>
        </p:spPr>
      </p:pic>
      <p:pic>
        <p:nvPicPr>
          <p:cNvPr id="4100" name="Picture 4" descr="Gender identity | Definition, Theories, &amp; Facts | Britannica">
            <a:extLst>
              <a:ext uri="{FF2B5EF4-FFF2-40B4-BE49-F238E27FC236}">
                <a16:creationId xmlns:a16="http://schemas.microsoft.com/office/drawing/2014/main" id="{248625C7-25E1-FF60-A474-7EF13472DD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2"/>
          <a:stretch/>
        </p:blipFill>
        <p:spPr bwMode="auto">
          <a:xfrm>
            <a:off x="8546840" y="0"/>
            <a:ext cx="36451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9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4E430-CA3B-49BD-E723-D3C946846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9FF2-F741-9036-7B12-50BEB46B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34" y="386187"/>
            <a:ext cx="5458838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Data Collection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6810-D9FE-5578-A06B-855E81C70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732" y="1943122"/>
            <a:ext cx="4854510" cy="949368"/>
          </a:xfrm>
        </p:spPr>
        <p:txBody>
          <a:bodyPr>
            <a:normAutofit/>
          </a:bodyPr>
          <a:lstStyle/>
          <a:p>
            <a:pPr mar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800">
                <a:ea typeface="Open Sans" panose="020B0606030504020204" pitchFamily="34" charset="0"/>
                <a:cs typeface="Open Sans" panose="020B0606030504020204" pitchFamily="34" charset="0"/>
              </a:rPr>
              <a:t>Sumber DataSet berasal dari :</a:t>
            </a:r>
          </a:p>
          <a:p>
            <a:pPr mar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ID" sz="1800" b="1" i="0" u="none" strike="noStrike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Large-scale CelebFaces Attributes (CelebA)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B2EE5E-720F-F920-40F4-8178B2579452}"/>
              </a:ext>
            </a:extLst>
          </p:cNvPr>
          <p:cNvGrpSpPr/>
          <p:nvPr/>
        </p:nvGrpSpPr>
        <p:grpSpPr>
          <a:xfrm>
            <a:off x="8393999" y="1826957"/>
            <a:ext cx="2774948" cy="3083573"/>
            <a:chOff x="1029226" y="1176922"/>
            <a:chExt cx="3309509" cy="36775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E1B0EF2-0331-D835-1819-760FA3BD3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8386" y="1983464"/>
              <a:ext cx="2790825" cy="12287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16EDD9F-17B1-A8C0-B1A4-CBA612736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8386" y="3644834"/>
              <a:ext cx="2714625" cy="120967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65C0AD-F2D3-486A-4B4C-4A526696D8C0}"/>
                </a:ext>
              </a:extLst>
            </p:cNvPr>
            <p:cNvSpPr txBox="1"/>
            <p:nvPr/>
          </p:nvSpPr>
          <p:spPr>
            <a:xfrm>
              <a:off x="1029226" y="1577910"/>
              <a:ext cx="1078974" cy="367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0" i="0" u="none" strike="noStrike">
                  <a:effectLst/>
                  <a:ea typeface="Open Sans" panose="020B0606030504020204" pitchFamily="34" charset="0"/>
                  <a:cs typeface="Open Sans" panose="020B0606030504020204" pitchFamily="34" charset="0"/>
                </a:rPr>
                <a:t>Female</a:t>
              </a:r>
              <a:endParaRPr lang="en-ID" sz="14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639581-EC7C-0DB9-A3A6-B07FF2D35DD4}"/>
                </a:ext>
              </a:extLst>
            </p:cNvPr>
            <p:cNvSpPr txBox="1"/>
            <p:nvPr/>
          </p:nvSpPr>
          <p:spPr>
            <a:xfrm>
              <a:off x="1029226" y="3347489"/>
              <a:ext cx="1078974" cy="367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0" i="0" u="none" strike="noStrike">
                  <a:effectLst/>
                  <a:ea typeface="Open Sans" panose="020B0606030504020204" pitchFamily="34" charset="0"/>
                  <a:cs typeface="Open Sans" panose="020B0606030504020204" pitchFamily="34" charset="0"/>
                </a:rPr>
                <a:t>Male</a:t>
              </a:r>
              <a:endParaRPr lang="en-ID" sz="1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7531BC-82C0-0F23-7642-5CACD3317322}"/>
                </a:ext>
              </a:extLst>
            </p:cNvPr>
            <p:cNvSpPr txBox="1"/>
            <p:nvPr/>
          </p:nvSpPr>
          <p:spPr>
            <a:xfrm>
              <a:off x="1029226" y="1176922"/>
              <a:ext cx="33095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ID" b="1" i="0">
                  <a:solidFill>
                    <a:srgbClr val="000000"/>
                  </a:solidFill>
                  <a:effectLst/>
                </a:rPr>
                <a:t>Sample Images</a:t>
              </a:r>
              <a:endParaRPr lang="en-ID"/>
            </a:p>
          </p:txBody>
        </p:sp>
      </p:grpSp>
      <p:pic>
        <p:nvPicPr>
          <p:cNvPr id="5122" name="Picture 2" descr="Kumpulan Data Selebriti">
            <a:extLst>
              <a:ext uri="{FF2B5EF4-FFF2-40B4-BE49-F238E27FC236}">
                <a16:creationId xmlns:a16="http://schemas.microsoft.com/office/drawing/2014/main" id="{81F08BFD-453A-9553-43D9-58C335015C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7" r="18947"/>
          <a:stretch/>
        </p:blipFill>
        <p:spPr bwMode="auto">
          <a:xfrm>
            <a:off x="703679" y="1863726"/>
            <a:ext cx="1505018" cy="15050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36A64-428C-07FA-41AE-5E2258FD6EDC}"/>
              </a:ext>
            </a:extLst>
          </p:cNvPr>
          <p:cNvSpPr txBox="1"/>
          <p:nvPr/>
        </p:nvSpPr>
        <p:spPr>
          <a:xfrm>
            <a:off x="703679" y="3594746"/>
            <a:ext cx="7244151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rtl="0">
              <a:spcAft>
                <a:spcPts val="600"/>
              </a:spcAft>
              <a:buNone/>
            </a:pPr>
            <a:r>
              <a:rPr lang="en-ID" b="1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Format Data</a:t>
            </a:r>
            <a:endParaRPr lang="en-ID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7675" indent="-269875" algn="just" rtl="0">
              <a:buFont typeface="Wingdings" panose="05000000000000000000" pitchFamily="2" charset="2"/>
              <a:buChar char="§"/>
              <a:tabLst>
                <a:tab pos="354013" algn="l"/>
              </a:tabLst>
            </a:pPr>
            <a:r>
              <a:rPr lang="en-ID" sz="1600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Data Set terdiri dari </a:t>
            </a:r>
            <a:r>
              <a:rPr lang="en-ID" sz="1600" b="1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202.599</a:t>
            </a:r>
            <a:r>
              <a:rPr lang="en-ID" sz="1600" b="0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 jumlah </a:t>
            </a:r>
            <a:r>
              <a:rPr lang="en-ID" sz="1600" b="1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gambar wajah</a:t>
            </a:r>
            <a:r>
              <a:rPr lang="en-ID" sz="1600" b="0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ID" sz="1600">
                <a:ea typeface="Open Sans" panose="020B0606030504020204" pitchFamily="34" charset="0"/>
                <a:cs typeface="Open Sans" panose="020B0606030504020204" pitchFamily="34" charset="0"/>
              </a:rPr>
              <a:t>dengan </a:t>
            </a:r>
            <a:r>
              <a:rPr lang="en-ID" sz="1600" b="1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40 anotasi atribut biner</a:t>
            </a:r>
            <a:r>
              <a:rPr lang="en-ID" sz="1600" b="0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 per gambar.</a:t>
            </a:r>
          </a:p>
          <a:p>
            <a:pPr marL="447675" indent="-269875" algn="just">
              <a:buFont typeface="Wingdings" panose="05000000000000000000" pitchFamily="2" charset="2"/>
              <a:buChar char="§"/>
              <a:tabLst>
                <a:tab pos="354013" algn="l"/>
              </a:tabLst>
            </a:pPr>
            <a:r>
              <a:rPr lang="en-ID" sz="1600" b="0" strike="noStrike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Dari </a:t>
            </a:r>
            <a:r>
              <a:rPr lang="en-ID" sz="1600" b="1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202.599</a:t>
            </a:r>
            <a:r>
              <a:rPr lang="en-ID" sz="1600" b="0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 jumlah </a:t>
            </a:r>
            <a:r>
              <a:rPr lang="en-ID" sz="1600" b="1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gambar wajah, </a:t>
            </a:r>
            <a:r>
              <a:rPr lang="en-ID" sz="1600"/>
              <a:t>diambil </a:t>
            </a:r>
            <a:r>
              <a:rPr lang="en-ID" sz="1600" b="1"/>
              <a:t>5000</a:t>
            </a:r>
            <a:r>
              <a:rPr lang="en-ID" sz="1600"/>
              <a:t> sample jumlah gambar. </a:t>
            </a:r>
            <a:r>
              <a:rPr lang="en-ID" sz="1400" b="0" i="1" u="sng" strike="noStrike">
                <a:solidFill>
                  <a:srgbClr val="0070C0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https://drive.google.com/drive/folders/1BMcCUkpRA99ULUMWYUOboL19Yph2k3Vs</a:t>
            </a:r>
            <a:endParaRPr lang="en-ID" sz="1400" b="0" i="1" u="sng" strike="noStrike">
              <a:solidFill>
                <a:srgbClr val="0070C0"/>
              </a:solidFill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/>
            <a:endParaRPr lang="en-ID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ED92FF-CC34-B41A-7EC0-E1231002A19B}"/>
              </a:ext>
            </a:extLst>
          </p:cNvPr>
          <p:cNvSpPr txBox="1"/>
          <p:nvPr/>
        </p:nvSpPr>
        <p:spPr>
          <a:xfrm>
            <a:off x="2320732" y="2494936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-ID" sz="1400" b="0" i="1">
                <a:solidFill>
                  <a:srgbClr val="0070C0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https://mmlab.ie.cuhk.edu.hk/projects/CelebA.html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93901-86F5-4E91-391C-45314CD72428}"/>
              </a:ext>
            </a:extLst>
          </p:cNvPr>
          <p:cNvSpPr txBox="1"/>
          <p:nvPr/>
        </p:nvSpPr>
        <p:spPr>
          <a:xfrm>
            <a:off x="703679" y="5092281"/>
            <a:ext cx="7244151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 rtl="0">
              <a:spcAft>
                <a:spcPts val="600"/>
              </a:spcAft>
              <a:buNone/>
            </a:pPr>
            <a:r>
              <a:rPr lang="en-ID" b="1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Pembagia Data</a:t>
            </a:r>
            <a:endParaRPr lang="en-ID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47675" indent="-269875" algn="just" rtl="0">
              <a:buFont typeface="Wingdings" panose="05000000000000000000" pitchFamily="2" charset="2"/>
              <a:buChar char="§"/>
              <a:tabLst>
                <a:tab pos="354013" algn="l"/>
              </a:tabLst>
            </a:pPr>
            <a:r>
              <a:rPr lang="en-ID" sz="1600" i="0"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Dataset dibagi menjadi 2 bagian utama untuk keperluan pelatihan dan pengujian model.</a:t>
            </a:r>
          </a:p>
          <a:p>
            <a:pPr algn="just"/>
            <a:endParaRPr lang="en-ID" sz="16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47AB7E-052C-CDF3-DB59-A43668838B58}"/>
              </a:ext>
            </a:extLst>
          </p:cNvPr>
          <p:cNvGrpSpPr/>
          <p:nvPr/>
        </p:nvGrpSpPr>
        <p:grpSpPr>
          <a:xfrm>
            <a:off x="8465662" y="5360880"/>
            <a:ext cx="2708477" cy="800220"/>
            <a:chOff x="8465662" y="5360880"/>
            <a:chExt cx="2708477" cy="800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7AD75C-5C9B-13C8-1BCA-F09B9656AA77}"/>
                </a:ext>
              </a:extLst>
            </p:cNvPr>
            <p:cNvSpPr txBox="1"/>
            <p:nvPr/>
          </p:nvSpPr>
          <p:spPr>
            <a:xfrm>
              <a:off x="8465662" y="5360881"/>
              <a:ext cx="1315811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2800" b="1" i="0">
                  <a:effectLst/>
                  <a:ea typeface="Open Sans" panose="020B0606030504020204" pitchFamily="34" charset="0"/>
                  <a:cs typeface="Open Sans" panose="020B0606030504020204" pitchFamily="34" charset="0"/>
                </a:rPr>
                <a:t>4000</a:t>
              </a:r>
              <a:endParaRPr lang="en-ID" sz="1800" b="1" i="0">
                <a:effectLst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r>
                <a:rPr lang="en-ID">
                  <a:ea typeface="Open Sans" panose="020B0606030504020204" pitchFamily="34" charset="0"/>
                  <a:cs typeface="Open Sans" panose="020B0606030504020204" pitchFamily="34" charset="0"/>
                </a:rPr>
                <a:t>Train Data</a:t>
              </a:r>
              <a:endParaRPr lang="en-ID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C76748-E22B-EF78-D807-3FCEBCCD8FC4}"/>
                </a:ext>
              </a:extLst>
            </p:cNvPr>
            <p:cNvSpPr txBox="1"/>
            <p:nvPr/>
          </p:nvSpPr>
          <p:spPr>
            <a:xfrm>
              <a:off x="9858328" y="5360880"/>
              <a:ext cx="1315811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2800" b="1" i="0">
                  <a:effectLst/>
                  <a:ea typeface="Open Sans" panose="020B0606030504020204" pitchFamily="34" charset="0"/>
                  <a:cs typeface="Open Sans" panose="020B0606030504020204" pitchFamily="34" charset="0"/>
                </a:rPr>
                <a:t>1000</a:t>
              </a:r>
            </a:p>
            <a:p>
              <a:r>
                <a:rPr lang="en-ID">
                  <a:ea typeface="Open Sans" panose="020B0606030504020204" pitchFamily="34" charset="0"/>
                  <a:cs typeface="Open Sans" panose="020B0606030504020204" pitchFamily="34" charset="0"/>
                </a:rPr>
                <a:t>Train Data</a:t>
              </a:r>
              <a:endParaRPr lang="en-ID"/>
            </a:p>
          </p:txBody>
        </p:sp>
      </p:grpSp>
      <p:pic>
        <p:nvPicPr>
          <p:cNvPr id="22" name="Picture 2" descr="Download Gender, Transsexual, Communication. Royalty-Free Stock Illustration  Image - Pixabay">
            <a:extLst>
              <a:ext uri="{FF2B5EF4-FFF2-40B4-BE49-F238E27FC236}">
                <a16:creationId xmlns:a16="http://schemas.microsoft.com/office/drawing/2014/main" id="{57F8F5DB-52B9-BC69-FAA7-67A1465BA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43" b="37543"/>
          <a:stretch/>
        </p:blipFill>
        <p:spPr bwMode="auto">
          <a:xfrm>
            <a:off x="0" y="6645866"/>
            <a:ext cx="12192000" cy="21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72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2D578-114E-6C98-026D-E6DFCDA80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12FC-A8B0-989D-D900-D8AE2FD3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Data Atribute</a:t>
            </a:r>
            <a:endParaRPr lang="en-ID" b="1">
              <a:solidFill>
                <a:srgbClr val="FF0000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8EEE4C-EBEF-89D9-46E5-525A59893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98142"/>
              </p:ext>
            </p:extLst>
          </p:nvPr>
        </p:nvGraphicFramePr>
        <p:xfrm>
          <a:off x="1024295" y="1690688"/>
          <a:ext cx="9687247" cy="3688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7199">
                  <a:extLst>
                    <a:ext uri="{9D8B030D-6E8A-4147-A177-3AD203B41FA5}">
                      <a16:colId xmlns:a16="http://schemas.microsoft.com/office/drawing/2014/main" val="3765261913"/>
                    </a:ext>
                  </a:extLst>
                </a:gridCol>
                <a:gridCol w="2628975">
                  <a:extLst>
                    <a:ext uri="{9D8B030D-6E8A-4147-A177-3AD203B41FA5}">
                      <a16:colId xmlns:a16="http://schemas.microsoft.com/office/drawing/2014/main" val="3264954230"/>
                    </a:ext>
                  </a:extLst>
                </a:gridCol>
                <a:gridCol w="2428151">
                  <a:extLst>
                    <a:ext uri="{9D8B030D-6E8A-4147-A177-3AD203B41FA5}">
                      <a16:colId xmlns:a16="http://schemas.microsoft.com/office/drawing/2014/main" val="1049996066"/>
                    </a:ext>
                  </a:extLst>
                </a:gridCol>
                <a:gridCol w="2482922">
                  <a:extLst>
                    <a:ext uri="{9D8B030D-6E8A-4147-A177-3AD203B41FA5}">
                      <a16:colId xmlns:a16="http://schemas.microsoft.com/office/drawing/2014/main" val="1087707069"/>
                    </a:ext>
                  </a:extLst>
                </a:gridCol>
              </a:tblGrid>
              <a:tr h="30265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/>
                        <a:t>40 Data Atribute</a:t>
                      </a:r>
                      <a:endParaRPr lang="en-ID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017688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r>
                        <a:rPr lang="en-ID" sz="1600"/>
                        <a:t>5_o_Clock_Shadow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Blurry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>
                          <a:highlight>
                            <a:srgbClr val="FFFF00"/>
                          </a:highlight>
                        </a:rPr>
                        <a:t>Male</a:t>
                      </a:r>
                      <a:endParaRPr lang="en-US" sz="160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Sideburns</a:t>
                      </a:r>
                      <a:endParaRPr lang="en-ID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13544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r>
                        <a:rPr lang="en-US" sz="1600"/>
                        <a:t>Arched_Eyebrows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Brown_Hair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Mouth_Slightly_Open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Smiling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29101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r>
                        <a:rPr lang="en-US" sz="1600"/>
                        <a:t>Attractive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Bushy_Eyebrows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Mustache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Straight_Hair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859193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Bags_Under_Eyes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Chubby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Narrow_Eyes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Wavy_Hair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22700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r>
                        <a:rPr lang="en-US" sz="1600"/>
                        <a:t>Bald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Double_Chin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No_Beard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Wearing_Earrings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83640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r>
                        <a:rPr lang="en-US" sz="1600"/>
                        <a:t>Bangs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Eyeglasses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Oval_Face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Wearing_Hat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704456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Big_Lips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Goatee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Pale_Skin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Wearing_Lipstick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437157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Big_Nose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Gray_Hair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Pointy_Nose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Wearing_Necklace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796201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Black_Hair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Heavy_Makeup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Receding_Hairline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Wearing_Necktie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04290"/>
                  </a:ext>
                </a:extLst>
              </a:tr>
              <a:tr h="3026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Blond_Hair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High_Cheekbones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Rosy_Cheeks</a:t>
                      </a:r>
                      <a:endParaRPr lang="en-ID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Young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3431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B987650-9286-1855-C87E-F9084B6B2D7E}"/>
              </a:ext>
            </a:extLst>
          </p:cNvPr>
          <p:cNvSpPr txBox="1"/>
          <p:nvPr/>
        </p:nvSpPr>
        <p:spPr>
          <a:xfrm>
            <a:off x="1024294" y="5690415"/>
            <a:ext cx="9687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For this gender classification project, we are using the 'Male' attribute as the target.</a:t>
            </a:r>
            <a:endParaRPr lang="en-ID" sz="1800" b="1" i="0" u="none" strike="noStrike" dirty="0">
              <a:effectLst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89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A9FC-DEAF-8076-E083-8E3FB722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Data Distribution</a:t>
            </a:r>
            <a:endParaRPr lang="en-ID" b="1">
              <a:solidFill>
                <a:srgbClr val="FF000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2221C4-B60B-8770-B088-A2AB8D2B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82526"/>
              </p:ext>
            </p:extLst>
          </p:nvPr>
        </p:nvGraphicFramePr>
        <p:xfrm>
          <a:off x="917714" y="2551595"/>
          <a:ext cx="3831568" cy="211371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22287">
                  <a:extLst>
                    <a:ext uri="{9D8B030D-6E8A-4147-A177-3AD203B41FA5}">
                      <a16:colId xmlns:a16="http://schemas.microsoft.com/office/drawing/2014/main" val="1586431283"/>
                    </a:ext>
                  </a:extLst>
                </a:gridCol>
                <a:gridCol w="1809281">
                  <a:extLst>
                    <a:ext uri="{9D8B030D-6E8A-4147-A177-3AD203B41FA5}">
                      <a16:colId xmlns:a16="http://schemas.microsoft.com/office/drawing/2014/main" val="3484251652"/>
                    </a:ext>
                  </a:extLst>
                </a:gridCol>
              </a:tblGrid>
              <a:tr h="443197">
                <a:tc>
                  <a:txBody>
                    <a:bodyPr/>
                    <a:lstStyle/>
                    <a:p>
                      <a:r>
                        <a:rPr lang="en-US" sz="1800"/>
                        <a:t>Gender</a:t>
                      </a:r>
                      <a:endParaRPr lang="en-ID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Jumlah</a:t>
                      </a:r>
                      <a:endParaRPr lang="en-ID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860331"/>
                  </a:ext>
                </a:extLst>
              </a:tr>
              <a:tr h="443197">
                <a:tc>
                  <a:txBody>
                    <a:bodyPr/>
                    <a:lstStyle/>
                    <a:p>
                      <a:r>
                        <a:rPr lang="en-US" sz="1800"/>
                        <a:t>Male</a:t>
                      </a:r>
                      <a:endParaRPr lang="en-ID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2047 </a:t>
                      </a:r>
                      <a:endParaRPr lang="en-ID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300123"/>
                  </a:ext>
                </a:extLst>
              </a:tr>
              <a:tr h="443197">
                <a:tc>
                  <a:txBody>
                    <a:bodyPr/>
                    <a:lstStyle/>
                    <a:p>
                      <a:r>
                        <a:rPr lang="en-US" sz="1800"/>
                        <a:t>Female</a:t>
                      </a:r>
                      <a:endParaRPr lang="en-ID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2953</a:t>
                      </a:r>
                      <a:endParaRPr lang="en-ID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779675"/>
                  </a:ext>
                </a:extLst>
              </a:tr>
              <a:tr h="784119">
                <a:tc>
                  <a:txBody>
                    <a:bodyPr/>
                    <a:lstStyle/>
                    <a:p>
                      <a:r>
                        <a:rPr lang="en-US" sz="1800" b="1"/>
                        <a:t>Total Sample</a:t>
                      </a:r>
                      <a:endParaRPr lang="en-ID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5000</a:t>
                      </a:r>
                      <a:endParaRPr lang="en-ID" sz="1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879300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694EA082-6E7A-78B2-4E31-9EB585E73901}"/>
              </a:ext>
            </a:extLst>
          </p:cNvPr>
          <p:cNvGrpSpPr/>
          <p:nvPr/>
        </p:nvGrpSpPr>
        <p:grpSpPr>
          <a:xfrm>
            <a:off x="5664355" y="1967712"/>
            <a:ext cx="5401365" cy="4001020"/>
            <a:chOff x="5141841" y="1972398"/>
            <a:chExt cx="5401365" cy="4001020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21EA03AC-248D-1347-2469-2EF6492F2A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99023282"/>
                </p:ext>
              </p:extLst>
            </p:nvPr>
          </p:nvGraphicFramePr>
          <p:xfrm>
            <a:off x="5141841" y="2372508"/>
            <a:ext cx="5401365" cy="36009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7B7007-E24B-F35A-D3B1-8F3027B4A61E}"/>
                </a:ext>
              </a:extLst>
            </p:cNvPr>
            <p:cNvSpPr txBox="1"/>
            <p:nvPr/>
          </p:nvSpPr>
          <p:spPr>
            <a:xfrm>
              <a:off x="6214162" y="1972398"/>
              <a:ext cx="32567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Gender Distribution Chart</a:t>
              </a:r>
              <a:endParaRPr lang="en-ID" sz="2000" b="1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946D930-23AE-4772-D888-0ABB3E0F41A3}"/>
              </a:ext>
            </a:extLst>
          </p:cNvPr>
          <p:cNvSpPr txBox="1"/>
          <p:nvPr/>
        </p:nvSpPr>
        <p:spPr>
          <a:xfrm>
            <a:off x="838200" y="1967712"/>
            <a:ext cx="3256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Gender Distribution Table</a:t>
            </a:r>
            <a:endParaRPr lang="en-ID" sz="2000" b="1"/>
          </a:p>
        </p:txBody>
      </p:sp>
      <p:pic>
        <p:nvPicPr>
          <p:cNvPr id="20" name="Picture 2" descr="Download Gender, Transsexual, Communication. Royalty-Free Stock Illustration  Image - Pixabay">
            <a:extLst>
              <a:ext uri="{FF2B5EF4-FFF2-40B4-BE49-F238E27FC236}">
                <a16:creationId xmlns:a16="http://schemas.microsoft.com/office/drawing/2014/main" id="{6D55630B-7616-9785-6FBE-1A3DF2AEB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43" b="37543"/>
          <a:stretch/>
        </p:blipFill>
        <p:spPr bwMode="auto">
          <a:xfrm>
            <a:off x="0" y="6645866"/>
            <a:ext cx="12192000" cy="21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0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8C334-C832-89A7-51DC-8DD8CB7E6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6090-46B8-6637-6A3F-21764342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Data </a:t>
            </a:r>
            <a:r>
              <a:rPr lang="en-US" sz="4400" b="1">
                <a:solidFill>
                  <a:srgbClr val="FF0000"/>
                </a:solidFill>
              </a:rPr>
              <a:t>Preparation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002969-6261-5866-50A6-0AEA6053F264}"/>
              </a:ext>
            </a:extLst>
          </p:cNvPr>
          <p:cNvSpPr txBox="1"/>
          <p:nvPr/>
        </p:nvSpPr>
        <p:spPr>
          <a:xfrm>
            <a:off x="795337" y="1794946"/>
            <a:ext cx="915109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b="1"/>
              <a:t>Duplicated Data &amp; Eleminate</a:t>
            </a:r>
          </a:p>
          <a:p>
            <a:pPr marL="354013">
              <a:spcAft>
                <a:spcPts val="600"/>
              </a:spcAft>
            </a:pPr>
            <a:r>
              <a:rPr lang="en-US" sz="1600"/>
              <a:t>Cek data menggunakan image hash (hashlib) library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98944E-FC42-BF3D-D9F1-64818A1BAB10}"/>
              </a:ext>
            </a:extLst>
          </p:cNvPr>
          <p:cNvGrpSpPr/>
          <p:nvPr/>
        </p:nvGrpSpPr>
        <p:grpSpPr>
          <a:xfrm>
            <a:off x="1081281" y="2584928"/>
            <a:ext cx="7801462" cy="3834787"/>
            <a:chOff x="1081281" y="2295677"/>
            <a:chExt cx="8206302" cy="403378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D5E8CB6-AC38-62CA-9A2D-B65F079BBF61}"/>
                </a:ext>
              </a:extLst>
            </p:cNvPr>
            <p:cNvGrpSpPr/>
            <p:nvPr/>
          </p:nvGrpSpPr>
          <p:grpSpPr>
            <a:xfrm>
              <a:off x="1081281" y="2603454"/>
              <a:ext cx="5014719" cy="3726008"/>
              <a:chOff x="1251076" y="2676055"/>
              <a:chExt cx="5014719" cy="372600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FBA20EAD-3973-F92D-3422-73D1099BE5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22645" y="2934963"/>
                <a:ext cx="2343150" cy="346710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79F8558-44B1-61E4-0803-79EBFFA8C5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37665"/>
              <a:stretch/>
            </p:blipFill>
            <p:spPr>
              <a:xfrm>
                <a:off x="1251076" y="2676055"/>
                <a:ext cx="2149348" cy="319087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E83C09F-60BD-7035-14F6-1B44767DFB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31375"/>
              <a:stretch/>
            </p:blipFill>
            <p:spPr>
              <a:xfrm>
                <a:off x="2648727" y="2915913"/>
                <a:ext cx="1503395" cy="348615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F147D9-D373-D0AB-BAEE-1D1498DC0012}"/>
                </a:ext>
              </a:extLst>
            </p:cNvPr>
            <p:cNvSpPr txBox="1"/>
            <p:nvPr/>
          </p:nvSpPr>
          <p:spPr>
            <a:xfrm>
              <a:off x="1115540" y="2295677"/>
              <a:ext cx="35777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b="1"/>
                <a:t>Total Duplicated Images = 17 Images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0A42CA-590C-5558-B90E-03932B93DFC2}"/>
                </a:ext>
              </a:extLst>
            </p:cNvPr>
            <p:cNvSpPr txBox="1"/>
            <p:nvPr/>
          </p:nvSpPr>
          <p:spPr>
            <a:xfrm>
              <a:off x="5709826" y="2295677"/>
              <a:ext cx="35777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400" b="1"/>
                <a:t>Eleminate Duplicated Data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29AFB56-ECAA-5214-4011-B894B840C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7215" y="2629329"/>
              <a:ext cx="3105150" cy="3324225"/>
            </a:xfrm>
            <a:prstGeom prst="rect">
              <a:avLst/>
            </a:prstGeom>
          </p:spPr>
        </p:pic>
      </p:grpSp>
      <p:pic>
        <p:nvPicPr>
          <p:cNvPr id="8194" name="Picture 2" descr="Woman concept illustration | Free Vector">
            <a:extLst>
              <a:ext uri="{FF2B5EF4-FFF2-40B4-BE49-F238E27FC236}">
                <a16:creationId xmlns:a16="http://schemas.microsoft.com/office/drawing/2014/main" id="{1312403D-3811-8581-A4A8-2023BCA956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3" r="15404"/>
          <a:stretch/>
        </p:blipFill>
        <p:spPr bwMode="auto">
          <a:xfrm>
            <a:off x="8790744" y="0"/>
            <a:ext cx="3401256" cy="688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07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28D8B-0EB0-2465-24E7-242D52A37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AA08-C754-3C57-AC23-5FA42E0AF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319" y="316499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Data </a:t>
            </a:r>
            <a:r>
              <a:rPr lang="en-US" sz="4400" b="1">
                <a:solidFill>
                  <a:srgbClr val="FF0000"/>
                </a:solidFill>
              </a:rPr>
              <a:t>Preparation</a:t>
            </a:r>
            <a:endParaRPr lang="en-ID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411797-A94A-52AD-11A1-7C87081DC466}"/>
              </a:ext>
            </a:extLst>
          </p:cNvPr>
          <p:cNvSpPr txBox="1"/>
          <p:nvPr/>
        </p:nvSpPr>
        <p:spPr>
          <a:xfrm>
            <a:off x="1568659" y="2041187"/>
            <a:ext cx="45273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lvl="1" indent="-271463" algn="just">
              <a:buFont typeface="Wingdings" panose="05000000000000000000" pitchFamily="2" charset="2"/>
              <a:buChar char="§"/>
            </a:pPr>
            <a:r>
              <a:rPr lang="en-US" sz="1400"/>
              <a:t>Ambil Image Atribute Male, ubah label Male dari -1/1 menjadi 0/1. </a:t>
            </a:r>
            <a:r>
              <a:rPr lang="en-US" sz="1400" i="1"/>
              <a:t>(Male = 1 dan Female = 0). </a:t>
            </a:r>
          </a:p>
          <a:p>
            <a:pPr marL="630238" indent="-285750" algn="just">
              <a:buFont typeface="Wingdings" panose="05000000000000000000" pitchFamily="2" charset="2"/>
              <a:buChar char="§"/>
            </a:pPr>
            <a:r>
              <a:rPr lang="en-US" sz="1400"/>
              <a:t>Simpan ke dalam format CSV.</a:t>
            </a:r>
            <a:endParaRPr lang="en-US" sz="2000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5B2EAD-328C-B857-8302-DE93F06B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43"/>
          <a:stretch/>
        </p:blipFill>
        <p:spPr>
          <a:xfrm>
            <a:off x="6833119" y="2681880"/>
            <a:ext cx="1787686" cy="3438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C44795-6815-9AF8-E8B0-E4DEB16B5166}"/>
              </a:ext>
            </a:extLst>
          </p:cNvPr>
          <p:cNvSpPr txBox="1"/>
          <p:nvPr/>
        </p:nvSpPr>
        <p:spPr>
          <a:xfrm>
            <a:off x="6078459" y="2036994"/>
            <a:ext cx="45448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/>
              <a:t>Filter Label Data dengan total Image yang ada (5000 images)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A48C70-FAC5-056A-B113-AE66AF71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931" y="2918999"/>
            <a:ext cx="2762748" cy="31360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4A34D0D-F30E-9B83-F803-B252E666C718}"/>
              </a:ext>
            </a:extLst>
          </p:cNvPr>
          <p:cNvSpPr txBox="1"/>
          <p:nvPr/>
        </p:nvSpPr>
        <p:spPr>
          <a:xfrm>
            <a:off x="1586593" y="1593436"/>
            <a:ext cx="24535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/>
              <a:t>Ekstrak Label</a:t>
            </a:r>
          </a:p>
        </p:txBody>
      </p:sp>
      <p:pic>
        <p:nvPicPr>
          <p:cNvPr id="22" name="Picture 4" descr="Gender identity | Definition, Theories, &amp; Facts | Britannica">
            <a:extLst>
              <a:ext uri="{FF2B5EF4-FFF2-40B4-BE49-F238E27FC236}">
                <a16:creationId xmlns:a16="http://schemas.microsoft.com/office/drawing/2014/main" id="{06D6462C-BBE2-587E-2B28-207CA0BF67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03" t="-327" r="7207" b="327"/>
          <a:stretch/>
        </p:blipFill>
        <p:spPr bwMode="auto">
          <a:xfrm>
            <a:off x="2371" y="-22860"/>
            <a:ext cx="1271049" cy="688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03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1107</Words>
  <Application>Microsoft Office PowerPoint</Application>
  <PresentationFormat>Widescreen</PresentationFormat>
  <Paragraphs>279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Open Sans</vt:lpstr>
      <vt:lpstr>Wingdings</vt:lpstr>
      <vt:lpstr>Office Theme</vt:lpstr>
      <vt:lpstr>Project 1 Gender Classification </vt:lpstr>
      <vt:lpstr>Meet The Team</vt:lpstr>
      <vt:lpstr>Background &amp; Problem Statement</vt:lpstr>
      <vt:lpstr>Objectives &amp; Scope</vt:lpstr>
      <vt:lpstr>Data Collection</vt:lpstr>
      <vt:lpstr>Data Atribute</vt:lpstr>
      <vt:lpstr>Data Distribution</vt:lpstr>
      <vt:lpstr>Data Preparation</vt:lpstr>
      <vt:lpstr>Data Preparation</vt:lpstr>
      <vt:lpstr>Data Preparation</vt:lpstr>
      <vt:lpstr>Data Preprocessing</vt:lpstr>
      <vt:lpstr>Model Development</vt:lpstr>
      <vt:lpstr>Model Development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Evaluation</vt:lpstr>
      <vt:lpstr>Model Comparison &amp; Selection</vt:lpstr>
      <vt:lpstr>Real-World Application</vt:lpstr>
      <vt:lpstr>Conclusion</vt:lpstr>
      <vt:lpstr>Future Development</vt:lpstr>
      <vt:lpstr>Contact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Teguh Imanto</dc:creator>
  <cp:lastModifiedBy>Andre Masalle</cp:lastModifiedBy>
  <cp:revision>37</cp:revision>
  <dcterms:created xsi:type="dcterms:W3CDTF">2025-05-30T00:23:29Z</dcterms:created>
  <dcterms:modified xsi:type="dcterms:W3CDTF">2025-06-02T02:40:18Z</dcterms:modified>
</cp:coreProperties>
</file>