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6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8D55-AECB-4C67-B741-D8488EB21823}" type="datetimeFigureOut">
              <a:rPr lang="pt-PT" smtClean="0"/>
              <a:t>20/04/2021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31C83-0CF5-4ED2-BC03-C861CE0814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27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2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37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82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611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270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82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41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31C83-0CF5-4ED2-BC03-C861CE08142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42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Marcador de Posição de Conteúdo 4">
            <a:extLst>
              <a:ext uri="{FF2B5EF4-FFF2-40B4-BE49-F238E27FC236}">
                <a16:creationId xmlns:a16="http://schemas.microsoft.com/office/drawing/2014/main" id="{35D9618B-63CD-4318-94BA-117E94D69B2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0" y="6"/>
            <a:ext cx="12192000" cy="6857989"/>
          </a:xfrm>
          <a:prstGeom prst="rect">
            <a:avLst/>
          </a:prstGeom>
        </p:spPr>
      </p:pic>
      <p:sp>
        <p:nvSpPr>
          <p:cNvPr id="101" name="Rectangle 9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314B0-39EE-4FFD-A20A-0077D6F0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PA-Sistema de Identificação Eletrónica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9EA1AC-5089-43E3-B7CB-DAC57EB61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100">
                <a:solidFill>
                  <a:srgbClr val="FFFFFF"/>
                </a:solidFill>
              </a:rPr>
              <a:t>Grupo 7</a:t>
            </a:r>
          </a:p>
          <a:p>
            <a:pPr>
              <a:lnSpc>
                <a:spcPct val="110000"/>
              </a:lnSpc>
            </a:pPr>
            <a:r>
              <a:rPr lang="pt-PT" sz="1100">
                <a:solidFill>
                  <a:srgbClr val="FFFFFF"/>
                </a:solidFill>
              </a:rPr>
              <a:t>André Morais - A83899</a:t>
            </a:r>
          </a:p>
          <a:p>
            <a:pPr>
              <a:lnSpc>
                <a:spcPct val="110000"/>
              </a:lnSpc>
            </a:pPr>
            <a:r>
              <a:rPr lang="pt-PT" sz="1100">
                <a:solidFill>
                  <a:srgbClr val="FFFFFF"/>
                </a:solidFill>
              </a:rPr>
              <a:t>Tiago Magalhães – A84485</a:t>
            </a:r>
          </a:p>
        </p:txBody>
      </p:sp>
      <p:cxnSp>
        <p:nvCxnSpPr>
          <p:cNvPr id="102" name="Straight Connector 9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Enrolment</a:t>
            </a:r>
            <a:r>
              <a:rPr lang="pt-PT" dirty="0"/>
              <a:t> </a:t>
            </a:r>
            <a:r>
              <a:rPr lang="pt-PT" dirty="0" err="1"/>
              <a:t>Dimension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fontScale="85000" lnSpcReduction="20000"/>
          </a:bodyPr>
          <a:lstStyle/>
          <a:p>
            <a:r>
              <a:rPr lang="pt-PT" b="1" dirty="0" err="1"/>
              <a:t>Terms</a:t>
            </a:r>
            <a:r>
              <a:rPr lang="pt-PT" b="1" dirty="0"/>
              <a:t> &amp; </a:t>
            </a:r>
            <a:r>
              <a:rPr lang="pt-PT" b="1" dirty="0" err="1"/>
              <a:t>Conditions</a:t>
            </a:r>
            <a:endParaRPr lang="pt-PT" b="1" dirty="0"/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 err="1"/>
              <a:t>Recommended</a:t>
            </a:r>
            <a:r>
              <a:rPr lang="pt-PT" b="1" dirty="0"/>
              <a:t> </a:t>
            </a:r>
            <a:r>
              <a:rPr lang="pt-PT" b="1" dirty="0" err="1"/>
              <a:t>security</a:t>
            </a:r>
            <a:r>
              <a:rPr lang="pt-PT" b="1" dirty="0"/>
              <a:t> </a:t>
            </a:r>
            <a:r>
              <a:rPr lang="pt-PT" b="1" dirty="0" err="1"/>
              <a:t>precautions</a:t>
            </a:r>
            <a:endParaRPr lang="pt-PT" b="1" dirty="0"/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</a:t>
            </a:r>
          </a:p>
          <a:p>
            <a:r>
              <a:rPr lang="en-US" b="1" dirty="0"/>
              <a:t>Collection of identity (incl. representativeness, e.g. for someone legally incapable) </a:t>
            </a:r>
          </a:p>
          <a:p>
            <a:pPr lvl="1"/>
            <a:r>
              <a:rPr lang="pt-PT" dirty="0"/>
              <a:t>Nível de Maturidade: Nível 4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87,5%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732499" cy="3636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Evidence genuineness and validity (incl. focus on European documents) </a:t>
            </a:r>
          </a:p>
          <a:p>
            <a:pPr lvl="1"/>
            <a:r>
              <a:rPr lang="pt-PT" dirty="0"/>
              <a:t>Nível de Maturidade: Nível 0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79% </a:t>
            </a:r>
          </a:p>
          <a:p>
            <a:r>
              <a:rPr lang="en-US" b="1" dirty="0"/>
              <a:t>Claimed identity existence and mapping with the person claiming the identity</a:t>
            </a:r>
          </a:p>
          <a:p>
            <a:pPr lvl="1"/>
            <a:r>
              <a:rPr lang="pt-PT" dirty="0"/>
              <a:t>Nível de Maturidade: Nível 1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78%</a:t>
            </a:r>
          </a:p>
          <a:p>
            <a:r>
              <a:rPr lang="en-US" b="1" dirty="0"/>
              <a:t>Identity proofing and verification (legal person)</a:t>
            </a:r>
          </a:p>
          <a:p>
            <a:pPr lvl="1"/>
            <a:r>
              <a:rPr lang="pt-PT" dirty="0"/>
              <a:t>Uma vez que não se aplica para este sistema, não há pontuação para este fator.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7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eID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Management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Authentication</a:t>
            </a:r>
            <a:r>
              <a:rPr lang="pt-PT" dirty="0"/>
              <a:t> </a:t>
            </a:r>
            <a:r>
              <a:rPr lang="pt-PT" dirty="0" err="1"/>
              <a:t>Mechanism</a:t>
            </a:r>
            <a:r>
              <a:rPr lang="pt-PT" dirty="0"/>
              <a:t> </a:t>
            </a:r>
            <a:r>
              <a:rPr lang="pt-PT" dirty="0" err="1"/>
              <a:t>Dimension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fontScale="92500"/>
          </a:bodyPr>
          <a:lstStyle/>
          <a:p>
            <a:r>
              <a:rPr lang="pt-PT" b="1" dirty="0" err="1"/>
              <a:t>Autheticantion</a:t>
            </a:r>
            <a:r>
              <a:rPr lang="pt-PT" b="1" dirty="0"/>
              <a:t> </a:t>
            </a:r>
            <a:r>
              <a:rPr lang="pt-PT" b="1" dirty="0" err="1"/>
              <a:t>factors</a:t>
            </a:r>
            <a:endParaRPr lang="pt-PT" b="1" dirty="0"/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 err="1"/>
              <a:t>Smartcard</a:t>
            </a:r>
            <a:r>
              <a:rPr lang="pt-PT" b="1" dirty="0"/>
              <a:t> </a:t>
            </a:r>
            <a:r>
              <a:rPr lang="pt-PT" b="1" dirty="0" err="1"/>
              <a:t>factor</a:t>
            </a:r>
            <a:endParaRPr lang="pt-PT" b="1" dirty="0"/>
          </a:p>
          <a:p>
            <a:pPr lvl="1"/>
            <a:r>
              <a:rPr lang="pt-PT" dirty="0"/>
              <a:t>Uma vez que não se aplica para este sistema, não há pontuação para este fator.</a:t>
            </a:r>
          </a:p>
          <a:p>
            <a:r>
              <a:rPr lang="en-US" b="1" dirty="0"/>
              <a:t>Mobile-based factor</a:t>
            </a:r>
          </a:p>
          <a:p>
            <a:pPr lvl="1"/>
            <a:r>
              <a:rPr lang="pt-PT" dirty="0"/>
              <a:t>Uma vez que não se aplica para este sistema, não há pontuação para este fator.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732499" cy="3636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Issuance, delivery and activation </a:t>
            </a:r>
          </a:p>
          <a:p>
            <a:pPr lvl="1"/>
            <a:r>
              <a:rPr lang="pt-PT" dirty="0"/>
              <a:t>Nível de Maturidade: Nível 4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83% </a:t>
            </a:r>
          </a:p>
          <a:p>
            <a:r>
              <a:rPr lang="en-US" b="1" dirty="0"/>
              <a:t>Suspension</a:t>
            </a:r>
          </a:p>
          <a:p>
            <a:pPr lvl="1"/>
            <a:r>
              <a:rPr lang="pt-PT" dirty="0"/>
              <a:t>Nível de Maturidade: Nível 5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</a:t>
            </a:r>
          </a:p>
          <a:p>
            <a:r>
              <a:rPr lang="en-US" b="1" dirty="0"/>
              <a:t>Revocation</a:t>
            </a:r>
          </a:p>
          <a:p>
            <a:pPr lvl="1"/>
            <a:r>
              <a:rPr lang="pt-PT" dirty="0"/>
              <a:t>Nível de Maturidade: Nível 5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491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eID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Management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Authentication</a:t>
            </a:r>
            <a:r>
              <a:rPr lang="pt-PT" dirty="0"/>
              <a:t> </a:t>
            </a:r>
            <a:r>
              <a:rPr lang="pt-PT" dirty="0" err="1"/>
              <a:t>Mechanism</a:t>
            </a:r>
            <a:r>
              <a:rPr lang="pt-PT" dirty="0"/>
              <a:t> </a:t>
            </a:r>
            <a:r>
              <a:rPr lang="pt-PT" dirty="0" err="1"/>
              <a:t>Dimension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fontScale="92500"/>
          </a:bodyPr>
          <a:lstStyle/>
          <a:p>
            <a:r>
              <a:rPr lang="pt-PT" b="1" dirty="0" err="1"/>
              <a:t>Reactivation</a:t>
            </a:r>
            <a:endParaRPr lang="pt-PT" b="1" dirty="0"/>
          </a:p>
          <a:p>
            <a:pPr lvl="1"/>
            <a:r>
              <a:rPr lang="pt-PT" dirty="0"/>
              <a:t>Nível de Maturidade: Nível 2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75% </a:t>
            </a:r>
          </a:p>
          <a:p>
            <a:r>
              <a:rPr lang="pt-PT" b="1" dirty="0" err="1"/>
              <a:t>Renewal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replacement</a:t>
            </a:r>
            <a:endParaRPr lang="pt-PT" b="1" dirty="0"/>
          </a:p>
          <a:p>
            <a:pPr lvl="1"/>
            <a:r>
              <a:rPr lang="pt-PT" dirty="0"/>
              <a:t>Uma vez que não se aplica para este sistema, não há pontuação para este fator.</a:t>
            </a:r>
          </a:p>
          <a:p>
            <a:r>
              <a:rPr lang="en-US" b="1" dirty="0"/>
              <a:t>Authentication mechanism</a:t>
            </a:r>
          </a:p>
          <a:p>
            <a:pPr lvl="1"/>
            <a:r>
              <a:rPr lang="pt-PT" dirty="0"/>
              <a:t>Nível de Maturidade: Nível 0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87,5%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732499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530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Providers</a:t>
            </a:r>
            <a:r>
              <a:rPr lang="pt-PT" dirty="0"/>
              <a:t> Management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Organisation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fontScale="92500" lnSpcReduction="20000"/>
          </a:bodyPr>
          <a:lstStyle/>
          <a:p>
            <a:r>
              <a:rPr lang="pt-PT" b="1" dirty="0" err="1"/>
              <a:t>Providers</a:t>
            </a:r>
            <a:r>
              <a:rPr lang="pt-PT" b="1" dirty="0"/>
              <a:t> (</a:t>
            </a:r>
            <a:r>
              <a:rPr lang="pt-PT" b="1" dirty="0" err="1"/>
              <a:t>incl</a:t>
            </a:r>
            <a:r>
              <a:rPr lang="pt-PT" b="1" dirty="0"/>
              <a:t>. Legal </a:t>
            </a:r>
            <a:r>
              <a:rPr lang="pt-PT" b="1" dirty="0" err="1"/>
              <a:t>compliance</a:t>
            </a:r>
            <a:r>
              <a:rPr lang="pt-PT" b="1" dirty="0"/>
              <a:t>)</a:t>
            </a:r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/>
              <a:t>Provider </a:t>
            </a:r>
            <a:r>
              <a:rPr lang="pt-PT" b="1" dirty="0" err="1"/>
              <a:t>responsibilities</a:t>
            </a:r>
            <a:r>
              <a:rPr lang="pt-PT" b="1" dirty="0"/>
              <a:t> (</a:t>
            </a:r>
            <a:r>
              <a:rPr lang="pt-PT" b="1" dirty="0" err="1"/>
              <a:t>incl</a:t>
            </a:r>
            <a:r>
              <a:rPr lang="pt-PT" b="1" dirty="0"/>
              <a:t>. outsourcing)</a:t>
            </a:r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 err="1"/>
              <a:t>Termination</a:t>
            </a:r>
            <a:r>
              <a:rPr lang="pt-PT" b="1" dirty="0"/>
              <a:t> </a:t>
            </a:r>
            <a:r>
              <a:rPr lang="pt-PT" b="1" dirty="0" err="1"/>
              <a:t>plan</a:t>
            </a:r>
            <a:endParaRPr lang="pt-PT" b="1" dirty="0"/>
          </a:p>
          <a:p>
            <a:pPr lvl="1"/>
            <a:r>
              <a:rPr lang="pt-PT" dirty="0"/>
              <a:t>Uma vez que não se aplica para este sistema, não há pontuação para este fator.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891596" cy="3636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/>
              <a:t>Service</a:t>
            </a:r>
            <a:r>
              <a:rPr lang="pt-PT" b="1" dirty="0"/>
              <a:t> </a:t>
            </a:r>
            <a:r>
              <a:rPr lang="pt-PT" b="1" dirty="0" err="1"/>
              <a:t>definition</a:t>
            </a:r>
            <a:r>
              <a:rPr lang="pt-PT" b="1" dirty="0"/>
              <a:t> </a:t>
            </a:r>
            <a:r>
              <a:rPr lang="pt-PT" b="1" dirty="0" err="1"/>
              <a:t>content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compliance</a:t>
            </a:r>
            <a:endParaRPr lang="pt-PT" b="1" dirty="0"/>
          </a:p>
          <a:p>
            <a:pPr lvl="1"/>
            <a:r>
              <a:rPr lang="pt-PT" dirty="0"/>
              <a:t>Nível de Maturidade: Nível 5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 err="1"/>
              <a:t>Information</a:t>
            </a:r>
            <a:r>
              <a:rPr lang="pt-PT" b="1" dirty="0"/>
              <a:t> </a:t>
            </a:r>
            <a:r>
              <a:rPr lang="pt-PT" b="1" dirty="0" err="1"/>
              <a:t>about</a:t>
            </a:r>
            <a:r>
              <a:rPr lang="pt-PT" b="1" dirty="0"/>
              <a:t> </a:t>
            </a:r>
            <a:r>
              <a:rPr lang="pt-PT" b="1" dirty="0" err="1"/>
              <a:t>policy</a:t>
            </a:r>
            <a:r>
              <a:rPr lang="pt-PT" b="1" dirty="0"/>
              <a:t> </a:t>
            </a:r>
            <a:r>
              <a:rPr lang="pt-PT" b="1" dirty="0" err="1"/>
              <a:t>changes</a:t>
            </a:r>
            <a:endParaRPr lang="pt-PT" b="1" dirty="0"/>
          </a:p>
          <a:p>
            <a:pPr lvl="1"/>
            <a:r>
              <a:rPr lang="pt-PT" dirty="0"/>
              <a:t>Nível de Maturidade: Nível 1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67%</a:t>
            </a:r>
          </a:p>
          <a:p>
            <a:r>
              <a:rPr lang="pt-PT" b="1" dirty="0" err="1"/>
              <a:t>Requests</a:t>
            </a:r>
            <a:r>
              <a:rPr lang="pt-PT" b="1" dirty="0"/>
              <a:t> for </a:t>
            </a:r>
            <a:r>
              <a:rPr lang="pt-PT" b="1" dirty="0" err="1"/>
              <a:t>information</a:t>
            </a:r>
            <a:r>
              <a:rPr lang="pt-PT" b="1" dirty="0"/>
              <a:t> </a:t>
            </a:r>
          </a:p>
          <a:p>
            <a:pPr lvl="1"/>
            <a:r>
              <a:rPr lang="pt-PT" dirty="0"/>
              <a:t>Nível de Maturidade: Nível 5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Providers</a:t>
            </a:r>
            <a:r>
              <a:rPr lang="pt-PT" dirty="0"/>
              <a:t> Management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Organisation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fontScale="92500" lnSpcReduction="20000"/>
          </a:bodyPr>
          <a:lstStyle/>
          <a:p>
            <a:r>
              <a:rPr lang="pt-PT" b="1" dirty="0" err="1"/>
              <a:t>Information</a:t>
            </a:r>
            <a:r>
              <a:rPr lang="pt-PT" b="1" dirty="0"/>
              <a:t> </a:t>
            </a:r>
            <a:r>
              <a:rPr lang="pt-PT" b="1" dirty="0" err="1"/>
              <a:t>security</a:t>
            </a:r>
            <a:r>
              <a:rPr lang="pt-PT" b="1" dirty="0"/>
              <a:t> management</a:t>
            </a:r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/>
              <a:t>Record management </a:t>
            </a:r>
            <a:r>
              <a:rPr lang="pt-PT" b="1" dirty="0" err="1"/>
              <a:t>system</a:t>
            </a:r>
            <a:r>
              <a:rPr lang="pt-PT" b="1" dirty="0"/>
              <a:t> (</a:t>
            </a:r>
            <a:r>
              <a:rPr lang="pt-PT" b="1" dirty="0" err="1"/>
              <a:t>incl</a:t>
            </a:r>
            <a:r>
              <a:rPr lang="pt-PT" b="1" dirty="0"/>
              <a:t>. </a:t>
            </a:r>
            <a:r>
              <a:rPr lang="pt-PT" b="1" dirty="0" err="1"/>
              <a:t>registration</a:t>
            </a:r>
            <a:r>
              <a:rPr lang="pt-PT" b="1" dirty="0"/>
              <a:t> </a:t>
            </a:r>
            <a:r>
              <a:rPr lang="pt-PT" b="1" dirty="0" err="1"/>
              <a:t>protection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destruction</a:t>
            </a:r>
            <a:endParaRPr lang="pt-PT" b="1" dirty="0"/>
          </a:p>
          <a:p>
            <a:pPr lvl="1"/>
            <a:r>
              <a:rPr lang="pt-PT" dirty="0"/>
              <a:t>Nível de Maturidade: Nível 2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90% </a:t>
            </a:r>
          </a:p>
          <a:p>
            <a:r>
              <a:rPr lang="pt-PT" b="1" dirty="0" err="1"/>
              <a:t>Skills</a:t>
            </a:r>
            <a:endParaRPr lang="pt-PT" b="1" dirty="0"/>
          </a:p>
          <a:p>
            <a:pPr lvl="1"/>
            <a:r>
              <a:rPr lang="pt-PT" dirty="0"/>
              <a:t>Nível de Maturidade: Nível 3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86% </a:t>
            </a:r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891596" cy="3636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/>
              <a:t>Sufficient</a:t>
            </a:r>
            <a:r>
              <a:rPr lang="pt-PT" b="1" dirty="0"/>
              <a:t> staff</a:t>
            </a:r>
          </a:p>
          <a:p>
            <a:pPr lvl="1"/>
            <a:r>
              <a:rPr lang="pt-PT" dirty="0"/>
              <a:t>Nível de Maturidade: Nível 1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en-US" b="1" dirty="0"/>
              <a:t>Facilities monitoring and protection (incl. facility </a:t>
            </a:r>
            <a:r>
              <a:rPr lang="en-US" b="1" dirty="0" err="1"/>
              <a:t>acess</a:t>
            </a:r>
            <a:r>
              <a:rPr lang="en-US" b="1" dirty="0"/>
              <a:t>) </a:t>
            </a:r>
            <a:endParaRPr lang="pt-PT" b="1" dirty="0"/>
          </a:p>
          <a:p>
            <a:pPr lvl="1"/>
            <a:r>
              <a:rPr lang="pt-PT" dirty="0"/>
              <a:t>Nível de Maturidade: Nível 4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90%</a:t>
            </a:r>
          </a:p>
          <a:p>
            <a:r>
              <a:rPr lang="pt-PT" b="1" dirty="0"/>
              <a:t>General </a:t>
            </a:r>
            <a:r>
              <a:rPr lang="pt-PT" b="1" dirty="0" err="1"/>
              <a:t>compliance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audit</a:t>
            </a:r>
            <a:endParaRPr lang="pt-PT" b="1" dirty="0"/>
          </a:p>
          <a:p>
            <a:pPr lvl="1"/>
            <a:r>
              <a:rPr lang="pt-PT" dirty="0"/>
              <a:t>Nível de Maturidade: Nível 5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480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Providers</a:t>
            </a:r>
            <a:r>
              <a:rPr lang="pt-PT" dirty="0"/>
              <a:t> Management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Organisation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lnSpcReduction="10000"/>
          </a:bodyPr>
          <a:lstStyle/>
          <a:p>
            <a:r>
              <a:rPr lang="pt-PT" b="1" dirty="0" err="1"/>
              <a:t>Compliance</a:t>
            </a:r>
            <a:r>
              <a:rPr lang="pt-PT" b="1" dirty="0"/>
              <a:t> </a:t>
            </a:r>
            <a:r>
              <a:rPr lang="pt-PT" b="1" dirty="0" err="1"/>
              <a:t>audit</a:t>
            </a:r>
            <a:endParaRPr lang="pt-PT" b="1" dirty="0"/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 err="1"/>
              <a:t>Security</a:t>
            </a:r>
            <a:r>
              <a:rPr lang="pt-PT" b="1" dirty="0"/>
              <a:t> </a:t>
            </a:r>
            <a:r>
              <a:rPr lang="pt-PT" b="1" dirty="0" err="1"/>
              <a:t>audit</a:t>
            </a:r>
            <a:endParaRPr lang="pt-PT" b="1" dirty="0"/>
          </a:p>
          <a:p>
            <a:pPr lvl="1"/>
            <a:r>
              <a:rPr lang="pt-PT" dirty="0"/>
              <a:t>Nível de Maturidade: Nível 5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/>
              <a:t>Management </a:t>
            </a:r>
            <a:r>
              <a:rPr lang="pt-PT" b="1" dirty="0" err="1"/>
              <a:t>audit</a:t>
            </a:r>
            <a:endParaRPr lang="pt-PT" b="1" dirty="0"/>
          </a:p>
          <a:p>
            <a:pPr lvl="1"/>
            <a:r>
              <a:rPr lang="pt-PT" dirty="0"/>
              <a:t>Nível de Maturidade: Nível 3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83% </a:t>
            </a:r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891596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747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D6936-6E9B-428E-AA0E-CC8D93A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38E3CB-FBBF-4D73-A5AF-285C2E25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Conseguimos perceber que o nível de maturidade é um bocado abstrato e pode induzir em erro tendo em conta apenas este fator de pontuação. O </a:t>
            </a:r>
            <a:r>
              <a:rPr lang="pt-PT" dirty="0" err="1"/>
              <a:t>coverage</a:t>
            </a:r>
            <a:r>
              <a:rPr lang="pt-PT" dirty="0"/>
              <a:t> ratio vem complementar esta forma de pontuar proposta pela ENISA .</a:t>
            </a:r>
          </a:p>
          <a:p>
            <a:endParaRPr lang="pt-PT" dirty="0"/>
          </a:p>
          <a:p>
            <a:r>
              <a:rPr lang="pt-PT" dirty="0"/>
              <a:t>Cotando o nível de maturidade aspeto a aspeto, no geral, está numa média de nível 3/4, o que já consideravelmente bom, enquanto o </a:t>
            </a:r>
            <a:r>
              <a:rPr lang="pt-PT" dirty="0" err="1"/>
              <a:t>coverage</a:t>
            </a:r>
            <a:r>
              <a:rPr lang="pt-PT" dirty="0"/>
              <a:t> ratio está quase sempre acima dos 80%.</a:t>
            </a:r>
          </a:p>
        </p:txBody>
      </p:sp>
    </p:spTree>
    <p:extLst>
      <p:ext uri="{BB962C8B-B14F-4D97-AF65-F5344CB8AC3E}">
        <p14:creationId xmlns:p14="http://schemas.microsoft.com/office/powerpoint/2010/main" val="24058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C55A1-A1BD-4179-85CA-EC9877E7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67EAA9-8A49-4196-B62D-DB13C1FD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objetivo deste trabalho é analisar o modelo de maturidade da ENISA e avaliar em que nível é que se encontra o sistema de identificação português Chave Móvel Digital</a:t>
            </a:r>
          </a:p>
        </p:txBody>
      </p:sp>
    </p:spTree>
    <p:extLst>
      <p:ext uri="{BB962C8B-B14F-4D97-AF65-F5344CB8AC3E}">
        <p14:creationId xmlns:p14="http://schemas.microsoft.com/office/powerpoint/2010/main" val="380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5092-C2AC-4CF5-BF34-9021370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Chave Móvel digital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5623AF-2D4B-4F4D-8ED9-23DC4CFD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CMD é um serviço de identidade digital online que tem como objetivo:</a:t>
            </a:r>
          </a:p>
          <a:p>
            <a:pPr lvl="1"/>
            <a:r>
              <a:rPr lang="pt-PT" dirty="0"/>
              <a:t>Autenticar os cidadãos portugueses e estrangeiros, quando acedem a serviços em portais e websites de entidades públicas ou privadas, com dois fatores de segurança: uma palavra-chave e um código recebido</a:t>
            </a:r>
          </a:p>
          <a:p>
            <a:pPr lvl="1"/>
            <a:r>
              <a:rPr lang="pt-PT" dirty="0"/>
              <a:t>Permitir assinar digitalmente documentos</a:t>
            </a:r>
          </a:p>
          <a:p>
            <a:r>
              <a:rPr lang="pt-PT" dirty="0"/>
              <a:t>A CMD serve como uma prova administrativa de identidade, associando um número de telemóvel ao número de identificação civil para um cidadão português e o número de passaporte ou cartão de residência para um cidadão estrangeiro</a:t>
            </a:r>
          </a:p>
        </p:txBody>
      </p:sp>
    </p:spTree>
    <p:extLst>
      <p:ext uri="{BB962C8B-B14F-4D97-AF65-F5344CB8AC3E}">
        <p14:creationId xmlns:p14="http://schemas.microsoft.com/office/powerpoint/2010/main" val="210282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9D8A-2199-40E7-935F-D0081521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ENISA – Modelo de maturidade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2686B0-853B-4C1B-A1E4-0060FD7C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modelo de maturidade elaborado pela ENISA tem como objetivos:</a:t>
            </a:r>
          </a:p>
          <a:p>
            <a:pPr lvl="1"/>
            <a:r>
              <a:rPr lang="pt-PT" dirty="0"/>
              <a:t>Promoção das melhores práticas nos sistemas de identificação digital confiando na informação fornecida no contexto dos esquemas de sistemas de identificação digital notificados</a:t>
            </a:r>
          </a:p>
          <a:p>
            <a:pPr lvl="1"/>
            <a:r>
              <a:rPr lang="pt-PT" dirty="0"/>
              <a:t>Aperfeiçoamento para sistemas já existentes</a:t>
            </a:r>
          </a:p>
        </p:txBody>
      </p:sp>
    </p:spTree>
    <p:extLst>
      <p:ext uri="{BB962C8B-B14F-4D97-AF65-F5344CB8AC3E}">
        <p14:creationId xmlns:p14="http://schemas.microsoft.com/office/powerpoint/2010/main" val="168549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6E25-E67C-44BC-8857-864558D2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latin typeface="+mj-lt"/>
              </a:rPr>
              <a:t>APRESENTAÇÃO DO MODELO DE MATURIDADE</a:t>
            </a:r>
            <a:br>
              <a:rPr lang="pt-PT" sz="4000" dirty="0">
                <a:latin typeface="+mj-lt"/>
              </a:rPr>
            </a:br>
            <a:endParaRPr lang="pt-PT" dirty="0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DE17D520-4190-474D-BD8A-E4F9D54792D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6114" y="1861571"/>
            <a:ext cx="8759772" cy="386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270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56761-3EDD-4DFF-9CB6-C824C206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 Avaliação da Maturidade do sistema CMD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037FF6-2B60-45E9-8D7B-6762749C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se pode observar pela imagem anterior o modelo de maturidade encontra-se dividido em quatro dimensões: </a:t>
            </a:r>
          </a:p>
          <a:p>
            <a:pPr lvl="1"/>
            <a:r>
              <a:rPr lang="pt-PT" b="1" dirty="0"/>
              <a:t>Geral</a:t>
            </a:r>
            <a:r>
              <a:rPr lang="pt-PT" dirty="0"/>
              <a:t> - Avalia o nível de maturidade do sistema de modo geral; </a:t>
            </a:r>
          </a:p>
          <a:p>
            <a:pPr lvl="1"/>
            <a:r>
              <a:rPr lang="pt-PT" b="1" dirty="0"/>
              <a:t>Registo</a:t>
            </a:r>
            <a:r>
              <a:rPr lang="pt-PT" dirty="0"/>
              <a:t> - Avalia a maturidade ao nível da inscrição/registo para acesso ao sistema de identificação; </a:t>
            </a:r>
          </a:p>
          <a:p>
            <a:pPr lvl="1"/>
            <a:r>
              <a:rPr lang="pt-PT" b="1" dirty="0"/>
              <a:t>Meios de gestão de identificação eletrónica e autenticação </a:t>
            </a:r>
            <a:r>
              <a:rPr lang="pt-PT" dirty="0"/>
              <a:t>- Avalia o nível de maturidade de como é processado o mecanismo de autenticação e de organização; </a:t>
            </a:r>
          </a:p>
          <a:p>
            <a:pPr lvl="1"/>
            <a:r>
              <a:rPr lang="pt-PT" b="1" dirty="0"/>
              <a:t>Organização e gestão de fornecedores </a:t>
            </a:r>
            <a:r>
              <a:rPr lang="pt-PT" dirty="0"/>
              <a:t>- Avalia o nível de maturidade de como se desenrola o processo de gestão das entidades que fornecem o servido de identificação</a:t>
            </a:r>
          </a:p>
        </p:txBody>
      </p:sp>
    </p:spTree>
    <p:extLst>
      <p:ext uri="{BB962C8B-B14F-4D97-AF65-F5344CB8AC3E}">
        <p14:creationId xmlns:p14="http://schemas.microsoft.com/office/powerpoint/2010/main" val="11290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04769-991F-4970-8CB3-14F612BA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Mecanismo de pontuação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E46EAC-4F79-445D-97E8-BAC4C2A4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Nível de Maturidade</a:t>
            </a:r>
          </a:p>
          <a:p>
            <a:pPr lvl="1"/>
            <a:r>
              <a:rPr lang="pt-PT" dirty="0"/>
              <a:t>Representam níveis crescentes de maturação, começando no nível inicial, nível 1, um </a:t>
            </a:r>
            <a:r>
              <a:rPr lang="pt-PT" dirty="0" err="1"/>
              <a:t>eID</a:t>
            </a:r>
            <a:r>
              <a:rPr lang="pt-PT" dirty="0"/>
              <a:t> com segurança e maturidade limitada, acabando com o nível 5, sendo este o maior nível de segurança e de maturidade existente. </a:t>
            </a:r>
          </a:p>
          <a:p>
            <a:r>
              <a:rPr lang="pt-PT" b="1" dirty="0" err="1"/>
              <a:t>Coverage</a:t>
            </a:r>
            <a:r>
              <a:rPr lang="pt-PT" b="1" dirty="0"/>
              <a:t> Ratio</a:t>
            </a:r>
          </a:p>
          <a:p>
            <a:pPr lvl="1"/>
            <a:r>
              <a:rPr lang="pt-PT" dirty="0"/>
              <a:t>O </a:t>
            </a:r>
            <a:r>
              <a:rPr lang="pt-PT" dirty="0" err="1"/>
              <a:t>coverage</a:t>
            </a:r>
            <a:r>
              <a:rPr lang="pt-PT" dirty="0"/>
              <a:t> ratio ( Índice de cobertura/abrangência) mostra o grau de cobertura de todos os indicadores de níveis superiores ao do nível de maturação</a:t>
            </a:r>
          </a:p>
          <a:p>
            <a:pPr lvl="1"/>
            <a:r>
              <a:rPr lang="pt-PT" dirty="0"/>
              <a:t>Todas as questões respondidas com </a:t>
            </a:r>
            <a:r>
              <a:rPr lang="pt-PT" b="1" dirty="0"/>
              <a:t>N/A </a:t>
            </a:r>
            <a:r>
              <a:rPr lang="pt-PT" dirty="0"/>
              <a:t>ou </a:t>
            </a:r>
            <a:r>
              <a:rPr lang="pt-PT" b="1" dirty="0"/>
              <a:t>?</a:t>
            </a:r>
            <a:r>
              <a:rPr lang="pt-PT" dirty="0"/>
              <a:t> não entram na contagem. 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2159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5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3000B6-4D19-45C7-B4EC-00E8E037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 err="1"/>
              <a:t>Exemplo</a:t>
            </a:r>
            <a:r>
              <a:rPr lang="en-US" sz="3700" dirty="0"/>
              <a:t> de </a:t>
            </a:r>
            <a:r>
              <a:rPr lang="en-US" sz="3700" dirty="0" err="1"/>
              <a:t>atribuição</a:t>
            </a:r>
            <a:r>
              <a:rPr lang="en-US" sz="3700" dirty="0"/>
              <a:t> do </a:t>
            </a:r>
            <a:r>
              <a:rPr lang="en-US" sz="3700" dirty="0" err="1"/>
              <a:t>nível</a:t>
            </a:r>
            <a:r>
              <a:rPr lang="en-US" sz="3700" dirty="0"/>
              <a:t> de </a:t>
            </a:r>
            <a:r>
              <a:rPr lang="en-US" sz="3700" dirty="0" err="1"/>
              <a:t>maturidade</a:t>
            </a:r>
            <a:r>
              <a:rPr lang="en-US" sz="3700" dirty="0"/>
              <a:t>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E2AB4F1D-3D6D-4A46-95B5-29EF3F0A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60" y="646127"/>
            <a:ext cx="84486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A26E-D8D3-4977-99A8-458890A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General </a:t>
            </a:r>
            <a:r>
              <a:rPr lang="pt-PT" dirty="0" err="1"/>
              <a:t>Dimension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D186E-D5E0-4437-B87A-8F74B754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4732499" cy="3636088"/>
          </a:xfrm>
        </p:spPr>
        <p:txBody>
          <a:bodyPr>
            <a:normAutofit lnSpcReduction="10000"/>
          </a:bodyPr>
          <a:lstStyle/>
          <a:p>
            <a:r>
              <a:rPr lang="pt-PT" b="1" dirty="0" err="1"/>
              <a:t>eID</a:t>
            </a:r>
            <a:r>
              <a:rPr lang="pt-PT" b="1" dirty="0"/>
              <a:t> </a:t>
            </a:r>
            <a:r>
              <a:rPr lang="pt-PT" b="1" dirty="0" err="1"/>
              <a:t>notified</a:t>
            </a:r>
            <a:r>
              <a:rPr lang="pt-PT" b="1" dirty="0"/>
              <a:t> </a:t>
            </a:r>
            <a:r>
              <a:rPr lang="pt-PT" b="1" dirty="0" err="1"/>
              <a:t>schemes</a:t>
            </a:r>
            <a:r>
              <a:rPr lang="pt-PT" b="1" dirty="0"/>
              <a:t> </a:t>
            </a:r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 </a:t>
            </a:r>
          </a:p>
          <a:p>
            <a:r>
              <a:rPr lang="pt-PT" b="1" dirty="0" err="1"/>
              <a:t>Acessible</a:t>
            </a:r>
            <a:r>
              <a:rPr lang="pt-PT" b="1" dirty="0"/>
              <a:t> </a:t>
            </a:r>
            <a:r>
              <a:rPr lang="pt-PT" b="1" dirty="0" err="1"/>
              <a:t>Services</a:t>
            </a:r>
            <a:endParaRPr lang="pt-PT" b="1" dirty="0"/>
          </a:p>
          <a:p>
            <a:pPr lvl="1"/>
            <a:r>
              <a:rPr lang="pt-PT" dirty="0"/>
              <a:t>Nível de Maturidade: Nível 5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100%</a:t>
            </a:r>
          </a:p>
          <a:p>
            <a:r>
              <a:rPr lang="pt-PT" b="1" dirty="0" err="1"/>
              <a:t>Population</a:t>
            </a:r>
            <a:r>
              <a:rPr lang="pt-PT" b="1" dirty="0"/>
              <a:t> &amp; </a:t>
            </a:r>
            <a:r>
              <a:rPr lang="pt-PT" b="1" dirty="0" err="1"/>
              <a:t>Usage</a:t>
            </a:r>
            <a:endParaRPr lang="pt-PT" b="1" dirty="0"/>
          </a:p>
          <a:p>
            <a:pPr lvl="1"/>
            <a:r>
              <a:rPr lang="pt-PT" dirty="0"/>
              <a:t>Nível de Maturidade: Nível 3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67%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015BE7F-78A3-49F4-BB2F-6BE46F02BB58}"/>
              </a:ext>
            </a:extLst>
          </p:cNvPr>
          <p:cNvSpPr txBox="1">
            <a:spLocks/>
          </p:cNvSpPr>
          <p:nvPr/>
        </p:nvSpPr>
        <p:spPr>
          <a:xfrm>
            <a:off x="5433134" y="2293126"/>
            <a:ext cx="4732499" cy="3636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err="1"/>
              <a:t>Crossborder</a:t>
            </a:r>
            <a:r>
              <a:rPr lang="pt-PT" b="1" dirty="0"/>
              <a:t> </a:t>
            </a:r>
            <a:r>
              <a:rPr lang="pt-PT" b="1" dirty="0" err="1"/>
              <a:t>authentication</a:t>
            </a:r>
            <a:endParaRPr lang="pt-PT" b="1" dirty="0"/>
          </a:p>
          <a:p>
            <a:pPr lvl="1"/>
            <a:r>
              <a:rPr lang="pt-PT" dirty="0"/>
              <a:t>Nível de Maturidade: Nível 1 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0% </a:t>
            </a:r>
          </a:p>
          <a:p>
            <a:r>
              <a:rPr lang="pt-PT" b="1" dirty="0" err="1"/>
              <a:t>Notification</a:t>
            </a:r>
            <a:r>
              <a:rPr lang="pt-PT" b="1" dirty="0"/>
              <a:t> </a:t>
            </a:r>
            <a:r>
              <a:rPr lang="pt-PT" b="1" dirty="0" err="1"/>
              <a:t>process</a:t>
            </a:r>
            <a:endParaRPr lang="pt-PT" b="1" dirty="0"/>
          </a:p>
          <a:p>
            <a:pPr lvl="1"/>
            <a:r>
              <a:rPr lang="pt-PT" dirty="0"/>
              <a:t>Nível de Maturidade: Nível 0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47%</a:t>
            </a:r>
          </a:p>
          <a:p>
            <a:r>
              <a:rPr lang="en-US" b="1" dirty="0"/>
              <a:t>Security breaches and security overview</a:t>
            </a:r>
          </a:p>
          <a:p>
            <a:pPr lvl="1"/>
            <a:r>
              <a:rPr lang="pt-PT" dirty="0"/>
              <a:t>Nível de Maturidade: Nível 3</a:t>
            </a:r>
          </a:p>
          <a:p>
            <a:pPr lvl="1"/>
            <a:r>
              <a:rPr lang="pt-PT" dirty="0" err="1"/>
              <a:t>Coverage</a:t>
            </a:r>
            <a:r>
              <a:rPr lang="pt-PT" dirty="0"/>
              <a:t> Ratio: 91%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61425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1094</Words>
  <Application>Microsoft Office PowerPoint</Application>
  <PresentationFormat>Ecrã Panorâmico</PresentationFormat>
  <Paragraphs>151</Paragraphs>
  <Slides>16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Calisto MT</vt:lpstr>
      <vt:lpstr>Univers Condensed</vt:lpstr>
      <vt:lpstr>ChronicleVTI</vt:lpstr>
      <vt:lpstr>PA-Sistema de Identificação Eletrónica</vt:lpstr>
      <vt:lpstr>oBJETIVO</vt:lpstr>
      <vt:lpstr>Chave Móvel digital </vt:lpstr>
      <vt:lpstr>ENISA – Modelo de maturidade</vt:lpstr>
      <vt:lpstr>APRESENTAÇÃO DO MODELO DE MATURIDADE </vt:lpstr>
      <vt:lpstr>Análise e Avaliação da Maturidade do sistema CMD </vt:lpstr>
      <vt:lpstr>Mecanismo de pontuação</vt:lpstr>
      <vt:lpstr>Exemplo de atribuição do nível de maturidade </vt:lpstr>
      <vt:lpstr>General Dimension </vt:lpstr>
      <vt:lpstr>Enrolment Dimension </vt:lpstr>
      <vt:lpstr>eID means Management and Authentication Mechanism Dimension  </vt:lpstr>
      <vt:lpstr>eID means Management and Authentication Mechanism Dimension  </vt:lpstr>
      <vt:lpstr>Providers Management and Organisation </vt:lpstr>
      <vt:lpstr>Providers Management and Organisation </vt:lpstr>
      <vt:lpstr>Providers Management and Organisation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PA-Sistema de Identificação Eletrónica</dc:title>
  <dc:creator>André Loureiro Morais</dc:creator>
  <cp:lastModifiedBy>André Loureiro Morais</cp:lastModifiedBy>
  <cp:revision>9</cp:revision>
  <dcterms:created xsi:type="dcterms:W3CDTF">2021-04-17T15:28:17Z</dcterms:created>
  <dcterms:modified xsi:type="dcterms:W3CDTF">2021-04-20T15:36:13Z</dcterms:modified>
</cp:coreProperties>
</file>