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B5F2F-4616-472D-8E24-B905EA5BE166}" type="datetimeFigureOut">
              <a:rPr lang="pt-PT" smtClean="0"/>
              <a:t>28/06/2021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6B7CD-2D9A-4DDB-9E68-3AEDDC4DF3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9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6B7CD-2D9A-4DDB-9E68-3AEDDC4DF344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82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BBFD-D5D6-4676-8D81-F64BE685B0CF}" type="datetimeFigureOut">
              <a:rPr lang="pt-PT" smtClean="0"/>
              <a:t>28/06/2021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B4E4-0BB5-4E0B-B170-B206730466C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456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BBFD-D5D6-4676-8D81-F64BE685B0CF}" type="datetimeFigureOut">
              <a:rPr lang="pt-PT" smtClean="0"/>
              <a:t>28/06/2021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B4E4-0BB5-4E0B-B170-B206730466C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887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BBFD-D5D6-4676-8D81-F64BE685B0CF}" type="datetimeFigureOut">
              <a:rPr lang="pt-PT" smtClean="0"/>
              <a:t>28/06/2021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B4E4-0BB5-4E0B-B170-B206730466C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3420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BBFD-D5D6-4676-8D81-F64BE685B0CF}" type="datetimeFigureOut">
              <a:rPr lang="pt-PT" smtClean="0"/>
              <a:t>28/06/2021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B4E4-0BB5-4E0B-B170-B206730466C2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989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BBFD-D5D6-4676-8D81-F64BE685B0CF}" type="datetimeFigureOut">
              <a:rPr lang="pt-PT" smtClean="0"/>
              <a:t>28/06/2021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B4E4-0BB5-4E0B-B170-B206730466C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1243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BBFD-D5D6-4676-8D81-F64BE685B0CF}" type="datetimeFigureOut">
              <a:rPr lang="pt-PT" smtClean="0"/>
              <a:t>28/06/2021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B4E4-0BB5-4E0B-B170-B206730466C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4627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BBFD-D5D6-4676-8D81-F64BE685B0CF}" type="datetimeFigureOut">
              <a:rPr lang="pt-PT" smtClean="0"/>
              <a:t>28/06/2021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B4E4-0BB5-4E0B-B170-B206730466C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8454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BBFD-D5D6-4676-8D81-F64BE685B0CF}" type="datetimeFigureOut">
              <a:rPr lang="pt-PT" smtClean="0"/>
              <a:t>28/06/2021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B4E4-0BB5-4E0B-B170-B206730466C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8602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BBFD-D5D6-4676-8D81-F64BE685B0CF}" type="datetimeFigureOut">
              <a:rPr lang="pt-PT" smtClean="0"/>
              <a:t>28/06/2021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B4E4-0BB5-4E0B-B170-B206730466C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643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BBFD-D5D6-4676-8D81-F64BE685B0CF}" type="datetimeFigureOut">
              <a:rPr lang="pt-PT" smtClean="0"/>
              <a:t>28/06/2021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B4E4-0BB5-4E0B-B170-B206730466C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947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BBFD-D5D6-4676-8D81-F64BE685B0CF}" type="datetimeFigureOut">
              <a:rPr lang="pt-PT" smtClean="0"/>
              <a:t>28/06/2021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B4E4-0BB5-4E0B-B170-B206730466C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279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BBFD-D5D6-4676-8D81-F64BE685B0CF}" type="datetimeFigureOut">
              <a:rPr lang="pt-PT" smtClean="0"/>
              <a:t>28/06/2021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B4E4-0BB5-4E0B-B170-B206730466C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82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BBFD-D5D6-4676-8D81-F64BE685B0CF}" type="datetimeFigureOut">
              <a:rPr lang="pt-PT" smtClean="0"/>
              <a:t>28/06/2021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B4E4-0BB5-4E0B-B170-B206730466C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392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BBFD-D5D6-4676-8D81-F64BE685B0CF}" type="datetimeFigureOut">
              <a:rPr lang="pt-PT" smtClean="0"/>
              <a:t>28/06/2021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B4E4-0BB5-4E0B-B170-B206730466C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164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BBFD-D5D6-4676-8D81-F64BE685B0CF}" type="datetimeFigureOut">
              <a:rPr lang="pt-PT" smtClean="0"/>
              <a:t>28/06/2021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B4E4-0BB5-4E0B-B170-B206730466C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818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BBFD-D5D6-4676-8D81-F64BE685B0CF}" type="datetimeFigureOut">
              <a:rPr lang="pt-PT" smtClean="0"/>
              <a:t>28/06/2021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B4E4-0BB5-4E0B-B170-B206730466C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439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BBFD-D5D6-4676-8D81-F64BE685B0CF}" type="datetimeFigureOut">
              <a:rPr lang="pt-PT" smtClean="0"/>
              <a:t>28/06/2021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B4E4-0BB5-4E0B-B170-B206730466C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949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D0EBBFD-D5D6-4676-8D81-F64BE685B0CF}" type="datetimeFigureOut">
              <a:rPr lang="pt-PT" smtClean="0"/>
              <a:t>28/06/2021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E5BB4E4-0BB5-4E0B-B170-B206730466C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515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1838F-B0CF-4F6A-9AC4-C1C418C7A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Projeto de Desenvolvimento (PD)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EF696-2D6A-4139-8B9D-DF8AA7D6E1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b="1" i="0" dirty="0">
                <a:solidFill>
                  <a:srgbClr val="C9D1D9"/>
                </a:solidFill>
                <a:effectLst/>
                <a:latin typeface="-apple-system"/>
              </a:rPr>
              <a:t>Plataforma de emissão de certificados, com CRL, OCSP e </a:t>
            </a:r>
            <a:r>
              <a:rPr lang="pt-PT" b="1" i="1" dirty="0" err="1">
                <a:solidFill>
                  <a:srgbClr val="C9D1D9"/>
                </a:solidFill>
                <a:effectLst/>
                <a:latin typeface="-apple-system"/>
              </a:rPr>
              <a:t>timestamps</a:t>
            </a:r>
            <a:endParaRPr lang="pt-PT" b="1" i="1" dirty="0">
              <a:solidFill>
                <a:srgbClr val="C9D1D9"/>
              </a:solidFill>
              <a:effectLst/>
              <a:latin typeface="-apple-system"/>
            </a:endParaRPr>
          </a:p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EBEFED-5649-4E10-A4ED-D27D76005D41}"/>
              </a:ext>
            </a:extLst>
          </p:cNvPr>
          <p:cNvSpPr txBox="1"/>
          <p:nvPr/>
        </p:nvSpPr>
        <p:spPr>
          <a:xfrm>
            <a:off x="5439747" y="115726"/>
            <a:ext cx="614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/>
              <a:t>Mestrado Integrado em Engenharia Informática 2020/2021</a:t>
            </a:r>
          </a:p>
        </p:txBody>
      </p:sp>
      <p:pic>
        <p:nvPicPr>
          <p:cNvPr id="1030" name="Picture 6" descr="Escola de Engenharia">
            <a:extLst>
              <a:ext uri="{FF2B5EF4-FFF2-40B4-BE49-F238E27FC236}">
                <a16:creationId xmlns:a16="http://schemas.microsoft.com/office/drawing/2014/main" id="{A25B09B9-D484-4E86-B5A2-CFD1D1F40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727" y="115726"/>
            <a:ext cx="1292244" cy="64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66ABAB9-0756-4F94-9A6C-5E69E9613AFB}"/>
              </a:ext>
            </a:extLst>
          </p:cNvPr>
          <p:cNvSpPr txBox="1"/>
          <p:nvPr/>
        </p:nvSpPr>
        <p:spPr>
          <a:xfrm>
            <a:off x="355106" y="5182969"/>
            <a:ext cx="3710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Engenharia de Segurança</a:t>
            </a:r>
          </a:p>
          <a:p>
            <a:endParaRPr lang="pt-PT" dirty="0"/>
          </a:p>
          <a:p>
            <a:r>
              <a:rPr lang="pt-PT" dirty="0"/>
              <a:t>Grupo 7:</a:t>
            </a:r>
          </a:p>
          <a:p>
            <a:r>
              <a:rPr lang="pt-PT" dirty="0"/>
              <a:t>-André Morais, A83899</a:t>
            </a:r>
          </a:p>
          <a:p>
            <a:r>
              <a:rPr lang="pt-PT" dirty="0"/>
              <a:t>-Tiago Magalhães, A84485</a:t>
            </a:r>
          </a:p>
        </p:txBody>
      </p:sp>
    </p:spTree>
    <p:extLst>
      <p:ext uri="{BB962C8B-B14F-4D97-AF65-F5344CB8AC3E}">
        <p14:creationId xmlns:p14="http://schemas.microsoft.com/office/powerpoint/2010/main" val="3172737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71CF9-3766-474A-AA2F-16FB2E92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Design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4F67A1-5DA7-4D59-AEAE-9FF8A0E7F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Tecnologias a utilizar</a:t>
            </a:r>
          </a:p>
          <a:p>
            <a:endParaRPr lang="pt-PT" dirty="0"/>
          </a:p>
          <a:p>
            <a:r>
              <a:rPr lang="pt-PT" dirty="0"/>
              <a:t>Definição de métricas e relatórios de conformidade</a:t>
            </a:r>
          </a:p>
          <a:p>
            <a:endParaRPr lang="pt-PT" dirty="0"/>
          </a:p>
          <a:p>
            <a:r>
              <a:rPr lang="pt-PT" dirty="0"/>
              <a:t>Definição de métricas e relatórios de conformidade</a:t>
            </a:r>
          </a:p>
        </p:txBody>
      </p:sp>
    </p:spTree>
    <p:extLst>
      <p:ext uri="{BB962C8B-B14F-4D97-AF65-F5344CB8AC3E}">
        <p14:creationId xmlns:p14="http://schemas.microsoft.com/office/powerpoint/2010/main" val="59855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C58F8-8814-475C-B21F-0B50E580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Gestão de </a:t>
            </a:r>
            <a:r>
              <a:rPr lang="pt-PT" i="1" dirty="0" err="1"/>
              <a:t>Third-party</a:t>
            </a:r>
            <a:r>
              <a:rPr lang="pt-PT" i="1" dirty="0"/>
              <a:t> </a:t>
            </a:r>
            <a:r>
              <a:rPr lang="pt-PT" i="1" dirty="0" err="1"/>
              <a:t>Components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3F4FA7-3F5F-4D32-9A69-5A41B0CC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Dependências</a:t>
            </a:r>
          </a:p>
        </p:txBody>
      </p:sp>
      <p:pic>
        <p:nvPicPr>
          <p:cNvPr id="5" name="Imagem 4" descr="Uma imagem com mesa&#10;&#10;Descrição gerada automaticamente">
            <a:extLst>
              <a:ext uri="{FF2B5EF4-FFF2-40B4-BE49-F238E27FC236}">
                <a16:creationId xmlns:a16="http://schemas.microsoft.com/office/drawing/2014/main" id="{38BB27BA-4B34-4DD7-85C8-8307A303C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061" y="2348926"/>
            <a:ext cx="6103704" cy="306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6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4AD5F-5F9B-44AB-ADC9-F93B74E7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Gestão de </a:t>
            </a:r>
            <a:r>
              <a:rPr lang="en-US" sz="4800" i="1"/>
              <a:t>Third-party Components</a:t>
            </a:r>
            <a:endParaRPr lang="en-US" sz="480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7F3123-3168-4B0A-9776-605FAE886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693" y="5642074"/>
            <a:ext cx="9440034" cy="5052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chemeClr val="tx1"/>
                </a:solidFill>
              </a:rPr>
              <a:t>CVE´s</a:t>
            </a:r>
          </a:p>
        </p:txBody>
      </p:sp>
      <p:pic>
        <p:nvPicPr>
          <p:cNvPr id="20" name="Picture 13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547807"/>
            <a:ext cx="10905066" cy="3816806"/>
          </a:xfrm>
          <a:prstGeom prst="rect">
            <a:avLst/>
          </a:prstGeo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1270ECC8-B6B6-44CC-9960-9B708DF5BB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62" y="1452602"/>
            <a:ext cx="3348470" cy="1992339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7DBBBDB8-F031-43B8-A1B2-A000A212E4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22" y="1353476"/>
            <a:ext cx="3328040" cy="2213146"/>
          </a:xfrm>
          <a:prstGeom prst="rect">
            <a:avLst/>
          </a:prstGeom>
        </p:spPr>
      </p:pic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33AF6D8C-44B8-4C03-A213-66AC3DF2D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86" y="1519572"/>
            <a:ext cx="3348470" cy="18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6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E057FB-6667-4E00-B4E0-DE7863785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332954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pt-PT" sz="16600" dirty="0"/>
              <a:t>3 </a:t>
            </a:r>
            <a:r>
              <a:rPr lang="pt-PT" sz="4800" dirty="0"/>
              <a:t>Fase de Codificação</a:t>
            </a:r>
            <a:endParaRPr lang="pt-PT" sz="16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A6A5AF7-D23B-436C-8CA5-D8FA1686FDA4}"/>
              </a:ext>
            </a:extLst>
          </p:cNvPr>
          <p:cNvSpPr txBox="1"/>
          <p:nvPr/>
        </p:nvSpPr>
        <p:spPr>
          <a:xfrm>
            <a:off x="2551450" y="3899516"/>
            <a:ext cx="499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  <a:p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4070881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E4AC4-6E47-4146-A9B7-29239A4B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/>
              <a:t>Fase de Codificação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EDFC19-7AFD-4059-8CA5-2525D5CE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i="1" dirty="0"/>
          </a:p>
          <a:p>
            <a:r>
              <a:rPr lang="pt-PT" i="1" dirty="0" err="1"/>
              <a:t>Injection</a:t>
            </a:r>
            <a:r>
              <a:rPr lang="pt-PT" i="1" dirty="0"/>
              <a:t> </a:t>
            </a:r>
            <a:r>
              <a:rPr lang="pt-PT" i="1" dirty="0" err="1"/>
              <a:t>Vulnerability</a:t>
            </a:r>
            <a:endParaRPr lang="pt-PT" i="1" dirty="0"/>
          </a:p>
          <a:p>
            <a:r>
              <a:rPr lang="pt-PT" dirty="0"/>
              <a:t>Quebra na autenticação</a:t>
            </a:r>
          </a:p>
          <a:p>
            <a:r>
              <a:rPr lang="pt-PT" i="1" dirty="0"/>
              <a:t>Cross-Site </a:t>
            </a:r>
            <a:r>
              <a:rPr lang="pt-PT" i="1" dirty="0" err="1"/>
              <a:t>Scripting</a:t>
            </a:r>
            <a:r>
              <a:rPr lang="pt-PT" i="1" dirty="0"/>
              <a:t> (XSS)</a:t>
            </a:r>
          </a:p>
          <a:p>
            <a:r>
              <a:rPr lang="en-US" i="1" dirty="0"/>
              <a:t>Cross Site Request Forgery (CSRF)</a:t>
            </a:r>
          </a:p>
          <a:p>
            <a:r>
              <a:rPr lang="pt-PT" dirty="0"/>
              <a:t>Controlo de acesso a funções</a:t>
            </a:r>
            <a:endParaRPr lang="pt-PT" i="1" dirty="0"/>
          </a:p>
          <a:p>
            <a:r>
              <a:rPr lang="pt-PT" i="1" dirty="0"/>
              <a:t>Buffer </a:t>
            </a:r>
            <a:r>
              <a:rPr lang="pt-PT" i="1" dirty="0" err="1"/>
              <a:t>Overflow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83313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E057FB-6667-4E00-B4E0-DE7863785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332954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pt-PT" sz="16600" dirty="0"/>
              <a:t>4 </a:t>
            </a:r>
            <a:r>
              <a:rPr lang="pt-PT" sz="4800" dirty="0"/>
              <a:t>Fase de Verificação</a:t>
            </a:r>
            <a:endParaRPr lang="pt-PT" sz="16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A6A5AF7-D23B-436C-8CA5-D8FA1686FDA4}"/>
              </a:ext>
            </a:extLst>
          </p:cNvPr>
          <p:cNvSpPr txBox="1"/>
          <p:nvPr/>
        </p:nvSpPr>
        <p:spPr>
          <a:xfrm>
            <a:off x="2551450" y="3899516"/>
            <a:ext cx="499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1.1  </a:t>
            </a:r>
            <a:r>
              <a:rPr lang="pt-PT" dirty="0"/>
              <a:t>Análise estática do código</a:t>
            </a:r>
          </a:p>
          <a:p>
            <a:endParaRPr lang="pt-PT" dirty="0"/>
          </a:p>
          <a:p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937696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CE263-6804-488E-A067-30F2E7E1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Análise estática do código</a:t>
            </a:r>
          </a:p>
        </p:txBody>
      </p:sp>
      <p:pic>
        <p:nvPicPr>
          <p:cNvPr id="5" name="Marcador de Posição de Conteúdo 4" descr="Uma imagem com texto, captura de ecrã, monitor, interior&#10;&#10;Descrição gerada automaticamente">
            <a:extLst>
              <a:ext uri="{FF2B5EF4-FFF2-40B4-BE49-F238E27FC236}">
                <a16:creationId xmlns:a16="http://schemas.microsoft.com/office/drawing/2014/main" id="{B2F7E3E2-E827-47E4-A740-9A46871EA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2" y="2013080"/>
            <a:ext cx="5805112" cy="3492703"/>
          </a:xfr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4D8F013B-D320-49D9-B127-FAEB5DCFD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22" y="2013080"/>
            <a:ext cx="5805112" cy="34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8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35613-6514-471A-B9ED-144AA044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/>
              <a:t>Software </a:t>
            </a:r>
            <a:r>
              <a:rPr lang="pt-PT" b="1" i="1" dirty="0" err="1"/>
              <a:t>Life</a:t>
            </a:r>
            <a:r>
              <a:rPr lang="pt-PT" b="1" i="1" dirty="0"/>
              <a:t> </a:t>
            </a:r>
            <a:r>
              <a:rPr lang="pt-PT" b="1" i="1" dirty="0" err="1"/>
              <a:t>Cycle</a:t>
            </a:r>
            <a:r>
              <a:rPr lang="pt-PT" b="1" i="1" dirty="0"/>
              <a:t> </a:t>
            </a:r>
            <a:r>
              <a:rPr lang="pt-PT" b="1" i="1" dirty="0" err="1"/>
              <a:t>Process</a:t>
            </a:r>
            <a:r>
              <a:rPr lang="pt-PT" b="1" i="1" dirty="0"/>
              <a:t> (SLCP)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52EB7DE-B6CC-4B1D-855C-1563EAF21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94592"/>
            <a:ext cx="10353762" cy="4058751"/>
          </a:xfrm>
        </p:spPr>
        <p:txBody>
          <a:bodyPr>
            <a:normAutofit fontScale="92500" lnSpcReduction="10000"/>
          </a:bodyPr>
          <a:lstStyle/>
          <a:p>
            <a:r>
              <a:rPr lang="pt-PT" sz="3200" dirty="0"/>
              <a:t>1ª Fase – Fase de Requisitos</a:t>
            </a:r>
          </a:p>
          <a:p>
            <a:endParaRPr lang="pt-PT" sz="3200" dirty="0"/>
          </a:p>
          <a:p>
            <a:r>
              <a:rPr lang="pt-PT" sz="3200" dirty="0"/>
              <a:t>2ª Fase – Fase de Desenho</a:t>
            </a:r>
          </a:p>
          <a:p>
            <a:endParaRPr lang="pt-PT" sz="3200" dirty="0"/>
          </a:p>
          <a:p>
            <a:r>
              <a:rPr lang="pt-PT" sz="3200" dirty="0"/>
              <a:t>3ª Fase – Fase de Codificação</a:t>
            </a:r>
          </a:p>
          <a:p>
            <a:endParaRPr lang="pt-PT" sz="3200" dirty="0"/>
          </a:p>
          <a:p>
            <a:r>
              <a:rPr lang="pt-PT" sz="3200" dirty="0"/>
              <a:t>4ª Fase – Fase de Verificação</a:t>
            </a:r>
          </a:p>
          <a:p>
            <a:pPr marL="36900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5530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E057FB-6667-4E00-B4E0-DE7863785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332954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pt-PT" sz="16600" dirty="0"/>
              <a:t>1 </a:t>
            </a:r>
            <a:r>
              <a:rPr lang="pt-PT" sz="4800" dirty="0"/>
              <a:t>Fase de Requisitos</a:t>
            </a:r>
            <a:endParaRPr lang="pt-PT" sz="16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A6A5AF7-D23B-436C-8CA5-D8FA1686FDA4}"/>
              </a:ext>
            </a:extLst>
          </p:cNvPr>
          <p:cNvSpPr txBox="1"/>
          <p:nvPr/>
        </p:nvSpPr>
        <p:spPr>
          <a:xfrm>
            <a:off x="2551450" y="3899516"/>
            <a:ext cx="4545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1.1  </a:t>
            </a:r>
            <a:r>
              <a:rPr lang="pt-PT" dirty="0"/>
              <a:t>Requisitos Funcionais</a:t>
            </a:r>
          </a:p>
          <a:p>
            <a:r>
              <a:rPr lang="pt-PT" b="1" dirty="0"/>
              <a:t>1.2  </a:t>
            </a:r>
            <a:r>
              <a:rPr lang="pt-PT" dirty="0"/>
              <a:t>Requisitos Não Funcionais</a:t>
            </a:r>
          </a:p>
          <a:p>
            <a:r>
              <a:rPr lang="pt-PT" b="1" dirty="0"/>
              <a:t>1.3  </a:t>
            </a:r>
            <a:r>
              <a:rPr lang="pt-PT" dirty="0"/>
              <a:t>Requisitos de Segurança</a:t>
            </a:r>
          </a:p>
          <a:p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68960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78E9-286F-493A-99E9-79B68880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A91518-71A5-4F23-8144-4EE34EAF9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Registo e autenticação de um utilizador;</a:t>
            </a:r>
          </a:p>
          <a:p>
            <a:r>
              <a:rPr lang="pt-PT" dirty="0"/>
              <a:t>Permitir a emissão de certificados nas hierarquias configuradas;</a:t>
            </a:r>
          </a:p>
          <a:p>
            <a:r>
              <a:rPr lang="pt-PT" dirty="0"/>
              <a:t>Registo e autenticação de um utilizador; </a:t>
            </a:r>
          </a:p>
          <a:p>
            <a:r>
              <a:rPr lang="pt-PT" dirty="0"/>
              <a:t>Validação de certificados(no CRL e OCSP); </a:t>
            </a:r>
          </a:p>
          <a:p>
            <a:r>
              <a:rPr lang="pt-PT" dirty="0"/>
              <a:t>Obter e validar </a:t>
            </a:r>
            <a:r>
              <a:rPr lang="pt-PT" i="1" dirty="0" err="1"/>
              <a:t>timestamps</a:t>
            </a:r>
            <a:r>
              <a:rPr lang="pt-PT" dirty="0"/>
              <a:t>. </a:t>
            </a:r>
          </a:p>
          <a:p>
            <a:r>
              <a:rPr lang="pt-PT" i="1" dirty="0" err="1"/>
              <a:t>Compliance</a:t>
            </a:r>
            <a:r>
              <a:rPr lang="pt-PT" dirty="0"/>
              <a:t> com o RGPD (Regulamento Geral de Proteção de Dados). </a:t>
            </a:r>
          </a:p>
        </p:txBody>
      </p:sp>
    </p:spTree>
    <p:extLst>
      <p:ext uri="{BB962C8B-B14F-4D97-AF65-F5344CB8AC3E}">
        <p14:creationId xmlns:p14="http://schemas.microsoft.com/office/powerpoint/2010/main" val="36197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ACD9D-C9B2-4101-828C-42E73D9A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Não 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4126A0-AF83-4A64-926E-B8BE9860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r>
              <a:rPr lang="pt-PT" dirty="0"/>
              <a:t>Aplicação de uso intuitivo</a:t>
            </a:r>
          </a:p>
          <a:p>
            <a:r>
              <a:rPr lang="pt-PT" dirty="0"/>
              <a:t>Aplicação funcional durante todos os dias da semana; </a:t>
            </a:r>
          </a:p>
        </p:txBody>
      </p:sp>
    </p:spTree>
    <p:extLst>
      <p:ext uri="{BB962C8B-B14F-4D97-AF65-F5344CB8AC3E}">
        <p14:creationId xmlns:p14="http://schemas.microsoft.com/office/powerpoint/2010/main" val="307243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0DB79-9F69-472F-95F0-FF9BE974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Segurança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8BB0C3-D86A-4E7A-A3F4-9E296491E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Certificados só podem ser acedidos pelo seu utilizador; </a:t>
            </a:r>
          </a:p>
          <a:p>
            <a:r>
              <a:rPr lang="pt-PT" dirty="0"/>
              <a:t>Mitigar vulnerabilidades de </a:t>
            </a:r>
            <a:r>
              <a:rPr lang="pt-PT" i="1" dirty="0" err="1"/>
              <a:t>Injection</a:t>
            </a:r>
            <a:r>
              <a:rPr lang="pt-PT" dirty="0"/>
              <a:t>; </a:t>
            </a:r>
          </a:p>
          <a:p>
            <a:r>
              <a:rPr lang="pt-PT" dirty="0"/>
              <a:t>Mitigar vulnerabilidades de quebra na autenticação; </a:t>
            </a:r>
          </a:p>
          <a:p>
            <a:r>
              <a:rPr lang="pt-PT" dirty="0"/>
              <a:t>Mitigar vulnerabilidades de Cross-Site </a:t>
            </a:r>
            <a:r>
              <a:rPr lang="pt-PT" i="1" dirty="0" err="1"/>
              <a:t>Scripting</a:t>
            </a:r>
            <a:r>
              <a:rPr lang="pt-PT" i="1" dirty="0"/>
              <a:t> </a:t>
            </a:r>
            <a:r>
              <a:rPr lang="pt-PT" dirty="0"/>
              <a:t>(XSS); </a:t>
            </a:r>
          </a:p>
          <a:p>
            <a:r>
              <a:rPr lang="pt-PT" dirty="0"/>
              <a:t>Mitigar exposição de dados sensíveis; </a:t>
            </a:r>
          </a:p>
          <a:p>
            <a:r>
              <a:rPr lang="en-US" dirty="0" err="1"/>
              <a:t>Mitigar</a:t>
            </a:r>
            <a:r>
              <a:rPr lang="en-US" dirty="0"/>
              <a:t> Cross Site Request Forgery (CSRF).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9559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E057FB-6667-4E00-B4E0-DE7863785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332954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pt-PT" sz="16600" dirty="0"/>
              <a:t>2 </a:t>
            </a:r>
            <a:r>
              <a:rPr lang="pt-PT" sz="4800" dirty="0"/>
              <a:t>Fase de Desenho</a:t>
            </a:r>
            <a:endParaRPr lang="pt-PT" sz="16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A6A5AF7-D23B-436C-8CA5-D8FA1686FDA4}"/>
              </a:ext>
            </a:extLst>
          </p:cNvPr>
          <p:cNvSpPr txBox="1"/>
          <p:nvPr/>
        </p:nvSpPr>
        <p:spPr>
          <a:xfrm>
            <a:off x="2551450" y="3899516"/>
            <a:ext cx="4994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1.1  </a:t>
            </a:r>
            <a:r>
              <a:rPr lang="pt-PT" dirty="0"/>
              <a:t>Diagrama de</a:t>
            </a:r>
            <a:r>
              <a:rPr lang="pt-PT" i="1" dirty="0"/>
              <a:t> Use Cases</a:t>
            </a:r>
            <a:endParaRPr lang="pt-PT" dirty="0"/>
          </a:p>
          <a:p>
            <a:r>
              <a:rPr lang="pt-PT" b="1" dirty="0"/>
              <a:t>1.2  </a:t>
            </a:r>
            <a:r>
              <a:rPr lang="pt-PT" dirty="0"/>
              <a:t>Descrição da Arquitetura e componentes</a:t>
            </a:r>
          </a:p>
          <a:p>
            <a:r>
              <a:rPr lang="pt-PT" b="1" dirty="0"/>
              <a:t>1.3  </a:t>
            </a:r>
            <a:r>
              <a:rPr lang="pt-PT" dirty="0"/>
              <a:t>Requisitos de Design</a:t>
            </a:r>
          </a:p>
          <a:p>
            <a:r>
              <a:rPr lang="pt-PT" b="1" dirty="0"/>
              <a:t>1.4  </a:t>
            </a:r>
            <a:r>
              <a:rPr lang="pt-PT" dirty="0"/>
              <a:t>Gestão de </a:t>
            </a:r>
            <a:r>
              <a:rPr lang="pt-PT" i="1" dirty="0" err="1"/>
              <a:t>Third-party</a:t>
            </a:r>
            <a:r>
              <a:rPr lang="pt-PT" i="1" dirty="0"/>
              <a:t> </a:t>
            </a:r>
            <a:r>
              <a:rPr lang="pt-PT" i="1" dirty="0" err="1"/>
              <a:t>Components</a:t>
            </a:r>
            <a:endParaRPr lang="pt-PT" dirty="0"/>
          </a:p>
          <a:p>
            <a:endParaRPr lang="pt-PT" dirty="0"/>
          </a:p>
          <a:p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91086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BC4F3-953D-4BF6-92DC-AF64978A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</a:t>
            </a:r>
            <a:r>
              <a:rPr lang="pt-PT" i="1" dirty="0"/>
              <a:t>Use Cases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88B0FC6-C3D2-4B0A-84BA-42F695591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05" y="1502760"/>
            <a:ext cx="5480748" cy="4745640"/>
          </a:xfrm>
        </p:spPr>
      </p:pic>
    </p:spTree>
    <p:extLst>
      <p:ext uri="{BB962C8B-B14F-4D97-AF65-F5344CB8AC3E}">
        <p14:creationId xmlns:p14="http://schemas.microsoft.com/office/powerpoint/2010/main" val="166074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280FC-03F5-45BD-B465-36A5799A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da Arquitetura e componentes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0BEF025-4651-446E-92FE-1D6944B30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070" y="1580050"/>
            <a:ext cx="6298163" cy="5041185"/>
          </a:xfrm>
        </p:spPr>
      </p:pic>
    </p:spTree>
    <p:extLst>
      <p:ext uri="{BB962C8B-B14F-4D97-AF65-F5344CB8AC3E}">
        <p14:creationId xmlns:p14="http://schemas.microsoft.com/office/powerpoint/2010/main" val="2791845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42</TotalTime>
  <Words>309</Words>
  <Application>Microsoft Office PowerPoint</Application>
  <PresentationFormat>Ecrã Panorâmico</PresentationFormat>
  <Paragraphs>72</Paragraphs>
  <Slides>16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Calisto MT</vt:lpstr>
      <vt:lpstr>Wingdings 2</vt:lpstr>
      <vt:lpstr>Ardósia</vt:lpstr>
      <vt:lpstr>Projeto de Desenvolvimento (PD)</vt:lpstr>
      <vt:lpstr>Software Life Cycle Process (SLCP)</vt:lpstr>
      <vt:lpstr>Apresentação do PowerPoint</vt:lpstr>
      <vt:lpstr>Requisitos Funcionais</vt:lpstr>
      <vt:lpstr>Requisitos Não Funcionais</vt:lpstr>
      <vt:lpstr>Requisitos de Segurança</vt:lpstr>
      <vt:lpstr>Apresentação do PowerPoint</vt:lpstr>
      <vt:lpstr>Diagrama de Use Cases</vt:lpstr>
      <vt:lpstr>Descrição da Arquitetura e componentes</vt:lpstr>
      <vt:lpstr>Requisitos de Design</vt:lpstr>
      <vt:lpstr>Gestão de Third-party Components</vt:lpstr>
      <vt:lpstr>Gestão de Third-party Components</vt:lpstr>
      <vt:lpstr>Apresentação do PowerPoint</vt:lpstr>
      <vt:lpstr>Fase de Codificação</vt:lpstr>
      <vt:lpstr>Apresentação do PowerPoint</vt:lpstr>
      <vt:lpstr>Análise estática do 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Desenvolvimento (PD)</dc:title>
  <dc:creator>André Loureiro Morais</dc:creator>
  <cp:lastModifiedBy>André Loureiro Morais</cp:lastModifiedBy>
  <cp:revision>6</cp:revision>
  <dcterms:created xsi:type="dcterms:W3CDTF">2021-06-28T14:00:09Z</dcterms:created>
  <dcterms:modified xsi:type="dcterms:W3CDTF">2021-06-28T14:42:29Z</dcterms:modified>
</cp:coreProperties>
</file>