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5" r:id="rId6"/>
    <p:sldId id="261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9FBDF-56F3-4AFB-A44E-BB27D44B5148}" type="datetimeFigureOut">
              <a:rPr lang="pt-PT" smtClean="0"/>
              <a:t>12/04/2021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132C5-B617-463E-B52B-6A4DA5ED8EA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146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132C5-B617-463E-B52B-6A4DA5ED8EA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043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132C5-B617-463E-B52B-6A4DA5ED8EAB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5105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132C5-B617-463E-B52B-6A4DA5ED8EAB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295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132C5-B617-463E-B52B-6A4DA5ED8EAB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8636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132C5-B617-463E-B52B-6A4DA5ED8EAB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108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F74DE-9B98-4E8E-B416-90FFB793E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54DC56-DFD7-4973-8C93-2780D55DD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0428125-0EA0-44AB-941B-9F1FF154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B39F-F7A5-4867-9D81-3CC9062A7BE0}" type="datetimeFigureOut">
              <a:rPr lang="pt-PT" smtClean="0"/>
              <a:t>12/04/2021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72955D-FDFE-412E-9899-BDD62573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5D6360D-EFD0-4ADA-9D49-4C9CFE68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5A3A-5CB1-4EE6-ABC9-C8DC73A58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205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41ACC-2708-4C07-9120-2F5C470E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0C3C921-C63E-48FD-AA77-5AA39EA38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896ECE-011D-42F4-9F80-7AE37EB1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B39F-F7A5-4867-9D81-3CC9062A7BE0}" type="datetimeFigureOut">
              <a:rPr lang="pt-PT" smtClean="0"/>
              <a:t>12/04/2021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1A1B397-220F-4B6E-AD2E-86855E41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02F0D4C-3146-440B-9C8B-1D25DC14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5A3A-5CB1-4EE6-ABC9-C8DC73A58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438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7E6249-1959-4ED8-B5A4-39D84B6DB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A4B10A5-4700-4DB2-9F47-0401E4EB6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CFB4B1A-64E4-4DFA-AEBF-60BAFB3B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B39F-F7A5-4867-9D81-3CC9062A7BE0}" type="datetimeFigureOut">
              <a:rPr lang="pt-PT" smtClean="0"/>
              <a:t>12/04/2021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75D8B9-CDB2-4E3E-96DB-6BD477AA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7FA574F-4B9B-44EA-887C-2D75D2B5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5A3A-5CB1-4EE6-ABC9-C8DC73A58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305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5BCF1-54F1-4FFC-B2A7-5B746B50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D82FD1-94F3-4A1F-A0DF-B7C5662AB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CCF1BB-2DED-4E99-8EF9-355081BA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B39F-F7A5-4867-9D81-3CC9062A7BE0}" type="datetimeFigureOut">
              <a:rPr lang="pt-PT" smtClean="0"/>
              <a:t>12/04/2021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91CDC15-C0DA-49B1-909D-8AFECAB0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1157191-A08E-42BA-AEEC-FB8C8E88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5A3A-5CB1-4EE6-ABC9-C8DC73A58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770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23BE0-4069-4826-856B-464528EB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90020D6-18DA-49F9-AA4C-E099C3EB6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9BDBD7C-7431-4776-B690-26E1F013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B39F-F7A5-4867-9D81-3CC9062A7BE0}" type="datetimeFigureOut">
              <a:rPr lang="pt-PT" smtClean="0"/>
              <a:t>12/04/2021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89A9D47-8E41-405A-8438-52D710BA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DCCA57-DEDE-46F9-87BE-E9B271D1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5A3A-5CB1-4EE6-ABC9-C8DC73A58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29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71772-522D-44B4-B1A9-0C47AE61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7D8C454-A290-4F09-81FD-8752BBD96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6B33628-A61F-4EE1-A16B-618E94D43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4CC3AEC-E317-45F8-8151-0D0708EB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B39F-F7A5-4867-9D81-3CC9062A7BE0}" type="datetimeFigureOut">
              <a:rPr lang="pt-PT" smtClean="0"/>
              <a:t>12/04/2021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C87D613-4579-4D1D-B3AE-A7B2E426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7B87A80-30F2-4411-8803-FD0A5369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5A3A-5CB1-4EE6-ABC9-C8DC73A58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104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34EAB-3163-486B-A0F0-5F547291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F0785CA-2A2C-4395-9A41-EA8D54FB0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B8517AB-DB63-4412-81B3-E4B298B66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A4CBC30-E7B1-4112-BB09-C7E1359AD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19C41B9-1A59-43E7-B9FF-03C1609B9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8CEC4CB-8B24-4F4D-888C-1FCC6606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B39F-F7A5-4867-9D81-3CC9062A7BE0}" type="datetimeFigureOut">
              <a:rPr lang="pt-PT" smtClean="0"/>
              <a:t>12/04/2021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0C25208-768F-4CB8-A4D7-6BDE6BC8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2AF9F06-0877-4260-B506-31148AA9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5A3A-5CB1-4EE6-ABC9-C8DC73A58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811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D8815-7640-461C-9E66-482EDDCD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5D1338F-653A-442B-ABE6-7D964710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B39F-F7A5-4867-9D81-3CC9062A7BE0}" type="datetimeFigureOut">
              <a:rPr lang="pt-PT" smtClean="0"/>
              <a:t>12/04/2021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2E726D1-F23E-49C0-97DE-FFD9581D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E845CA2-2E3F-4B55-8557-D431F2AA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5A3A-5CB1-4EE6-ABC9-C8DC73A58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723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FEFC82B-516F-49D3-95F9-14ECFFB3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B39F-F7A5-4867-9D81-3CC9062A7BE0}" type="datetimeFigureOut">
              <a:rPr lang="pt-PT" smtClean="0"/>
              <a:t>12/04/2021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F4512E1-8DEC-4F43-B058-AE6E6870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BD84236-CC19-4EAE-B095-FBF12DF1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5A3A-5CB1-4EE6-ABC9-C8DC73A58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001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1606F-281D-4697-BCEC-1967F3DC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87C385-4972-4CC7-A23B-C372D5C46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9CC92F5-D091-45C5-B56E-510123A0C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CCB783C-2F77-478C-89E9-857BDB5C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B39F-F7A5-4867-9D81-3CC9062A7BE0}" type="datetimeFigureOut">
              <a:rPr lang="pt-PT" smtClean="0"/>
              <a:t>12/04/2021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DAF80F3-A40F-4D17-9FD1-7DB59DC7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D077FD0-AF8A-4629-8F0E-FA945C29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5A3A-5CB1-4EE6-ABC9-C8DC73A58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758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22F59-52EE-46D3-83DE-B72EB9EB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77CB3AE-C519-4F24-AC56-D10F299D1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7108490-D0A5-458A-9E88-1587B07BC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C391333-1486-4EA3-8A14-BFAED82A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B39F-F7A5-4867-9D81-3CC9062A7BE0}" type="datetimeFigureOut">
              <a:rPr lang="pt-PT" smtClean="0"/>
              <a:t>12/04/2021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C35F37A-4CE0-46AB-82BB-B220F823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EA178BD-77A6-4174-8620-617A1E41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5A3A-5CB1-4EE6-ABC9-C8DC73A58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366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81C60C9-B69F-4BB4-A5EC-0C1D9046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7480C04-0E9F-4DB5-B78F-36BCF4558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C154234-F2D8-4E28-90DB-226E634FF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4B39F-F7A5-4867-9D81-3CC9062A7BE0}" type="datetimeFigureOut">
              <a:rPr lang="pt-PT" smtClean="0"/>
              <a:t>12/04/2021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3C98D6-AB0B-4742-BA34-17D3615E8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795C79-431B-4BBF-9812-32D0F7D45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D5A3A-5CB1-4EE6-ABC9-C8DC73A581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297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Blockchain technology - what is it? | Tokeneo">
            <a:extLst>
              <a:ext uri="{FF2B5EF4-FFF2-40B4-BE49-F238E27FC236}">
                <a16:creationId xmlns:a16="http://schemas.microsoft.com/office/drawing/2014/main" id="{368AE135-529E-4E4F-9B75-F7FF85ABC9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8" r="4911" b="1759"/>
          <a:stretch/>
        </p:blipFill>
        <p:spPr bwMode="auto">
          <a:xfrm>
            <a:off x="3523485" y="28094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157193-C4EB-4852-970B-2E11C2BAD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252955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 err="1"/>
              <a:t>Tecnologia</a:t>
            </a:r>
            <a:r>
              <a:rPr lang="en-US" sz="4400" dirty="0"/>
              <a:t> blockchain </a:t>
            </a:r>
            <a:r>
              <a:rPr lang="en-US" sz="4400" dirty="0" err="1"/>
              <a:t>na</a:t>
            </a:r>
            <a:r>
              <a:rPr lang="en-US" sz="4400" dirty="0"/>
              <a:t> </a:t>
            </a:r>
            <a:r>
              <a:rPr lang="en-US" sz="4400" dirty="0" err="1"/>
              <a:t>autenticidade</a:t>
            </a:r>
            <a:r>
              <a:rPr lang="en-US" sz="4400" dirty="0"/>
              <a:t> de </a:t>
            </a:r>
            <a:r>
              <a:rPr lang="en-US" sz="4400" dirty="0" err="1"/>
              <a:t>objetos</a:t>
            </a:r>
            <a:r>
              <a:rPr lang="en-US" sz="4400" dirty="0"/>
              <a:t> de </a:t>
            </a:r>
            <a:r>
              <a:rPr lang="en-US" sz="4400" dirty="0" err="1"/>
              <a:t>luxo</a:t>
            </a:r>
            <a:endParaRPr lang="en-US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9C78DD-F857-4106-937E-E526AEF58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6775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Grupo 66:</a:t>
            </a:r>
          </a:p>
          <a:p>
            <a:pPr marL="342900" indent="-342900" algn="l">
              <a:buFontTx/>
              <a:buChar char="-"/>
            </a:pPr>
            <a:r>
              <a:rPr lang="en-US" sz="2000" dirty="0"/>
              <a:t>A83899 - André Morais</a:t>
            </a:r>
          </a:p>
          <a:p>
            <a:pPr marL="342900" indent="-342900" algn="l">
              <a:buFontTx/>
              <a:buChar char="-"/>
            </a:pPr>
            <a:r>
              <a:rPr lang="en-US" sz="2000" dirty="0"/>
              <a:t>A85370 - Hugo Matias</a:t>
            </a:r>
          </a:p>
          <a:p>
            <a:pPr marL="342900" indent="-342900" algn="l">
              <a:buFontTx/>
              <a:buChar char="-"/>
            </a:pPr>
            <a:r>
              <a:rPr lang="en-US" sz="2000" dirty="0"/>
              <a:t>A84485 - Tiago </a:t>
            </a:r>
            <a:r>
              <a:rPr lang="en-US" sz="2000" dirty="0" err="1"/>
              <a:t>Magalhães</a:t>
            </a:r>
            <a:endParaRPr lang="en-US" sz="2000" dirty="0"/>
          </a:p>
          <a:p>
            <a:pPr marL="342900" indent="-342900" algn="l">
              <a:buFontTx/>
              <a:buChar char="-"/>
            </a:pPr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4EBC9F-BDCC-409D-961D-8E003B165CE3}"/>
              </a:ext>
            </a:extLst>
          </p:cNvPr>
          <p:cNvSpPr txBox="1"/>
          <p:nvPr/>
        </p:nvSpPr>
        <p:spPr>
          <a:xfrm>
            <a:off x="477980" y="3829817"/>
            <a:ext cx="4536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Orientado por:</a:t>
            </a:r>
            <a:br>
              <a:rPr lang="pt-PT" dirty="0"/>
            </a:br>
            <a:r>
              <a:rPr lang="pt-PT" dirty="0"/>
              <a:t>José Eduardo Pina Miranda</a:t>
            </a:r>
          </a:p>
        </p:txBody>
      </p:sp>
    </p:spTree>
    <p:extLst>
      <p:ext uri="{BB962C8B-B14F-4D97-AF65-F5344CB8AC3E}">
        <p14:creationId xmlns:p14="http://schemas.microsoft.com/office/powerpoint/2010/main" val="2088751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Basic Programming : Programming Starter Pack for Beginner | by Nadya  Aditama | Easyread | Medium">
            <a:extLst>
              <a:ext uri="{FF2B5EF4-FFF2-40B4-BE49-F238E27FC236}">
                <a16:creationId xmlns:a16="http://schemas.microsoft.com/office/drawing/2014/main" id="{5C452AB7-6728-45A9-9306-5EF2944E1C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" r="13520" b="817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39566B-9344-4C90-9255-384563F3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PT" sz="2800" dirty="0"/>
              <a:t>Tecnologias a serem utilizadas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355ED4-F0A5-4AA8-9678-7BD2E8BB1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673788"/>
          </a:xfrm>
        </p:spPr>
        <p:txBody>
          <a:bodyPr anchor="t">
            <a:normAutofit/>
          </a:bodyPr>
          <a:lstStyle/>
          <a:p>
            <a:r>
              <a:rPr lang="pt-PT" sz="1700" b="1" dirty="0"/>
              <a:t>Aplicação Mobile </a:t>
            </a:r>
          </a:p>
          <a:p>
            <a:pPr lvl="1"/>
            <a:r>
              <a:rPr lang="pt-PT" sz="1800" dirty="0"/>
              <a:t>Flutter</a:t>
            </a:r>
          </a:p>
          <a:p>
            <a:endParaRPr lang="pt-PT" sz="1700" dirty="0"/>
          </a:p>
          <a:p>
            <a:r>
              <a:rPr lang="pt-PT" sz="1700" b="1" dirty="0"/>
              <a:t>Aplicação WEB </a:t>
            </a:r>
          </a:p>
          <a:p>
            <a:pPr lvl="1"/>
            <a:r>
              <a:rPr lang="pt-PT" sz="1800" dirty="0"/>
              <a:t> Vue.js</a:t>
            </a:r>
          </a:p>
          <a:p>
            <a:endParaRPr lang="pt-PT" sz="1700" dirty="0"/>
          </a:p>
          <a:p>
            <a:r>
              <a:rPr lang="pt-PT" sz="1700" b="1" dirty="0"/>
              <a:t>API </a:t>
            </a:r>
          </a:p>
          <a:p>
            <a:pPr lvl="1"/>
            <a:r>
              <a:rPr lang="pt-PT" sz="1800" dirty="0"/>
              <a:t>Express</a:t>
            </a:r>
          </a:p>
          <a:p>
            <a:pPr marL="457200" lvl="1" indent="0">
              <a:buNone/>
            </a:pPr>
            <a:endParaRPr lang="pt-PT" sz="1800" u="sng" dirty="0"/>
          </a:p>
        </p:txBody>
      </p:sp>
    </p:spTree>
    <p:extLst>
      <p:ext uri="{BB962C8B-B14F-4D97-AF65-F5344CB8AC3E}">
        <p14:creationId xmlns:p14="http://schemas.microsoft.com/office/powerpoint/2010/main" val="306209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Blockchain technology - what is it? | Tokeneo">
            <a:extLst>
              <a:ext uri="{FF2B5EF4-FFF2-40B4-BE49-F238E27FC236}">
                <a16:creationId xmlns:a16="http://schemas.microsoft.com/office/drawing/2014/main" id="{CF1CC440-A269-421A-8ACD-5A5EE6095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8" r="4911" b="1759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6F287E-D0C6-4C8C-A85B-4F881F26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PT" sz="2800" dirty="0"/>
              <a:t>INTRODUÇÃO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542974-F71F-48DF-AE0A-F6C2770D3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488168" cy="3207258"/>
          </a:xfrm>
        </p:spPr>
        <p:txBody>
          <a:bodyPr anchor="t">
            <a:normAutofit/>
          </a:bodyPr>
          <a:lstStyle/>
          <a:p>
            <a:r>
              <a:rPr lang="pt-PT" sz="1700" dirty="0"/>
              <a:t>Um dos grandes problemas no mercado dos objetos de luxo é a falsificação</a:t>
            </a:r>
          </a:p>
          <a:p>
            <a:r>
              <a:rPr lang="pt-PT" sz="1700" dirty="0"/>
              <a:t>Com este projeto visamos entender como é que a tecnologia, neste caso, a blockchain, pode combater esta grande adversidade</a:t>
            </a:r>
          </a:p>
          <a:p>
            <a:r>
              <a:rPr lang="pt-PT" sz="1700" dirty="0"/>
              <a:t>Inicialmente analisamos o problema e as soluções existentes (e.g., </a:t>
            </a:r>
            <a:r>
              <a:rPr lang="pt-PT" sz="1700" dirty="0" err="1"/>
              <a:t>Arianee</a:t>
            </a:r>
            <a:r>
              <a:rPr lang="pt-PT" sz="1700" dirty="0"/>
              <a:t>, </a:t>
            </a:r>
            <a:r>
              <a:rPr lang="pt-PT" sz="1700" dirty="0" err="1"/>
              <a:t>Everledger</a:t>
            </a:r>
            <a:r>
              <a:rPr lang="pt-PT" sz="1700" dirty="0"/>
              <a:t>, </a:t>
            </a:r>
            <a:r>
              <a:rPr lang="pt-PT" sz="1700" dirty="0" err="1"/>
              <a:t>Provenance</a:t>
            </a:r>
            <a:r>
              <a:rPr lang="pt-PT" sz="1700" dirty="0"/>
              <a:t>)</a:t>
            </a:r>
          </a:p>
          <a:p>
            <a:r>
              <a:rPr lang="pt-PT" sz="1700" dirty="0"/>
              <a:t>Será definida e implementada uma arquitetura e aplicação baseada em blockchain</a:t>
            </a:r>
          </a:p>
          <a:p>
            <a:pPr marL="0" indent="0">
              <a:buNone/>
            </a:pPr>
            <a:endParaRPr lang="pt-PT" sz="1700" dirty="0"/>
          </a:p>
        </p:txBody>
      </p:sp>
    </p:spTree>
    <p:extLst>
      <p:ext uri="{BB962C8B-B14F-4D97-AF65-F5344CB8AC3E}">
        <p14:creationId xmlns:p14="http://schemas.microsoft.com/office/powerpoint/2010/main" val="150599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Blockchain technology - what is it? | Tokeneo">
            <a:extLst>
              <a:ext uri="{FF2B5EF4-FFF2-40B4-BE49-F238E27FC236}">
                <a16:creationId xmlns:a16="http://schemas.microsoft.com/office/drawing/2014/main" id="{21CFD520-5BCB-4F15-B610-A3EC2A62FB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8" r="4911" b="1759"/>
          <a:stretch/>
        </p:blipFill>
        <p:spPr bwMode="auto">
          <a:xfrm>
            <a:off x="3580806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96DCCA-67FB-4674-9C68-7A720AFF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PT" sz="2800" dirty="0"/>
              <a:t>Soluções Existentes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35965A-E4D9-4948-B0F0-ADA88715A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72" y="2610104"/>
            <a:ext cx="5439529" cy="3404362"/>
          </a:xfrm>
        </p:spPr>
        <p:txBody>
          <a:bodyPr anchor="t">
            <a:normAutofit fontScale="92500" lnSpcReduction="10000"/>
          </a:bodyPr>
          <a:lstStyle/>
          <a:p>
            <a:r>
              <a:rPr lang="pt-PT" sz="1700" dirty="0"/>
              <a:t>Após uma análise das 3 soluções propostas, chegamos à conclusão que a </a:t>
            </a:r>
            <a:r>
              <a:rPr lang="pt-PT" sz="1700" b="1" dirty="0" err="1"/>
              <a:t>Arianee</a:t>
            </a:r>
            <a:r>
              <a:rPr lang="pt-PT" sz="1700" b="1" dirty="0"/>
              <a:t> </a:t>
            </a:r>
            <a:r>
              <a:rPr lang="pt-PT" sz="1700" dirty="0"/>
              <a:t>é a melhor escolha</a:t>
            </a:r>
          </a:p>
          <a:p>
            <a:r>
              <a:rPr lang="pt-PT" sz="1700" dirty="0"/>
              <a:t>Todas as propostas baseiam-se na certificação dos objetos digitalmente, isto </a:t>
            </a:r>
            <a:r>
              <a:rPr lang="es-ES" sz="1700" dirty="0"/>
              <a:t>é,  pretende-se representar </a:t>
            </a:r>
            <a:r>
              <a:rPr lang="es-ES" sz="1700" dirty="0" err="1"/>
              <a:t>estes</a:t>
            </a:r>
            <a:r>
              <a:rPr lang="es-ES" sz="1700" dirty="0"/>
              <a:t> objetos </a:t>
            </a:r>
            <a:r>
              <a:rPr lang="es-ES" sz="1700" dirty="0" err="1"/>
              <a:t>através</a:t>
            </a:r>
            <a:r>
              <a:rPr lang="es-ES" sz="1700" dirty="0"/>
              <a:t> de </a:t>
            </a:r>
            <a:r>
              <a:rPr lang="es-ES" sz="1700" dirty="0" err="1"/>
              <a:t>um</a:t>
            </a:r>
            <a:r>
              <a:rPr lang="es-ES" sz="1700" dirty="0"/>
              <a:t> certificado </a:t>
            </a:r>
            <a:r>
              <a:rPr lang="es-ES" sz="1700" dirty="0" err="1"/>
              <a:t>servindo</a:t>
            </a:r>
            <a:r>
              <a:rPr lang="es-ES" sz="1700" dirty="0"/>
              <a:t> como </a:t>
            </a:r>
            <a:r>
              <a:rPr lang="es-ES" sz="1700" dirty="0" err="1"/>
              <a:t>identidade</a:t>
            </a:r>
            <a:r>
              <a:rPr lang="es-ES" sz="1700" dirty="0"/>
              <a:t> virtual que permite </a:t>
            </a:r>
            <a:r>
              <a:rPr lang="es-ES" sz="1700" dirty="0" err="1"/>
              <a:t>certas</a:t>
            </a:r>
            <a:r>
              <a:rPr lang="es-ES" sz="1700" dirty="0"/>
              <a:t> propriedades como a </a:t>
            </a:r>
            <a:r>
              <a:rPr lang="es-ES" sz="1700" dirty="0" err="1"/>
              <a:t>sua</a:t>
            </a:r>
            <a:r>
              <a:rPr lang="es-ES" sz="1700" dirty="0"/>
              <a:t> </a:t>
            </a:r>
            <a:r>
              <a:rPr lang="es-ES" sz="1700" dirty="0" err="1"/>
              <a:t>unicidade</a:t>
            </a:r>
            <a:r>
              <a:rPr lang="es-ES" sz="1700" dirty="0"/>
              <a:t>, </a:t>
            </a:r>
            <a:r>
              <a:rPr lang="es-ES" sz="1700" dirty="0" err="1"/>
              <a:t>autenticidade</a:t>
            </a:r>
            <a:r>
              <a:rPr lang="es-ES" sz="1700" dirty="0"/>
              <a:t> e </a:t>
            </a:r>
            <a:r>
              <a:rPr lang="es-ES" sz="1700" dirty="0" err="1"/>
              <a:t>verificação</a:t>
            </a:r>
            <a:r>
              <a:rPr lang="es-ES" sz="1700" dirty="0"/>
              <a:t> de </a:t>
            </a:r>
            <a:r>
              <a:rPr lang="es-ES" sz="1700" dirty="0" err="1"/>
              <a:t>propriedade</a:t>
            </a:r>
            <a:r>
              <a:rPr lang="pt-PT" sz="1700" dirty="0"/>
              <a:t>. </a:t>
            </a:r>
          </a:p>
          <a:p>
            <a:r>
              <a:rPr lang="pt-PT" sz="1700" dirty="0"/>
              <a:t>No entanto a </a:t>
            </a:r>
            <a:r>
              <a:rPr lang="pt-PT" sz="1700" b="1" dirty="0" err="1"/>
              <a:t>Everledger</a:t>
            </a:r>
            <a:r>
              <a:rPr lang="pt-PT" sz="1700" dirty="0"/>
              <a:t> é uma solução focada para um mercado específico e a </a:t>
            </a:r>
            <a:r>
              <a:rPr lang="pt-PT" sz="1700" b="1" dirty="0" err="1"/>
              <a:t>Provenance</a:t>
            </a:r>
            <a:r>
              <a:rPr lang="pt-PT" sz="1700" dirty="0"/>
              <a:t> não é só direcionada a objetos de luxo</a:t>
            </a:r>
          </a:p>
          <a:p>
            <a:r>
              <a:rPr lang="pt-PT" sz="1700" dirty="0"/>
              <a:t>Estas duas últimas também não têm uma API pública, enquanto a </a:t>
            </a:r>
            <a:r>
              <a:rPr lang="pt-PT" sz="1700" b="1" dirty="0" err="1"/>
              <a:t>Arianee</a:t>
            </a:r>
            <a:r>
              <a:rPr lang="pt-PT" sz="1700" dirty="0"/>
              <a:t> pretende ser um protocolo standard neste meio, permitindo uma maior flexibilidade para adaptar o protocolo aos vários mercados, disponibilizando a sua </a:t>
            </a:r>
            <a:r>
              <a:rPr lang="pt-PT" sz="1700" b="1" dirty="0"/>
              <a:t>API</a:t>
            </a:r>
            <a:endParaRPr lang="pt-PT" sz="1700" dirty="0"/>
          </a:p>
        </p:txBody>
      </p:sp>
    </p:spTree>
    <p:extLst>
      <p:ext uri="{BB962C8B-B14F-4D97-AF65-F5344CB8AC3E}">
        <p14:creationId xmlns:p14="http://schemas.microsoft.com/office/powerpoint/2010/main" val="294050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8" descr="Arianee | The Digital Passport Platform for all valuable">
            <a:extLst>
              <a:ext uri="{FF2B5EF4-FFF2-40B4-BE49-F238E27FC236}">
                <a16:creationId xmlns:a16="http://schemas.microsoft.com/office/drawing/2014/main" id="{60942ADF-7BE0-4FC5-9BD9-5C44BC0C7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3" t="9091" r="23380"/>
          <a:stretch/>
        </p:blipFill>
        <p:spPr bwMode="auto">
          <a:xfrm>
            <a:off x="3523488" y="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348CE7-9213-4FAE-B3A7-76F35DC6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46" y="1117727"/>
            <a:ext cx="4263050" cy="112471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pt-PT" sz="2800" b="1" dirty="0" err="1"/>
              <a:t>Arianee</a:t>
            </a:r>
            <a:br>
              <a:rPr lang="pt-PT" sz="2800" b="1" dirty="0"/>
            </a:br>
            <a:br>
              <a:rPr lang="pt-PT" sz="2800" dirty="0"/>
            </a:br>
            <a:r>
              <a:rPr lang="pt-PT" sz="2800" dirty="0"/>
              <a:t>Que problemas pode resolver?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4" name="Marcador de Posição de Conteúdo 2">
            <a:extLst>
              <a:ext uri="{FF2B5EF4-FFF2-40B4-BE49-F238E27FC236}">
                <a16:creationId xmlns:a16="http://schemas.microsoft.com/office/drawing/2014/main" id="{7153DEA9-9D9F-439A-94CE-FC93871DB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984677" cy="3611192"/>
          </a:xfrm>
        </p:spPr>
        <p:txBody>
          <a:bodyPr anchor="t">
            <a:normAutofit lnSpcReduction="10000"/>
          </a:bodyPr>
          <a:lstStyle/>
          <a:p>
            <a:r>
              <a:rPr lang="pt-PT" sz="2000" b="1" dirty="0"/>
              <a:t>A limitação dos certificados físicos</a:t>
            </a:r>
          </a:p>
          <a:p>
            <a:pPr lvl="1"/>
            <a:r>
              <a:rPr lang="pt-PT" sz="1600" dirty="0"/>
              <a:t>Estes podem ser falsificados mais facilmente.</a:t>
            </a:r>
          </a:p>
          <a:p>
            <a:pPr lvl="1"/>
            <a:r>
              <a:rPr lang="pt-PT" sz="1600" dirty="0"/>
              <a:t>Estão associados a base de dados centralizadas e por isso o acesso é, normalmente, restrito.</a:t>
            </a:r>
          </a:p>
          <a:p>
            <a:r>
              <a:rPr lang="pt-PT" sz="2000" b="1" dirty="0"/>
              <a:t>Limitação dos avaliadores</a:t>
            </a:r>
          </a:p>
          <a:p>
            <a:pPr lvl="1"/>
            <a:r>
              <a:rPr lang="pt-PT" sz="1600" dirty="0"/>
              <a:t>A única maneira de confirmar a autenticidade de um produto, quando é impossível descobrir a sua origem, é através de um avaliador profissional</a:t>
            </a:r>
          </a:p>
          <a:p>
            <a:pPr lvl="1"/>
            <a:r>
              <a:rPr lang="pt-PT" sz="1600" dirty="0"/>
              <a:t>Normalmente, as pessoas recorrem a especialistas que não têm a capacidade necessária para avaliar</a:t>
            </a:r>
          </a:p>
          <a:p>
            <a:pPr lvl="1"/>
            <a:r>
              <a:rPr lang="pt-PT" sz="1600" dirty="0"/>
              <a:t>Com a </a:t>
            </a:r>
            <a:r>
              <a:rPr lang="pt-PT" sz="1600" dirty="0" err="1"/>
              <a:t>Arianee</a:t>
            </a:r>
            <a:r>
              <a:rPr lang="pt-PT" sz="1600" dirty="0"/>
              <a:t>, estas partes encontram-se verificadas pelas marcas na blockchain, permitindo ainda que as suas avaliações possam ser guardadas no seus certificados</a:t>
            </a:r>
          </a:p>
          <a:p>
            <a:endParaRPr lang="pt-PT" sz="1800" dirty="0"/>
          </a:p>
          <a:p>
            <a:pPr marL="0" indent="0">
              <a:buNone/>
            </a:pPr>
            <a:endParaRPr lang="pt-PT" sz="1800" dirty="0"/>
          </a:p>
          <a:p>
            <a:endParaRPr lang="pt-PT" sz="1700" dirty="0"/>
          </a:p>
        </p:txBody>
      </p:sp>
    </p:spTree>
    <p:extLst>
      <p:ext uri="{BB962C8B-B14F-4D97-AF65-F5344CB8AC3E}">
        <p14:creationId xmlns:p14="http://schemas.microsoft.com/office/powerpoint/2010/main" val="254307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8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rianee | The Digital Passport Platform for all valuable">
            <a:extLst>
              <a:ext uri="{FF2B5EF4-FFF2-40B4-BE49-F238E27FC236}">
                <a16:creationId xmlns:a16="http://schemas.microsoft.com/office/drawing/2014/main" id="{0806C6A3-532E-4019-9067-65DF42B264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3" t="9091" r="23380"/>
          <a:stretch/>
        </p:blipFill>
        <p:spPr bwMode="auto">
          <a:xfrm>
            <a:off x="3416318" y="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Rectangle 8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348CE7-9213-4FAE-B3A7-76F35DC6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14" y="1129030"/>
            <a:ext cx="4406179" cy="1049020"/>
          </a:xfrm>
        </p:spPr>
        <p:txBody>
          <a:bodyPr anchor="b">
            <a:noAutofit/>
          </a:bodyPr>
          <a:lstStyle/>
          <a:p>
            <a:pPr algn="ctr"/>
            <a:r>
              <a:rPr lang="pt-PT" sz="2500" b="1" dirty="0" err="1"/>
              <a:t>Arianee</a:t>
            </a:r>
            <a:br>
              <a:rPr lang="pt-PT" sz="2500" b="1" dirty="0"/>
            </a:br>
            <a:br>
              <a:rPr lang="pt-PT" sz="2500" dirty="0"/>
            </a:br>
            <a:r>
              <a:rPr lang="pt-PT" sz="2500" dirty="0"/>
              <a:t>Que problemas pode resolver?</a:t>
            </a:r>
          </a:p>
        </p:txBody>
      </p:sp>
      <p:sp>
        <p:nvSpPr>
          <p:cNvPr id="2068" name="Rectangle 8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4" name="Marcador de Posição de Conteúdo 2">
            <a:extLst>
              <a:ext uri="{FF2B5EF4-FFF2-40B4-BE49-F238E27FC236}">
                <a16:creationId xmlns:a16="http://schemas.microsoft.com/office/drawing/2014/main" id="{7153DEA9-9D9F-439A-94CE-FC93871DB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671423" cy="3207258"/>
          </a:xfrm>
        </p:spPr>
        <p:txBody>
          <a:bodyPr anchor="t">
            <a:normAutofit/>
          </a:bodyPr>
          <a:lstStyle/>
          <a:p>
            <a:r>
              <a:rPr lang="pt-PT" sz="2000" b="1" dirty="0"/>
              <a:t>A prova da compra</a:t>
            </a:r>
            <a:endParaRPr lang="pt-PT" sz="1600" b="1" dirty="0"/>
          </a:p>
          <a:p>
            <a:pPr lvl="1"/>
            <a:r>
              <a:rPr lang="pt-PT" sz="1600" dirty="0"/>
              <a:t>Devido a utilização de certificados  e a natureza dos nodos da blockchain verificarem transações, é possível assim ter uma prova de compra válida</a:t>
            </a:r>
          </a:p>
          <a:p>
            <a:r>
              <a:rPr lang="pt-PT" sz="2000" b="1" dirty="0"/>
              <a:t>Rastreamento de um objeto</a:t>
            </a:r>
          </a:p>
          <a:p>
            <a:pPr lvl="1"/>
            <a:r>
              <a:rPr lang="pt-PT" sz="1600" dirty="0"/>
              <a:t>Entidades como seguradoras, lojas,… precisam de recriar a história de um produto e perder inúmeras horas desnecessárias</a:t>
            </a:r>
          </a:p>
          <a:p>
            <a:pPr marL="457200" lvl="1" indent="0">
              <a:buNone/>
            </a:pPr>
            <a:endParaRPr lang="pt-PT" sz="1600" dirty="0"/>
          </a:p>
          <a:p>
            <a:pPr marL="0" indent="0">
              <a:buNone/>
            </a:pPr>
            <a:endParaRPr lang="pt-PT" sz="1100" dirty="0"/>
          </a:p>
          <a:p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10823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Arianee | The Digital Passport Platform for all valuable">
            <a:extLst>
              <a:ext uri="{FF2B5EF4-FFF2-40B4-BE49-F238E27FC236}">
                <a16:creationId xmlns:a16="http://schemas.microsoft.com/office/drawing/2014/main" id="{CC352B67-D94F-4A7C-BB4E-1CEA4B04E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9091" r="15370" b="1"/>
          <a:stretch/>
        </p:blipFill>
        <p:spPr bwMode="auto">
          <a:xfrm>
            <a:off x="3523487" y="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08F22C-51EF-49E7-9D27-489EC23D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pt-PT" sz="2800" dirty="0" err="1"/>
              <a:t>Arianee</a:t>
            </a:r>
            <a:br>
              <a:rPr lang="pt-PT" sz="2800" dirty="0"/>
            </a:br>
            <a:br>
              <a:rPr lang="pt-PT" sz="2800" dirty="0"/>
            </a:br>
            <a:r>
              <a:rPr lang="pt-PT" sz="2800" dirty="0"/>
              <a:t>O que possibilita?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E84575E-87F3-463B-BEBE-6F5B35400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t-PT" sz="1600" dirty="0"/>
              <a:t>O certificado </a:t>
            </a:r>
            <a:r>
              <a:rPr lang="pt-PT" sz="1600" b="1" dirty="0" err="1"/>
              <a:t>Arianee</a:t>
            </a:r>
            <a:r>
              <a:rPr lang="pt-PT" sz="1600" b="1" dirty="0"/>
              <a:t> </a:t>
            </a:r>
            <a:r>
              <a:rPr lang="pt-PT" sz="1600" dirty="0"/>
              <a:t>vai construir uma confidencialidade indiscutível entre o proprietário e terceiros, devido a blockchain ser </a:t>
            </a:r>
            <a:r>
              <a:rPr lang="pt-PT" sz="1600" b="1" dirty="0"/>
              <a:t>descentralizada</a:t>
            </a:r>
            <a:r>
              <a:rPr lang="pt-PT" sz="1600" dirty="0"/>
              <a:t>, </a:t>
            </a:r>
            <a:r>
              <a:rPr lang="pt-PT" sz="1600" b="1" dirty="0"/>
              <a:t>transparente</a:t>
            </a:r>
            <a:r>
              <a:rPr lang="pt-PT" sz="1600" dirty="0"/>
              <a:t> e </a:t>
            </a:r>
            <a:r>
              <a:rPr lang="pt-PT" sz="1600" b="1" dirty="0"/>
              <a:t>inalterável</a:t>
            </a:r>
            <a:r>
              <a:rPr lang="pt-PT" sz="1600" dirty="0"/>
              <a:t>, o que faz com que seja quase impossível falsificar e fácil para qualquer um verificar</a:t>
            </a:r>
            <a:endParaRPr lang="pt-PT" sz="1600" b="1" dirty="0"/>
          </a:p>
          <a:p>
            <a:endParaRPr lang="pt-PT" sz="1700" dirty="0"/>
          </a:p>
        </p:txBody>
      </p:sp>
    </p:spTree>
    <p:extLst>
      <p:ext uri="{BB962C8B-B14F-4D97-AF65-F5344CB8AC3E}">
        <p14:creationId xmlns:p14="http://schemas.microsoft.com/office/powerpoint/2010/main" val="275374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FC1B93-24C3-4015-A5BC-85C37720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46" y="945641"/>
            <a:ext cx="3695242" cy="1106424"/>
          </a:xfrm>
        </p:spPr>
        <p:txBody>
          <a:bodyPr>
            <a:normAutofit fontScale="90000"/>
          </a:bodyPr>
          <a:lstStyle/>
          <a:p>
            <a:pPr algn="ctr"/>
            <a:r>
              <a:rPr lang="pt-PT" sz="2800" dirty="0" err="1"/>
              <a:t>Arianee</a:t>
            </a:r>
            <a:br>
              <a:rPr lang="pt-PT" sz="2800" dirty="0"/>
            </a:br>
            <a:br>
              <a:rPr lang="pt-PT" sz="2800" dirty="0"/>
            </a:br>
            <a:r>
              <a:rPr lang="pt-PT" sz="2800" dirty="0"/>
              <a:t>Como funciona o protocolo</a:t>
            </a:r>
          </a:p>
        </p:txBody>
      </p:sp>
      <p:sp>
        <p:nvSpPr>
          <p:cNvPr id="8205" name="Rectangle 7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9A39F2-BC94-48DC-B8AA-9B038AD2C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548040" cy="3918585"/>
          </a:xfrm>
        </p:spPr>
        <p:txBody>
          <a:bodyPr>
            <a:normAutofit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PT" sz="1400" b="1" dirty="0" err="1"/>
              <a:t>Brands</a:t>
            </a:r>
            <a:r>
              <a:rPr lang="pt-PT" sz="1400" b="1" dirty="0"/>
              <a:t> – </a:t>
            </a:r>
            <a:r>
              <a:rPr lang="pt-PT" sz="1400" dirty="0"/>
              <a:t>são a fonte de cada certificado. Para estes certificados serem classificados como autênticos, as </a:t>
            </a:r>
            <a:r>
              <a:rPr lang="pt-PT" sz="1400" i="1" dirty="0" err="1"/>
              <a:t>Brands</a:t>
            </a:r>
            <a:r>
              <a:rPr lang="pt-PT" sz="1400" i="1" dirty="0"/>
              <a:t> </a:t>
            </a:r>
            <a:r>
              <a:rPr lang="pt-PT" sz="1400" dirty="0"/>
              <a:t>precisam de especificar um conjunto de critérios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PT" sz="1400" b="1" dirty="0" err="1"/>
              <a:t>Owners</a:t>
            </a:r>
            <a:r>
              <a:rPr lang="pt-PT" sz="1400" b="1" dirty="0"/>
              <a:t> – </a:t>
            </a:r>
            <a:r>
              <a:rPr lang="pt-PT" sz="1400" dirty="0"/>
              <a:t>são os </a:t>
            </a:r>
            <a:r>
              <a:rPr lang="pt-PT" sz="1400" i="1" dirty="0" err="1"/>
              <a:t>end</a:t>
            </a:r>
            <a:r>
              <a:rPr lang="pt-PT" sz="1400" i="1" dirty="0"/>
              <a:t> </a:t>
            </a:r>
            <a:r>
              <a:rPr lang="pt-PT" sz="1400" i="1" dirty="0" err="1"/>
              <a:t>users</a:t>
            </a:r>
            <a:r>
              <a:rPr lang="pt-PT" sz="1400" i="1" dirty="0"/>
              <a:t> </a:t>
            </a:r>
            <a:r>
              <a:rPr lang="pt-PT" sz="1400" dirty="0"/>
              <a:t>dos certificados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PT" sz="1400" b="1" dirty="0" err="1"/>
              <a:t>Certificate</a:t>
            </a:r>
            <a:r>
              <a:rPr lang="pt-PT" sz="1400" b="1" dirty="0"/>
              <a:t> Management </a:t>
            </a:r>
            <a:r>
              <a:rPr lang="pt-PT" sz="1400" b="1" dirty="0" err="1"/>
              <a:t>Platform</a:t>
            </a:r>
            <a:r>
              <a:rPr lang="pt-PT" sz="1400" b="1" dirty="0"/>
              <a:t> </a:t>
            </a:r>
            <a:r>
              <a:rPr lang="pt-PT" sz="1400" b="1" dirty="0" err="1"/>
              <a:t>providers</a:t>
            </a:r>
            <a:r>
              <a:rPr lang="pt-PT" sz="1400" b="1" dirty="0"/>
              <a:t> – </a:t>
            </a:r>
            <a:r>
              <a:rPr lang="pt-PT" sz="1400" dirty="0"/>
              <a:t>possuem os módulos usados pelas </a:t>
            </a:r>
            <a:r>
              <a:rPr lang="pt-PT" sz="1400" b="1" dirty="0" err="1"/>
              <a:t>Brands</a:t>
            </a:r>
            <a:r>
              <a:rPr lang="pt-PT" sz="1400" b="1" dirty="0"/>
              <a:t> </a:t>
            </a:r>
            <a:r>
              <a:rPr lang="pt-PT" sz="1400" dirty="0"/>
              <a:t> para criar e gerir certificados na Blockchain</a:t>
            </a:r>
            <a:endParaRPr lang="pt-PT" sz="1400" b="1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pt-PT" sz="1400" b="1" dirty="0" err="1"/>
              <a:t>Wallet</a:t>
            </a:r>
            <a:r>
              <a:rPr lang="pt-PT" sz="1400" b="1" dirty="0"/>
              <a:t> </a:t>
            </a:r>
            <a:r>
              <a:rPr lang="pt-PT" sz="1400" b="1" dirty="0" err="1"/>
              <a:t>providers</a:t>
            </a:r>
            <a:r>
              <a:rPr lang="pt-PT" sz="1400" b="1" dirty="0"/>
              <a:t> – </a:t>
            </a:r>
            <a:r>
              <a:rPr lang="pt-PT" sz="1400" dirty="0"/>
              <a:t>possuem a aplicação </a:t>
            </a:r>
            <a:r>
              <a:rPr lang="pt-PT" sz="1400" i="1" dirty="0"/>
              <a:t>mobile/web, </a:t>
            </a:r>
            <a:r>
              <a:rPr lang="pt-PT" sz="1400" dirty="0"/>
              <a:t>dando aos proprietários acesso ao seus certificados e os dados guardados pelas </a:t>
            </a:r>
            <a:r>
              <a:rPr lang="pt-PT" sz="1400" b="1" dirty="0" err="1"/>
              <a:t>brands</a:t>
            </a:r>
            <a:r>
              <a:rPr lang="pt-PT" sz="1400" b="1" dirty="0"/>
              <a:t>.</a:t>
            </a:r>
            <a:r>
              <a:rPr lang="pt-PT" sz="1400" dirty="0"/>
              <a:t> A aplicação da </a:t>
            </a:r>
            <a:r>
              <a:rPr lang="pt-PT" sz="1400" i="1" dirty="0" err="1"/>
              <a:t>Wallet</a:t>
            </a:r>
            <a:r>
              <a:rPr lang="pt-PT" sz="1400" i="1" dirty="0"/>
              <a:t> </a:t>
            </a:r>
            <a:r>
              <a:rPr lang="pt-PT" sz="1400" dirty="0"/>
              <a:t>deixa os proprietários importar ou criar um novo endereço Blockchain para gerir os certificados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PT" sz="1400" b="1" dirty="0"/>
              <a:t>Nodes – </a:t>
            </a:r>
            <a:r>
              <a:rPr lang="pt-PT" sz="1400" dirty="0"/>
              <a:t>validam transições relacionadas com o protocolo </a:t>
            </a:r>
            <a:r>
              <a:rPr lang="pt-PT" sz="1400" dirty="0" err="1"/>
              <a:t>Arianee</a:t>
            </a:r>
            <a:r>
              <a:rPr lang="pt-PT" sz="1400" dirty="0"/>
              <a:t> na Blockchain</a:t>
            </a:r>
            <a:endParaRPr lang="pt-PT" sz="1400" b="1" dirty="0"/>
          </a:p>
        </p:txBody>
      </p:sp>
      <p:pic>
        <p:nvPicPr>
          <p:cNvPr id="8194" name="Picture 2" descr="Ecosystem">
            <a:extLst>
              <a:ext uri="{FF2B5EF4-FFF2-40B4-BE49-F238E27FC236}">
                <a16:creationId xmlns:a16="http://schemas.microsoft.com/office/drawing/2014/main" id="{C10B963C-DA4E-4EAC-AC70-443169F99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5593" y="1405537"/>
            <a:ext cx="6656832" cy="417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62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21DE7E3-CE3B-4282-8B21-D3D89BEE16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5" t="6725" r="2660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8CA8E5-2BD6-4387-B846-4247F564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PT" sz="2800" i="1" dirty="0" err="1"/>
              <a:t>Proof</a:t>
            </a:r>
            <a:r>
              <a:rPr lang="pt-PT" sz="2800" i="1" dirty="0"/>
              <a:t> </a:t>
            </a:r>
            <a:r>
              <a:rPr lang="pt-PT" sz="2800" i="1" dirty="0" err="1"/>
              <a:t>of</a:t>
            </a:r>
            <a:r>
              <a:rPr lang="pt-PT" sz="2800" i="1" dirty="0"/>
              <a:t> </a:t>
            </a:r>
            <a:r>
              <a:rPr lang="pt-PT" sz="2800" i="1" dirty="0" err="1"/>
              <a:t>Concept</a:t>
            </a:r>
            <a:endParaRPr lang="pt-PT" sz="2800" i="1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Content Placeholder 146">
            <a:extLst>
              <a:ext uri="{FF2B5EF4-FFF2-40B4-BE49-F238E27FC236}">
                <a16:creationId xmlns:a16="http://schemas.microsoft.com/office/drawing/2014/main" id="{5EC21F93-D36C-49C1-ACD8-664242125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 err="1"/>
              <a:t>Vamos</a:t>
            </a:r>
            <a:r>
              <a:rPr lang="en-US" sz="1700" dirty="0"/>
              <a:t> </a:t>
            </a:r>
            <a:r>
              <a:rPr lang="en-US" sz="1700" dirty="0" err="1"/>
              <a:t>desenvolver</a:t>
            </a:r>
            <a:r>
              <a:rPr lang="en-US" sz="1700" dirty="0"/>
              <a:t> </a:t>
            </a:r>
            <a:r>
              <a:rPr lang="en-US" sz="1700" dirty="0" err="1"/>
              <a:t>uma</a:t>
            </a:r>
            <a:r>
              <a:rPr lang="en-US" sz="1700" dirty="0"/>
              <a:t> </a:t>
            </a:r>
            <a:r>
              <a:rPr lang="en-US" sz="1700" dirty="0" err="1"/>
              <a:t>aplicação</a:t>
            </a:r>
            <a:r>
              <a:rPr lang="en-US" sz="1700" dirty="0"/>
              <a:t> </a:t>
            </a:r>
            <a:r>
              <a:rPr lang="en-US" sz="1700" i="1" dirty="0"/>
              <a:t>mobile</a:t>
            </a:r>
            <a:r>
              <a:rPr lang="en-US" sz="1700" dirty="0"/>
              <a:t>, que </a:t>
            </a:r>
            <a:r>
              <a:rPr lang="en-US" sz="1700" dirty="0" err="1"/>
              <a:t>permite</a:t>
            </a:r>
            <a:r>
              <a:rPr lang="en-US" sz="1700" dirty="0"/>
              <a:t> </a:t>
            </a:r>
            <a:r>
              <a:rPr lang="en-US" sz="1700" dirty="0" err="1"/>
              <a:t>ao</a:t>
            </a:r>
            <a:r>
              <a:rPr lang="en-US" sz="1700" dirty="0"/>
              <a:t> </a:t>
            </a:r>
            <a:r>
              <a:rPr lang="en-US" sz="1700" dirty="0" err="1"/>
              <a:t>utilizador</a:t>
            </a:r>
            <a:r>
              <a:rPr lang="en-US" sz="1700" dirty="0"/>
              <a:t> </a:t>
            </a:r>
            <a:r>
              <a:rPr lang="en-US" sz="1700" dirty="0" err="1"/>
              <a:t>gerir</a:t>
            </a:r>
            <a:r>
              <a:rPr lang="en-US" sz="1700" dirty="0"/>
              <a:t> </a:t>
            </a:r>
            <a:r>
              <a:rPr lang="en-US" sz="1700" dirty="0" err="1"/>
              <a:t>os</a:t>
            </a:r>
            <a:r>
              <a:rPr lang="en-US" sz="1700" dirty="0"/>
              <a:t> </a:t>
            </a:r>
            <a:r>
              <a:rPr lang="en-US" sz="1700" dirty="0" err="1"/>
              <a:t>seus</a:t>
            </a:r>
            <a:r>
              <a:rPr lang="en-US" sz="1700" dirty="0"/>
              <a:t> </a:t>
            </a:r>
            <a:r>
              <a:rPr lang="en-US" sz="1700" dirty="0" err="1"/>
              <a:t>certificados</a:t>
            </a:r>
            <a:r>
              <a:rPr lang="en-US" sz="1700" dirty="0"/>
              <a:t>, </a:t>
            </a:r>
            <a:r>
              <a:rPr lang="en-US" sz="1700" dirty="0" err="1"/>
              <a:t>bem</a:t>
            </a:r>
            <a:r>
              <a:rPr lang="en-US" sz="1700" dirty="0"/>
              <a:t> </a:t>
            </a:r>
            <a:r>
              <a:rPr lang="en-US" sz="1700" dirty="0" err="1"/>
              <a:t>como</a:t>
            </a:r>
            <a:r>
              <a:rPr lang="en-US" sz="1700" dirty="0"/>
              <a:t> </a:t>
            </a:r>
            <a:r>
              <a:rPr lang="en-US" sz="1700" dirty="0" err="1"/>
              <a:t>transações</a:t>
            </a:r>
            <a:r>
              <a:rPr lang="en-US" sz="1700" dirty="0"/>
              <a:t> </a:t>
            </a:r>
            <a:r>
              <a:rPr lang="en-US" sz="1700" dirty="0" err="1"/>
              <a:t>destes</a:t>
            </a:r>
            <a:r>
              <a:rPr lang="en-US" sz="1700" dirty="0"/>
              <a:t>.</a:t>
            </a:r>
          </a:p>
          <a:p>
            <a:r>
              <a:rPr lang="en-US" sz="1700" dirty="0"/>
              <a:t>O </a:t>
            </a:r>
            <a:r>
              <a:rPr lang="en-US" sz="1700" dirty="0" err="1"/>
              <a:t>utilizador</a:t>
            </a:r>
            <a:r>
              <a:rPr lang="en-US" sz="1700" dirty="0"/>
              <a:t> </a:t>
            </a:r>
            <a:r>
              <a:rPr lang="en-US" sz="1700" dirty="0" err="1"/>
              <a:t>pode</a:t>
            </a:r>
            <a:r>
              <a:rPr lang="en-US" sz="1700" dirty="0"/>
              <a:t> </a:t>
            </a:r>
            <a:r>
              <a:rPr lang="en-US" sz="1700" dirty="0" err="1"/>
              <a:t>ainda</a:t>
            </a:r>
            <a:r>
              <a:rPr lang="en-US" sz="1700" dirty="0"/>
              <a:t> </a:t>
            </a:r>
            <a:r>
              <a:rPr lang="en-US" sz="1700" dirty="0" err="1"/>
              <a:t>consultar</a:t>
            </a:r>
            <a:r>
              <a:rPr lang="en-US" sz="1700" dirty="0"/>
              <a:t> o </a:t>
            </a:r>
            <a:r>
              <a:rPr lang="en-US" sz="1700" dirty="0" err="1"/>
              <a:t>histórico</a:t>
            </a:r>
            <a:r>
              <a:rPr lang="en-US" sz="1700" dirty="0"/>
              <a:t> do </a:t>
            </a:r>
            <a:r>
              <a:rPr lang="en-US" sz="1700" dirty="0" err="1"/>
              <a:t>produto</a:t>
            </a:r>
            <a:r>
              <a:rPr lang="en-US" sz="1700" dirty="0"/>
              <a:t> </a:t>
            </a:r>
            <a:r>
              <a:rPr lang="en-US" sz="1700" dirty="0" err="1"/>
              <a:t>assim</a:t>
            </a:r>
            <a:r>
              <a:rPr lang="en-US" sz="1700" dirty="0"/>
              <a:t> </a:t>
            </a:r>
            <a:r>
              <a:rPr lang="en-US" sz="1700" dirty="0" err="1"/>
              <a:t>como</a:t>
            </a:r>
            <a:r>
              <a:rPr lang="en-US" sz="1700" dirty="0"/>
              <a:t> </a:t>
            </a:r>
            <a:r>
              <a:rPr lang="en-US" sz="1700" dirty="0" err="1"/>
              <a:t>verificar</a:t>
            </a:r>
            <a:r>
              <a:rPr lang="en-US" sz="1700" dirty="0"/>
              <a:t> a </a:t>
            </a:r>
            <a:r>
              <a:rPr lang="en-US" sz="1700" dirty="0" err="1"/>
              <a:t>sua</a:t>
            </a:r>
            <a:r>
              <a:rPr lang="en-US" sz="1700" dirty="0"/>
              <a:t> </a:t>
            </a:r>
            <a:r>
              <a:rPr lang="en-US" sz="1700" dirty="0" err="1"/>
              <a:t>autenticidade</a:t>
            </a:r>
            <a:endParaRPr lang="en-US" sz="1700" dirty="0"/>
          </a:p>
          <a:p>
            <a:r>
              <a:rPr lang="en-US" sz="1700" dirty="0" err="1"/>
              <a:t>Os</a:t>
            </a:r>
            <a:r>
              <a:rPr lang="en-US" sz="1700" dirty="0"/>
              <a:t> </a:t>
            </a:r>
            <a:r>
              <a:rPr lang="en-US" sz="1700" dirty="0" err="1"/>
              <a:t>certificados</a:t>
            </a:r>
            <a:r>
              <a:rPr lang="en-US" sz="1700" dirty="0"/>
              <a:t> </a:t>
            </a:r>
            <a:r>
              <a:rPr lang="en-US" sz="1700" dirty="0" err="1"/>
              <a:t>possibilitarão</a:t>
            </a:r>
            <a:r>
              <a:rPr lang="en-US" sz="1700" dirty="0"/>
              <a:t> a </a:t>
            </a:r>
            <a:r>
              <a:rPr lang="en-US" sz="1700" dirty="0" err="1"/>
              <a:t>inserção</a:t>
            </a:r>
            <a:r>
              <a:rPr lang="en-US" sz="1700" dirty="0"/>
              <a:t> de </a:t>
            </a:r>
            <a:r>
              <a:rPr lang="en-US" sz="1700" dirty="0" err="1"/>
              <a:t>eventos</a:t>
            </a:r>
            <a:r>
              <a:rPr lang="en-US" sz="1700" dirty="0"/>
              <a:t> </a:t>
            </a:r>
            <a:r>
              <a:rPr lang="en-US" sz="1700" dirty="0" err="1"/>
              <a:t>tais</a:t>
            </a:r>
            <a:r>
              <a:rPr lang="en-US" sz="1700" dirty="0"/>
              <a:t> </a:t>
            </a:r>
            <a:r>
              <a:rPr lang="en-US" sz="1700" dirty="0" err="1"/>
              <a:t>como</a:t>
            </a:r>
            <a:r>
              <a:rPr lang="en-US" sz="1700" dirty="0"/>
              <a:t> a </a:t>
            </a:r>
            <a:r>
              <a:rPr lang="en-US" sz="1700" dirty="0" err="1"/>
              <a:t>avaliação</a:t>
            </a:r>
            <a:r>
              <a:rPr lang="en-US" sz="1700" dirty="0"/>
              <a:t> por </a:t>
            </a:r>
            <a:r>
              <a:rPr lang="en-US" sz="1700" dirty="0" err="1"/>
              <a:t>parte</a:t>
            </a:r>
            <a:r>
              <a:rPr lang="en-US" sz="1700" dirty="0"/>
              <a:t> de um </a:t>
            </a:r>
            <a:r>
              <a:rPr lang="en-US" sz="1700" dirty="0" err="1"/>
              <a:t>especialista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08707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Posição de Conteúdo 4">
            <a:extLst>
              <a:ext uri="{FF2B5EF4-FFF2-40B4-BE49-F238E27FC236}">
                <a16:creationId xmlns:a16="http://schemas.microsoft.com/office/drawing/2014/main" id="{DD131A37-0DCD-470F-9A74-F0DC07023D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35364"/>
          <a:stretch/>
        </p:blipFill>
        <p:spPr>
          <a:xfrm>
            <a:off x="3523486" y="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65A53C-0D60-4246-8A2E-BC404AB0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PT" sz="2800" i="1" dirty="0" err="1"/>
              <a:t>Proof</a:t>
            </a:r>
            <a:r>
              <a:rPr lang="pt-PT" sz="2800" i="1" dirty="0"/>
              <a:t> </a:t>
            </a:r>
            <a:r>
              <a:rPr lang="pt-PT" sz="2800" i="1" dirty="0" err="1"/>
              <a:t>of</a:t>
            </a:r>
            <a:r>
              <a:rPr lang="pt-PT" sz="2800" i="1" dirty="0"/>
              <a:t> </a:t>
            </a:r>
            <a:r>
              <a:rPr lang="pt-PT" sz="2800" i="1" dirty="0" err="1"/>
              <a:t>Concept</a:t>
            </a:r>
            <a:endParaRPr lang="pt-PT" sz="2800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56C06B-FD92-472F-B90D-B7131804B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3"/>
            <a:ext cx="3438906" cy="3656113"/>
          </a:xfrm>
        </p:spPr>
        <p:txBody>
          <a:bodyPr anchor="t">
            <a:normAutofit lnSpcReduction="10000"/>
          </a:bodyPr>
          <a:lstStyle/>
          <a:p>
            <a:r>
              <a:rPr lang="pt-PT" sz="1700" dirty="0"/>
              <a:t>A nossa preferência sobre a aplicação </a:t>
            </a:r>
            <a:r>
              <a:rPr lang="pt-PT" sz="1700" i="1" dirty="0"/>
              <a:t>mobile</a:t>
            </a:r>
            <a:r>
              <a:rPr lang="pt-PT" sz="1700" dirty="0"/>
              <a:t> é devido à possibilidade de ler </a:t>
            </a:r>
            <a:r>
              <a:rPr lang="pt-PT" sz="1700" b="1" dirty="0"/>
              <a:t>QR </a:t>
            </a:r>
            <a:r>
              <a:rPr lang="pt-PT" sz="1700" b="1" dirty="0" err="1"/>
              <a:t>codes</a:t>
            </a:r>
            <a:r>
              <a:rPr lang="pt-PT" sz="1700" b="1" dirty="0"/>
              <a:t> </a:t>
            </a:r>
            <a:r>
              <a:rPr lang="pt-PT" sz="1700" dirty="0"/>
              <a:t>que permitem o acesso aos certificados</a:t>
            </a:r>
          </a:p>
          <a:p>
            <a:r>
              <a:rPr lang="pt-PT" sz="1700" dirty="0"/>
              <a:t>Vamos também desenvolver uma aplicação Web para loja, gerar os seus certificados e autorizar terceiros a avaliar os seus produtos</a:t>
            </a:r>
          </a:p>
          <a:p>
            <a:r>
              <a:rPr lang="pt-PT" sz="1700" dirty="0"/>
              <a:t>Inicialmente vamo-nos focar em objetos de ouro e ,se for possível, futuramente, adicionar novos produtos, como por exemplo, roupa ou peças de arte</a:t>
            </a:r>
          </a:p>
          <a:p>
            <a:endParaRPr lang="pt-PT" sz="1700" dirty="0"/>
          </a:p>
        </p:txBody>
      </p:sp>
    </p:spTree>
    <p:extLst>
      <p:ext uri="{BB962C8B-B14F-4D97-AF65-F5344CB8AC3E}">
        <p14:creationId xmlns:p14="http://schemas.microsoft.com/office/powerpoint/2010/main" val="395322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687</Words>
  <Application>Microsoft Office PowerPoint</Application>
  <PresentationFormat>Ecrã Panorâmico</PresentationFormat>
  <Paragraphs>62</Paragraphs>
  <Slides>10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Tecnologia blockchain na autenticidade de objetos de luxo</vt:lpstr>
      <vt:lpstr>INTRODUÇÃO</vt:lpstr>
      <vt:lpstr>Soluções Existentes</vt:lpstr>
      <vt:lpstr>Arianee  Que problemas pode resolver?</vt:lpstr>
      <vt:lpstr>Arianee  Que problemas pode resolver?</vt:lpstr>
      <vt:lpstr>Arianee  O que possibilita?</vt:lpstr>
      <vt:lpstr>Arianee  Como funciona o protocolo</vt:lpstr>
      <vt:lpstr>Proof of Concept</vt:lpstr>
      <vt:lpstr>Proof of Concept</vt:lpstr>
      <vt:lpstr>Tecnologias a serem utilizadas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 blockchain na autenticidade de objetos de luxo</dc:title>
  <dc:creator>André Loureiro Morais</dc:creator>
  <cp:lastModifiedBy>André Loureiro Morais</cp:lastModifiedBy>
  <cp:revision>22</cp:revision>
  <dcterms:created xsi:type="dcterms:W3CDTF">2021-04-10T14:06:30Z</dcterms:created>
  <dcterms:modified xsi:type="dcterms:W3CDTF">2021-04-12T09:12:10Z</dcterms:modified>
</cp:coreProperties>
</file>