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2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31C05-BB6F-4818-A5A4-6D6D7222C89C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F5F2-13D7-48EE-8CE1-F42A6C208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6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23377-9E67-D469-7DA1-EF11EF887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C5DEE-D0CE-A692-13FC-F186C99DC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D53D4-E9A3-5801-66D0-E4EC3A6E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7453E-9625-CB08-8D40-883FC595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DDA1A-5F6E-6A5F-CA0C-F4FC1BBC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91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49923-1768-E154-575A-E2750219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EACEA7-663D-D0C9-462E-917E243D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C70D4-70D0-D613-F419-4F74F777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CEC6A6-0AD8-3310-7A2E-7CC3B9AD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E2EBF-A3A3-8B19-5F2C-40296E8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2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8CA554-66CC-DE19-BBC7-198F3C1A0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DCB64F-6B5A-7A27-2760-DDD9E6912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285E1-4ABA-5AF0-88B5-6282B681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DE719-B381-3645-E5F2-AAF7E6B4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B134A3-7139-69EF-C494-0E7C54BD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A2A8A-5BCF-8E2F-837D-6302CDE6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4440C-AD65-B6A8-6C8A-351A40F3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B220F-620D-3167-8BAF-60B7991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37E93-6829-B0B2-CD9C-1C63FAF1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58B35-1915-4527-53CA-38916E1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4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168D5-34CE-3406-A0D8-CE323E55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A8EAB6-7AE8-F1C2-112C-C9092D56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74523-EDAA-1ABC-0776-B10DF030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E3CCD-0BE2-C8C9-8B83-050C6F45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DD1B6-EF61-0623-104A-D0869177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5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A6C6-6EE0-DF24-528F-C3CE858E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D7DB1-828E-E3C6-E38E-3000963D5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5A7587-9C75-81EF-ACA2-A8B498EE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C545A-D95E-88B2-3BFC-BDBA5810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CFA01-8DAE-1658-231D-B97E64D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2C290E-BC09-7841-103E-A9E0BC9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30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8CFAC-8A59-DB49-B201-A954B686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CDDC17-7F16-65C2-6543-0F146294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9B865-977E-5447-4F36-DB9793903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AEA385-EC9D-E441-4FC9-3B0C13B06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464517-F220-49F1-6DE9-9EEA95CC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7D513A-F30A-281C-745D-79E070B5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72A59F-23CE-24C1-B415-BF86DA7C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FE753F-75BC-6C48-33AA-26C5FCF3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21F1E-BE90-9C02-4630-A6EA1011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4DF20D-40C5-F2B1-471D-5196840C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A28316-4B1F-8D5C-CCCE-5FCC6288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0ADDD4-60F6-F06A-28DE-1CDF16FE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FB8763-6877-813F-EBE7-D79C9B28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06BB72-E212-84D9-5A4B-3EDE849E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6E2D65-B2F0-230D-0374-655DFE1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44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0883F-DD25-F109-A8F3-D1BB97E9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B06EE-6266-216A-0BCC-C97C4F20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F50E26-6D52-E5D8-0661-1F32DF00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9C13A4-6199-61AC-AEB0-7A5D9D24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06E68-0A17-43D6-4643-E60B4BB4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1BBBD7-E8F0-C826-F584-64E5B97D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29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14627-B16D-2543-4A1C-5BC1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75A4BC-D9E9-54F9-75A6-CDBCF1889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257CD8-91AC-698D-65DA-C79E910C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06A67D-42B8-DE59-2F21-629E9605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B7E94-6A84-926A-063A-12B49FCE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8DA78-F083-8C7D-1E38-B053A7FA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24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7CC3A3-64C1-FF74-4BEC-2CC6DD81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79885E-A481-0D86-10F0-703B2B78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707A0-7080-D8E4-525E-BA2065BA6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C4F8-F84A-4DA6-B611-D7C54FAA47B8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C9818-5BB7-B518-3486-2884E726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7DC70-300A-2048-8368-456758FC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47AE-5F4F-4FE3-96B8-F308444CB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1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67EEF98-6BB3-4496-6B8D-85CFDFC10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1949" b="-2"/>
          <a:stretch/>
        </p:blipFill>
        <p:spPr>
          <a:xfrm rot="381794">
            <a:off x="3460364" y="1335472"/>
            <a:ext cx="8358106" cy="3473327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B/>
          </a:sp3d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0C8E0-A14C-FE7D-B8C8-55CBEC3D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088" y="2138950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pt-BR" sz="5000" dirty="0">
                <a:solidFill>
                  <a:schemeClr val="bg1"/>
                </a:solidFill>
              </a:rPr>
              <a:t>Teoria de Controle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Universidade Federal do Maranhão Logo PNG Vector (CDR) Free Download">
            <a:extLst>
              <a:ext uri="{FF2B5EF4-FFF2-40B4-BE49-F238E27FC236}">
                <a16:creationId xmlns:a16="http://schemas.microsoft.com/office/drawing/2014/main" id="{80C3BBE8-F982-BB0D-0BD4-89CDCD0B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9" y="24050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D7DBCBD-E85B-5094-2C69-FF81B9B9D40D}"/>
              </a:ext>
            </a:extLst>
          </p:cNvPr>
          <p:cNvSpPr txBox="1"/>
          <p:nvPr/>
        </p:nvSpPr>
        <p:spPr>
          <a:xfrm>
            <a:off x="1480398" y="584812"/>
            <a:ext cx="4484825" cy="369332"/>
          </a:xfrm>
          <a:prstGeom prst="rect">
            <a:avLst/>
          </a:prstGeom>
          <a:gradFill>
            <a:gsLst>
              <a:gs pos="23000">
                <a:schemeClr val="tx1"/>
              </a:gs>
              <a:gs pos="51000">
                <a:schemeClr val="tx1">
                  <a:lumMod val="85000"/>
                  <a:lumOff val="15000"/>
                </a:schemeClr>
              </a:gs>
              <a:gs pos="77000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Universidade Federal do Maranhão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AF590F-1136-5576-C179-1BCF168C3E11}"/>
              </a:ext>
            </a:extLst>
          </p:cNvPr>
          <p:cNvSpPr txBox="1"/>
          <p:nvPr/>
        </p:nvSpPr>
        <p:spPr>
          <a:xfrm>
            <a:off x="740199" y="4732331"/>
            <a:ext cx="4484825" cy="1477328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Engenharia da Computação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Prof. Marcio Cerqueira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27E6FA-AFE6-ACAD-362F-3D74DC07946E}"/>
              </a:ext>
            </a:extLst>
          </p:cNvPr>
          <p:cNvSpPr txBox="1"/>
          <p:nvPr/>
        </p:nvSpPr>
        <p:spPr>
          <a:xfrm>
            <a:off x="0" y="2033017"/>
            <a:ext cx="638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Ações de Controle</a:t>
            </a:r>
          </a:p>
        </p:txBody>
      </p:sp>
    </p:spTree>
    <p:extLst>
      <p:ext uri="{BB962C8B-B14F-4D97-AF65-F5344CB8AC3E}">
        <p14:creationId xmlns:p14="http://schemas.microsoft.com/office/powerpoint/2010/main" val="21634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PI, atua na melhora da resposta e redução do erro de regime.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Proporcional Integral (PI)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453769" y="2133264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Comportamento</a:t>
            </a:r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0F787C96-58E3-C192-00CA-DD2FD03DC836}"/>
              </a:ext>
            </a:extLst>
          </p:cNvPr>
          <p:cNvSpPr/>
          <p:nvPr/>
        </p:nvSpPr>
        <p:spPr>
          <a:xfrm>
            <a:off x="3480169" y="2666317"/>
            <a:ext cx="677503" cy="2294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650301-CAB7-A068-74AF-E238A48B6B1C}"/>
              </a:ext>
            </a:extLst>
          </p:cNvPr>
          <p:cNvSpPr txBox="1"/>
          <p:nvPr/>
        </p:nvSpPr>
        <p:spPr>
          <a:xfrm>
            <a:off x="6453768" y="4255985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Contraponto: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2E1958-E48A-5A1C-B13E-692DDBDBF882}"/>
              </a:ext>
            </a:extLst>
          </p:cNvPr>
          <p:cNvSpPr txBox="1"/>
          <p:nvPr/>
        </p:nvSpPr>
        <p:spPr>
          <a:xfrm>
            <a:off x="7166128" y="4829990"/>
            <a:ext cx="416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Aumenta os valores de pico no transitório.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Saturação do controlador ou “</a:t>
            </a:r>
            <a:r>
              <a:rPr lang="pt-BR" dirty="0" err="1">
                <a:solidFill>
                  <a:srgbClr val="FF0000"/>
                </a:solidFill>
              </a:rPr>
              <a:t>windup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161996-DE37-27C4-FA26-CC186BCC99B1}"/>
              </a:ext>
            </a:extLst>
          </p:cNvPr>
          <p:cNvSpPr txBox="1"/>
          <p:nvPr/>
        </p:nvSpPr>
        <p:spPr>
          <a:xfrm>
            <a:off x="6981825" y="2666317"/>
            <a:ext cx="4591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resultante é a soma das duas ações P e 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Repete a ação integral a cada tempo de integração;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Quanto maior </a:t>
            </a:r>
            <a:r>
              <a:rPr lang="pt-BR" dirty="0" err="1"/>
              <a:t>Kp</a:t>
            </a:r>
            <a:r>
              <a:rPr lang="pt-BR" dirty="0"/>
              <a:t> e menor </a:t>
            </a:r>
            <a:r>
              <a:rPr lang="pt-BR" dirty="0" err="1"/>
              <a:t>td</a:t>
            </a:r>
            <a:r>
              <a:rPr lang="pt-BR" dirty="0"/>
              <a:t> mais rápida é a resposta.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52AA9F5-5C25-D991-C14B-8C35CC962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77" y="3213003"/>
            <a:ext cx="5372570" cy="323397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4B7C623-02AD-C15D-B6F8-C086A5FD6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5" y="2090180"/>
            <a:ext cx="1366372" cy="125936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1675F2D-ADCE-14F2-BC40-97E5722D4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494" y="2500411"/>
            <a:ext cx="117173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PI, atua na melhora da resposta e redução do erro de regime.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Proporcional Integral (PI)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453769" y="2133264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Comportamento</a:t>
            </a:r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0F787C96-58E3-C192-00CA-DD2FD03DC836}"/>
              </a:ext>
            </a:extLst>
          </p:cNvPr>
          <p:cNvSpPr/>
          <p:nvPr/>
        </p:nvSpPr>
        <p:spPr>
          <a:xfrm>
            <a:off x="3480169" y="2666317"/>
            <a:ext cx="677503" cy="2294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650301-CAB7-A068-74AF-E238A48B6B1C}"/>
              </a:ext>
            </a:extLst>
          </p:cNvPr>
          <p:cNvSpPr txBox="1"/>
          <p:nvPr/>
        </p:nvSpPr>
        <p:spPr>
          <a:xfrm>
            <a:off x="6453768" y="4255985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Contraponto: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2E1958-E48A-5A1C-B13E-692DDBDBF882}"/>
              </a:ext>
            </a:extLst>
          </p:cNvPr>
          <p:cNvSpPr txBox="1"/>
          <p:nvPr/>
        </p:nvSpPr>
        <p:spPr>
          <a:xfrm>
            <a:off x="7166128" y="4829990"/>
            <a:ext cx="416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Aumenta os valores de pico no transitório.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Saturação do controlador ou “</a:t>
            </a:r>
            <a:r>
              <a:rPr lang="pt-BR" dirty="0" err="1">
                <a:solidFill>
                  <a:srgbClr val="FF0000"/>
                </a:solidFill>
              </a:rPr>
              <a:t>windup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161996-DE37-27C4-FA26-CC186BCC99B1}"/>
              </a:ext>
            </a:extLst>
          </p:cNvPr>
          <p:cNvSpPr txBox="1"/>
          <p:nvPr/>
        </p:nvSpPr>
        <p:spPr>
          <a:xfrm>
            <a:off x="6981825" y="2666317"/>
            <a:ext cx="4591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resultante é a soma das duas ações P e 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Repete a ação integral a cada tempo de integração;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Quanto maior </a:t>
            </a:r>
            <a:r>
              <a:rPr lang="pt-BR" dirty="0" err="1"/>
              <a:t>Kp</a:t>
            </a:r>
            <a:r>
              <a:rPr lang="pt-BR" dirty="0"/>
              <a:t> e menor </a:t>
            </a:r>
            <a:r>
              <a:rPr lang="pt-BR" dirty="0" err="1"/>
              <a:t>td</a:t>
            </a:r>
            <a:r>
              <a:rPr lang="pt-BR" dirty="0"/>
              <a:t> mais rápida é a resposta.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22F1236-9468-D943-7379-513E04287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7" y="3780882"/>
            <a:ext cx="5922827" cy="168887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4B63091-BBC0-CF0C-E8E3-184D0F55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49" y="2480976"/>
            <a:ext cx="2457793" cy="57158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578B64E-0247-C395-D52C-37C62EC75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090" y="2495273"/>
            <a:ext cx="1762371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PD, atua na melhora e na compensação do efeito I.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Derivativo (D)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453769" y="2133264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Comportamento</a:t>
            </a:r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0F787C96-58E3-C192-00CA-DD2FD03DC836}"/>
              </a:ext>
            </a:extLst>
          </p:cNvPr>
          <p:cNvSpPr/>
          <p:nvPr/>
        </p:nvSpPr>
        <p:spPr>
          <a:xfrm>
            <a:off x="3480169" y="2666317"/>
            <a:ext cx="677503" cy="2294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650301-CAB7-A068-74AF-E238A48B6B1C}"/>
              </a:ext>
            </a:extLst>
          </p:cNvPr>
          <p:cNvSpPr txBox="1"/>
          <p:nvPr/>
        </p:nvSpPr>
        <p:spPr>
          <a:xfrm>
            <a:off x="438390" y="3809637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Contraponto: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2E1958-E48A-5A1C-B13E-692DDBDBF882}"/>
              </a:ext>
            </a:extLst>
          </p:cNvPr>
          <p:cNvSpPr txBox="1"/>
          <p:nvPr/>
        </p:nvSpPr>
        <p:spPr>
          <a:xfrm>
            <a:off x="673477" y="4354607"/>
            <a:ext cx="416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Saturação;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161996-DE37-27C4-FA26-CC186BCC99B1}"/>
              </a:ext>
            </a:extLst>
          </p:cNvPr>
          <p:cNvSpPr txBox="1"/>
          <p:nvPr/>
        </p:nvSpPr>
        <p:spPr>
          <a:xfrm>
            <a:off x="6981825" y="2666317"/>
            <a:ext cx="45918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Varia com a taxa do erro no tempo;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Cresce fortemente com a variação do erro;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Indica a tendencia da variável controlada;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Responde rapidamente ao “set point”;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a finalidade de antecipar a ação de controle.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 importante em processos lentos;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reduzir o pico máximo;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é utilizado sozinho.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AF61851-996D-778C-85A1-81BB95C21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46"/>
          <a:stretch/>
        </p:blipFill>
        <p:spPr>
          <a:xfrm>
            <a:off x="2228850" y="2460358"/>
            <a:ext cx="751512" cy="66684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571244B-C7DF-5CE5-44CE-0C4039C40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170" y="2631831"/>
            <a:ext cx="285790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PD, atua na melhora e na compensação do efeito I.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Proporcional Derivativo (PD)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453769" y="2133264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Comportamento</a:t>
            </a:r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0F787C96-58E3-C192-00CA-DD2FD03DC836}"/>
              </a:ext>
            </a:extLst>
          </p:cNvPr>
          <p:cNvSpPr/>
          <p:nvPr/>
        </p:nvSpPr>
        <p:spPr>
          <a:xfrm>
            <a:off x="3480169" y="2666317"/>
            <a:ext cx="677503" cy="2294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161996-DE37-27C4-FA26-CC186BCC99B1}"/>
              </a:ext>
            </a:extLst>
          </p:cNvPr>
          <p:cNvSpPr txBox="1"/>
          <p:nvPr/>
        </p:nvSpPr>
        <p:spPr>
          <a:xfrm>
            <a:off x="6981825" y="2666317"/>
            <a:ext cx="4591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Resposta rápida ao ser associada com </a:t>
            </a:r>
            <a:r>
              <a:rPr lang="pt-BR" dirty="0" err="1"/>
              <a:t>Kp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Reduz a média do erro;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Utilizá-lo em sistemas com resposta natural rápida, pode haver instabilidade;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03FA3A-1512-373F-816C-57F4ADEC5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29" y="2612777"/>
            <a:ext cx="1895740" cy="3620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AA69DFB-0233-0C41-145B-4A183558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546" y="2569908"/>
            <a:ext cx="1438476" cy="44773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B0C3EEE-4CD2-BDBA-6F44-18A057BA6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588" y="3017645"/>
            <a:ext cx="4510495" cy="32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Divisão: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Família de Controladores PID (Proporcional-Integral-Derivativo)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941694" y="2154811"/>
            <a:ext cx="10515600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P,   PI, PD e PID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161996-DE37-27C4-FA26-CC186BCC99B1}"/>
              </a:ext>
            </a:extLst>
          </p:cNvPr>
          <p:cNvSpPr txBox="1"/>
          <p:nvPr/>
        </p:nvSpPr>
        <p:spPr>
          <a:xfrm>
            <a:off x="1607624" y="4484758"/>
            <a:ext cx="4591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Constante proporcional </a:t>
            </a:r>
            <a:r>
              <a:rPr lang="pt-BR" dirty="0" err="1"/>
              <a:t>Kp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de integração 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Tempo de derivação </a:t>
            </a:r>
            <a:r>
              <a:rPr lang="pt-BR" dirty="0" err="1"/>
              <a:t>td</a:t>
            </a:r>
            <a:r>
              <a:rPr lang="pt-BR" dirty="0"/>
              <a:t>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43E87A4-3F93-C957-C215-E5B9653F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40" y="3666593"/>
            <a:ext cx="3236818" cy="457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D6E487-732C-C480-3BDA-AD53430B6420}"/>
              </a:ext>
            </a:extLst>
          </p:cNvPr>
          <p:cNvSpPr txBox="1"/>
          <p:nvPr/>
        </p:nvSpPr>
        <p:spPr>
          <a:xfrm>
            <a:off x="941694" y="2954506"/>
            <a:ext cx="3192156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PID</a:t>
            </a:r>
          </a:p>
        </p:txBody>
      </p:sp>
      <p:sp>
        <p:nvSpPr>
          <p:cNvPr id="12" name="Seta: da Esquerda para a Direita 11">
            <a:extLst>
              <a:ext uri="{FF2B5EF4-FFF2-40B4-BE49-F238E27FC236}">
                <a16:creationId xmlns:a16="http://schemas.microsoft.com/office/drawing/2014/main" id="{2B5E77B1-6F99-0823-9DAC-D3CCE6D319FB}"/>
              </a:ext>
            </a:extLst>
          </p:cNvPr>
          <p:cNvSpPr/>
          <p:nvPr/>
        </p:nvSpPr>
        <p:spPr>
          <a:xfrm>
            <a:off x="5860742" y="3780713"/>
            <a:ext cx="677503" cy="2294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EB98458-920D-2A86-E167-36908EA54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416" y="3580944"/>
            <a:ext cx="1752845" cy="49536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9261519-4134-220E-B37D-4284538544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493" y="4394051"/>
            <a:ext cx="4176694" cy="15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2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Se faz necessária para avaliação de projetos dos controladores: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Análise as perturbações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0D6ED2-EF52-773D-0698-ED19D8049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88" y="2729772"/>
            <a:ext cx="5102673" cy="21596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0C3882E-36CC-2A8C-1CFB-015DA9950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216" y="2429708"/>
            <a:ext cx="2700578" cy="60012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68942D7-EAE8-F74F-4A03-C27959D80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946" y="3462811"/>
            <a:ext cx="2600567" cy="58584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750445A-114B-17B9-4C05-65F5865A3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0216" y="4702334"/>
            <a:ext cx="3633826" cy="8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7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4C64159-BEB1-660C-F978-FE34C932D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81" y="2803865"/>
            <a:ext cx="4564776" cy="2979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80A2EBA-3222-8FDD-DEC7-F359BE89E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460" y="2683041"/>
            <a:ext cx="2415749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4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Amplificador Inversor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3D61C2-2CA6-D771-A523-A259887F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124" y="3212738"/>
            <a:ext cx="6408975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Amplificador não Inversor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B44A39B-C4A6-BEA7-8356-57659DF6C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366" y="2928890"/>
            <a:ext cx="6401355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6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Amplificador Somador inversor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D0A33D-DE09-63A1-C7F9-0FF71DD95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88" y="3151018"/>
            <a:ext cx="3974243" cy="19447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D09027B-67C1-22B4-2882-84A73C93A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607" y="3620418"/>
            <a:ext cx="5677392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79960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O que já foi estudado: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                       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4714461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Introdução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51018D-D590-90EF-D2A2-4EC4A767D676}"/>
              </a:ext>
            </a:extLst>
          </p:cNvPr>
          <p:cNvSpPr/>
          <p:nvPr/>
        </p:nvSpPr>
        <p:spPr>
          <a:xfrm>
            <a:off x="5375822" y="1498862"/>
            <a:ext cx="1492991" cy="63033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Leis Físicas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18EDFC6-AC69-AD2C-F9D9-006DA2FC7C01}"/>
              </a:ext>
            </a:extLst>
          </p:cNvPr>
          <p:cNvSpPr/>
          <p:nvPr/>
        </p:nvSpPr>
        <p:spPr>
          <a:xfrm>
            <a:off x="7282355" y="1315918"/>
            <a:ext cx="2442125" cy="72808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Comportamento Dinâmico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2BE6E92-DA78-FE43-6362-81A79D6D8E4C}"/>
              </a:ext>
            </a:extLst>
          </p:cNvPr>
          <p:cNvSpPr/>
          <p:nvPr/>
        </p:nvSpPr>
        <p:spPr>
          <a:xfrm>
            <a:off x="7266416" y="3733518"/>
            <a:ext cx="2458064" cy="8245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Sistemas Dinâmicos</a:t>
            </a:r>
          </a:p>
          <a:p>
            <a:pPr algn="ctr"/>
            <a:r>
              <a:rPr lang="pt-BR" b="1" dirty="0"/>
              <a:t>G(s)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3FBA98D-C376-0F84-F12C-B45279158CD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4024802" y="4130400"/>
            <a:ext cx="795205" cy="28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9F0A75C-0886-DDEC-4A36-A298609BDA57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6471211" y="4133293"/>
            <a:ext cx="795205" cy="124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6B0F1AB8-C3F4-A6D0-5237-FD0CAC8E5266}"/>
              </a:ext>
            </a:extLst>
          </p:cNvPr>
          <p:cNvSpPr/>
          <p:nvPr/>
        </p:nvSpPr>
        <p:spPr>
          <a:xfrm>
            <a:off x="9234698" y="1935527"/>
            <a:ext cx="2442125" cy="98783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Leis matemáticas (EDO)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F3F1A62-7801-9A13-4780-AE59E88F7E3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24480" y="4145783"/>
            <a:ext cx="111179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79EEE85A-4D49-645E-9F01-3C2ABCC52BD8}"/>
              </a:ext>
            </a:extLst>
          </p:cNvPr>
          <p:cNvSpPr/>
          <p:nvPr/>
        </p:nvSpPr>
        <p:spPr>
          <a:xfrm>
            <a:off x="6471211" y="4842001"/>
            <a:ext cx="1796844" cy="653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Sistema real</a:t>
            </a:r>
          </a:p>
        </p:txBody>
      </p:sp>
      <p:sp>
        <p:nvSpPr>
          <p:cNvPr id="43" name="Seta: Dobrada 42">
            <a:extLst>
              <a:ext uri="{FF2B5EF4-FFF2-40B4-BE49-F238E27FC236}">
                <a16:creationId xmlns:a16="http://schemas.microsoft.com/office/drawing/2014/main" id="{E26BACAC-0A3E-9156-D878-8C6DC4A9B804}"/>
              </a:ext>
            </a:extLst>
          </p:cNvPr>
          <p:cNvSpPr/>
          <p:nvPr/>
        </p:nvSpPr>
        <p:spPr>
          <a:xfrm rot="16200000" flipV="1">
            <a:off x="8292793" y="4633686"/>
            <a:ext cx="560533" cy="610009"/>
          </a:xfrm>
          <a:prstGeom prst="bentArrow">
            <a:avLst>
              <a:gd name="adj1" fmla="val 13084"/>
              <a:gd name="adj2" fmla="val 22980"/>
              <a:gd name="adj3" fmla="val 25000"/>
              <a:gd name="adj4" fmla="val 41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67E8EF0-14E3-7A79-875E-37B66D5E9477}"/>
              </a:ext>
            </a:extLst>
          </p:cNvPr>
          <p:cNvSpPr/>
          <p:nvPr/>
        </p:nvSpPr>
        <p:spPr>
          <a:xfrm>
            <a:off x="2373598" y="3718135"/>
            <a:ext cx="1651204" cy="82452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Controlador</a:t>
            </a:r>
          </a:p>
          <a:p>
            <a:pPr algn="ctr"/>
            <a:r>
              <a:rPr lang="pt-BR" b="1" dirty="0"/>
              <a:t>C(s)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3CC59C1-7BAB-2A2B-5F39-02C95A17C0D6}"/>
              </a:ext>
            </a:extLst>
          </p:cNvPr>
          <p:cNvSpPr/>
          <p:nvPr/>
        </p:nvSpPr>
        <p:spPr>
          <a:xfrm>
            <a:off x="4820007" y="3721028"/>
            <a:ext cx="1651204" cy="82452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Transdutor</a:t>
            </a:r>
          </a:p>
          <a:p>
            <a:pPr algn="ctr"/>
            <a:r>
              <a:rPr lang="pt-BR" b="1" dirty="0"/>
              <a:t>T(s)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A498213-6202-D2EE-9E7E-2AD41CA785A0}"/>
              </a:ext>
            </a:extLst>
          </p:cNvPr>
          <p:cNvSpPr/>
          <p:nvPr/>
        </p:nvSpPr>
        <p:spPr>
          <a:xfrm>
            <a:off x="5098869" y="5667256"/>
            <a:ext cx="1651204" cy="82452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Sensor</a:t>
            </a:r>
          </a:p>
          <a:p>
            <a:pPr algn="ctr"/>
            <a:r>
              <a:rPr lang="pt-BR" b="1" dirty="0"/>
              <a:t>H(s)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B988FD8-4E8F-737E-E4E5-D212A7F5EED5}"/>
              </a:ext>
            </a:extLst>
          </p:cNvPr>
          <p:cNvCxnSpPr>
            <a:stCxn id="12" idx="3"/>
            <a:endCxn id="33" idx="3"/>
          </p:cNvCxnSpPr>
          <p:nvPr/>
        </p:nvCxnSpPr>
        <p:spPr>
          <a:xfrm flipH="1">
            <a:off x="6750073" y="4145783"/>
            <a:ext cx="2974407" cy="1933738"/>
          </a:xfrm>
          <a:prstGeom prst="bentConnector3">
            <a:avLst>
              <a:gd name="adj1" fmla="val -768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uxograma: Conector 36">
            <a:extLst>
              <a:ext uri="{FF2B5EF4-FFF2-40B4-BE49-F238E27FC236}">
                <a16:creationId xmlns:a16="http://schemas.microsoft.com/office/drawing/2014/main" id="{9033A9B2-39FF-A19D-1D0F-083635294480}"/>
              </a:ext>
            </a:extLst>
          </p:cNvPr>
          <p:cNvSpPr/>
          <p:nvPr/>
        </p:nvSpPr>
        <p:spPr>
          <a:xfrm>
            <a:off x="1206755" y="3853798"/>
            <a:ext cx="527901" cy="55320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∑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045ACA5-D012-723F-7567-990BDF2C831D}"/>
              </a:ext>
            </a:extLst>
          </p:cNvPr>
          <p:cNvCxnSpPr>
            <a:cxnSpLocks/>
            <a:stCxn id="37" idx="6"/>
            <a:endCxn id="25" idx="1"/>
          </p:cNvCxnSpPr>
          <p:nvPr/>
        </p:nvCxnSpPr>
        <p:spPr>
          <a:xfrm>
            <a:off x="1734656" y="4130399"/>
            <a:ext cx="638942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2790BEF8-CDB5-8BBA-8462-605116D0050F}"/>
              </a:ext>
            </a:extLst>
          </p:cNvPr>
          <p:cNvCxnSpPr>
            <a:stCxn id="33" idx="1"/>
            <a:endCxn id="37" idx="4"/>
          </p:cNvCxnSpPr>
          <p:nvPr/>
        </p:nvCxnSpPr>
        <p:spPr>
          <a:xfrm rot="10800000">
            <a:off x="1470707" y="4406999"/>
            <a:ext cx="3628163" cy="167252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D3E67F2-4027-817C-8207-04AB0B22148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22858" y="4130398"/>
            <a:ext cx="58389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447EC268-3CAC-8C9E-ED84-F971873779E5}"/>
              </a:ext>
            </a:extLst>
          </p:cNvPr>
          <p:cNvSpPr/>
          <p:nvPr/>
        </p:nvSpPr>
        <p:spPr>
          <a:xfrm>
            <a:off x="6258902" y="2347265"/>
            <a:ext cx="2015028" cy="63033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Perturbações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887B8C7-B880-53F9-1041-8208F0FDB676}"/>
              </a:ext>
            </a:extLst>
          </p:cNvPr>
          <p:cNvSpPr/>
          <p:nvPr/>
        </p:nvSpPr>
        <p:spPr>
          <a:xfrm>
            <a:off x="5098869" y="1076326"/>
            <a:ext cx="6778806" cy="20967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325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Amplificador Somador não inversor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2147680-4552-0D9D-E831-FD07C50AB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57" y="2197709"/>
            <a:ext cx="4155608" cy="246258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46B82C-E309-DAFA-BD7A-4A54DE172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112" y="2655503"/>
            <a:ext cx="4099915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Amplificador Somador não inversor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 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C6872B0-9B68-1696-451A-62D2A172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569" y="2587543"/>
            <a:ext cx="671380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5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Amplificador Diferencial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C6872B0-9B68-1696-451A-62D2A172B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569" y="2587543"/>
            <a:ext cx="6713802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8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Amplificador Diferenciador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 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744D82-5410-77B6-7C8C-A002300B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47" y="2599638"/>
            <a:ext cx="6508044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Amplificador Integrador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054683-0EE0-5D5F-8E64-EFD8B7CD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057" y="2763119"/>
            <a:ext cx="6668078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01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Realização dos controladores PID com </a:t>
            </a:r>
            <a:r>
              <a:rPr lang="pt-BR" sz="2400" dirty="0" err="1"/>
              <a:t>Ampop</a:t>
            </a:r>
            <a:endParaRPr lang="pt-BR" sz="24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06553F-47C7-2307-6B40-47F9228D5222}"/>
              </a:ext>
            </a:extLst>
          </p:cNvPr>
          <p:cNvSpPr txBox="1"/>
          <p:nvPr/>
        </p:nvSpPr>
        <p:spPr>
          <a:xfrm>
            <a:off x="824948" y="2402913"/>
            <a:ext cx="7605958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PROPORCIONAL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5350FCE-ECC2-C5D9-8AFA-1759BC416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88" y="3425926"/>
            <a:ext cx="4582207" cy="197733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8FF50E1-7C63-33E9-DEED-FB81BAF41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781" y="3159203"/>
            <a:ext cx="1927839" cy="76675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15FB9F7-F7C6-3453-1B54-9C0C121CF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1223" y="4286242"/>
            <a:ext cx="1052593" cy="6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0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30" y="1580280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Realização dos controladores PID com </a:t>
            </a:r>
            <a:r>
              <a:rPr lang="pt-BR" sz="2400" dirty="0" err="1"/>
              <a:t>Ampop</a:t>
            </a:r>
            <a:endParaRPr lang="pt-BR" sz="24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06553F-47C7-2307-6B40-47F9228D5222}"/>
              </a:ext>
            </a:extLst>
          </p:cNvPr>
          <p:cNvSpPr txBox="1"/>
          <p:nvPr/>
        </p:nvSpPr>
        <p:spPr>
          <a:xfrm>
            <a:off x="824948" y="2402913"/>
            <a:ext cx="7605958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INTEGRAL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CC6E52-33CE-DD38-E717-4A877EC3A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48" y="3252032"/>
            <a:ext cx="4621695" cy="17714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5133ED1-F17C-9248-D479-1D81F1825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720" y="4411226"/>
            <a:ext cx="1392614" cy="106622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0DA8B5-E368-2B9B-72A5-13D6B1AD4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08" y="3190518"/>
            <a:ext cx="1927839" cy="76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0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30" y="1580280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Realização dos controladores PID com </a:t>
            </a:r>
            <a:r>
              <a:rPr lang="pt-BR" sz="2400" dirty="0" err="1"/>
              <a:t>Ampop</a:t>
            </a:r>
            <a:endParaRPr lang="pt-BR" sz="24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06553F-47C7-2307-6B40-47F9228D5222}"/>
              </a:ext>
            </a:extLst>
          </p:cNvPr>
          <p:cNvSpPr txBox="1"/>
          <p:nvPr/>
        </p:nvSpPr>
        <p:spPr>
          <a:xfrm>
            <a:off x="824948" y="2402913"/>
            <a:ext cx="7605958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PROPORCIONAL DERIVATIVO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0DA8B5-E368-2B9B-72A5-13D6B1AD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108" y="3190518"/>
            <a:ext cx="1927839" cy="7667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25BB8B1-ED46-5F9D-2C7A-A82A59C6A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357" y="4479040"/>
            <a:ext cx="2313351" cy="9676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B10193D-A96B-55EC-10F9-F8EB09F0C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769" y="3434189"/>
            <a:ext cx="4344695" cy="18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7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30" y="1580280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Realização dos controladores PID com </a:t>
            </a:r>
            <a:r>
              <a:rPr lang="pt-BR" sz="2400" dirty="0" err="1"/>
              <a:t>Ampop</a:t>
            </a:r>
            <a:endParaRPr lang="pt-BR" sz="24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06553F-47C7-2307-6B40-47F9228D5222}"/>
              </a:ext>
            </a:extLst>
          </p:cNvPr>
          <p:cNvSpPr txBox="1"/>
          <p:nvPr/>
        </p:nvSpPr>
        <p:spPr>
          <a:xfrm>
            <a:off x="824948" y="2402913"/>
            <a:ext cx="7605958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PROPORCIONAL INTEGRAL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0DA8B5-E368-2B9B-72A5-13D6B1AD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108" y="3190518"/>
            <a:ext cx="1927839" cy="7667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CF7217-FB7C-127B-D64E-C173E1B20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75" y="3343809"/>
            <a:ext cx="4534572" cy="175496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7FABCA7-4C9D-9F15-ED88-437B55724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96" y="4375545"/>
            <a:ext cx="2015121" cy="79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00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30" y="1580280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Analógico: AMPOP – Realização dos controladores PID com </a:t>
            </a:r>
            <a:r>
              <a:rPr lang="pt-BR" sz="2400" dirty="0" err="1"/>
              <a:t>Ampop</a:t>
            </a:r>
            <a:endParaRPr lang="pt-BR" sz="24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Realização de controladores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06553F-47C7-2307-6B40-47F9228D5222}"/>
              </a:ext>
            </a:extLst>
          </p:cNvPr>
          <p:cNvSpPr txBox="1"/>
          <p:nvPr/>
        </p:nvSpPr>
        <p:spPr>
          <a:xfrm>
            <a:off x="824948" y="2402913"/>
            <a:ext cx="7605958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PROPORCIONAL INTEGRAL DERIVATIVO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10DA8B5-E368-2B9B-72A5-13D6B1AD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108" y="3190518"/>
            <a:ext cx="1927839" cy="7667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A5DA38-F9A6-B18F-9A49-3C585BC7F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0" y="3636133"/>
            <a:ext cx="4669345" cy="18585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552619F-1846-C6E0-9139-B6433DB07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9137" y="4382483"/>
            <a:ext cx="3228729" cy="10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liga/desliga: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                      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ON/OFF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5C776C-D7D4-8080-4208-89D2C8D7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27" y="2209838"/>
            <a:ext cx="6467210" cy="1847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0534017-5391-BDBF-3513-D320B9383B18}"/>
              </a:ext>
            </a:extLst>
          </p:cNvPr>
          <p:cNvSpPr txBox="1"/>
          <p:nvPr/>
        </p:nvSpPr>
        <p:spPr>
          <a:xfrm>
            <a:off x="824948" y="4526627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 histerese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71385A7-59EB-EDA7-2ED7-B2877ED4A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380" y="2981562"/>
            <a:ext cx="2346274" cy="215318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D5834A3-7CFA-F204-1A9C-C5AB3B299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588" y="5205529"/>
            <a:ext cx="9417663" cy="70405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FA967FD-AC55-2E8B-6FD5-172E12EC7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5927" y="1592112"/>
            <a:ext cx="3319846" cy="1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liga/desliga: caixa d’agua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                       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ON/OFF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FA967FD-AC55-2E8B-6FD5-172E12EC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64" y="1934470"/>
            <a:ext cx="3319846" cy="11277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52617C-A863-0CC3-46FF-82870F26A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38" y="1963928"/>
            <a:ext cx="5163048" cy="196195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B298D62-5A8D-5E38-FE6F-F2729D03646E}"/>
              </a:ext>
            </a:extLst>
          </p:cNvPr>
          <p:cNvSpPr txBox="1"/>
          <p:nvPr/>
        </p:nvSpPr>
        <p:spPr>
          <a:xfrm>
            <a:off x="824948" y="392588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a boia atinte o nível h, o fluxo é interrompido.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7932A0-0587-1D3D-CE49-4C286F229F63}"/>
              </a:ext>
            </a:extLst>
          </p:cNvPr>
          <p:cNvSpPr txBox="1"/>
          <p:nvPr/>
        </p:nvSpPr>
        <p:spPr>
          <a:xfrm>
            <a:off x="6692348" y="3676278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Contraponto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F24FDD-A8F5-0E6F-BBAB-AFB734395061}"/>
              </a:ext>
            </a:extLst>
          </p:cNvPr>
          <p:cNvSpPr txBox="1"/>
          <p:nvPr/>
        </p:nvSpPr>
        <p:spPr>
          <a:xfrm>
            <a:off x="6623410" y="4211032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Desgaste excessivo dos atuadores;</a:t>
            </a:r>
          </a:p>
          <a:p>
            <a:r>
              <a:rPr lang="pt-BR" dirty="0"/>
              <a:t>Sem precisão;</a:t>
            </a:r>
          </a:p>
          <a:p>
            <a:r>
              <a:rPr lang="pt-BR" dirty="0"/>
              <a:t>Respostas com oscilação;</a:t>
            </a:r>
          </a:p>
        </p:txBody>
      </p:sp>
    </p:spTree>
    <p:extLst>
      <p:ext uri="{BB962C8B-B14F-4D97-AF65-F5344CB8AC3E}">
        <p14:creationId xmlns:p14="http://schemas.microsoft.com/office/powerpoint/2010/main" val="122936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liga/desliga: caixa d’agua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ON/OFF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52617C-A863-0CC3-46FF-82870F26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8" y="1963928"/>
            <a:ext cx="5163048" cy="196195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B298D62-5A8D-5E38-FE6F-F2729D03646E}"/>
              </a:ext>
            </a:extLst>
          </p:cNvPr>
          <p:cNvSpPr txBox="1"/>
          <p:nvPr/>
        </p:nvSpPr>
        <p:spPr>
          <a:xfrm>
            <a:off x="824948" y="392588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há o uso da histerese: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7932A0-0587-1D3D-CE49-4C286F229F63}"/>
              </a:ext>
            </a:extLst>
          </p:cNvPr>
          <p:cNvSpPr txBox="1"/>
          <p:nvPr/>
        </p:nvSpPr>
        <p:spPr>
          <a:xfrm>
            <a:off x="6282316" y="1719986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Melhorias: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F24FDD-A8F5-0E6F-BBAB-AFB734395061}"/>
              </a:ext>
            </a:extLst>
          </p:cNvPr>
          <p:cNvSpPr txBox="1"/>
          <p:nvPr/>
        </p:nvSpPr>
        <p:spPr>
          <a:xfrm>
            <a:off x="6423385" y="2402913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Evita o desgaste excessivo dos atuadores pelo número de comutações;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785941F-E3C7-3088-8C3C-2B8820200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125" y="4587758"/>
            <a:ext cx="3243651" cy="176321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282316" y="3161064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Levar em consideração: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579D35-8947-BB51-8E59-FDE4F838A59C}"/>
              </a:ext>
            </a:extLst>
          </p:cNvPr>
          <p:cNvSpPr txBox="1"/>
          <p:nvPr/>
        </p:nvSpPr>
        <p:spPr>
          <a:xfrm>
            <a:off x="6423385" y="362964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Diminuir o intervalo diferencial, aumenta as comutações;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C03DBC5-2C4B-DA6E-F4A6-D8380CB7F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834" y="4278101"/>
            <a:ext cx="3927087" cy="22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6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liga/desliga: caixa d’agua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ON/OFF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52617C-A863-0CC3-46FF-82870F26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8" y="1963928"/>
            <a:ext cx="5163048" cy="196195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B298D62-5A8D-5E38-FE6F-F2729D03646E}"/>
              </a:ext>
            </a:extLst>
          </p:cNvPr>
          <p:cNvSpPr txBox="1"/>
          <p:nvPr/>
        </p:nvSpPr>
        <p:spPr>
          <a:xfrm>
            <a:off x="824948" y="392588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há o uso da histerese: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7932A0-0587-1D3D-CE49-4C286F229F63}"/>
              </a:ext>
            </a:extLst>
          </p:cNvPr>
          <p:cNvSpPr txBox="1"/>
          <p:nvPr/>
        </p:nvSpPr>
        <p:spPr>
          <a:xfrm>
            <a:off x="6282316" y="1719986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Melhorias: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F24FDD-A8F5-0E6F-BBAB-AFB734395061}"/>
              </a:ext>
            </a:extLst>
          </p:cNvPr>
          <p:cNvSpPr txBox="1"/>
          <p:nvPr/>
        </p:nvSpPr>
        <p:spPr>
          <a:xfrm>
            <a:off x="6423385" y="2402913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Evita o desgaste excessivo dos atuadores pelo número de comutações;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785941F-E3C7-3088-8C3C-2B8820200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125" y="4587758"/>
            <a:ext cx="3243651" cy="176321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282316" y="3161064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Levar em consideração: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579D35-8947-BB51-8E59-FDE4F838A59C}"/>
              </a:ext>
            </a:extLst>
          </p:cNvPr>
          <p:cNvSpPr txBox="1"/>
          <p:nvPr/>
        </p:nvSpPr>
        <p:spPr>
          <a:xfrm>
            <a:off x="6423385" y="362964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Diminuir o intervalo diferencial, aumenta as comutações;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C03DBC5-2C4B-DA6E-F4A6-D8380CB7F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834" y="4278101"/>
            <a:ext cx="3927087" cy="22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proporcional ao erro entre valor desejado e observado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Proporcional (P)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87003" y="3274796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Variáveis e parâmetros: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6FA7E55-6B8E-4E36-D326-5B42CF2C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538" y="2292059"/>
            <a:ext cx="1657437" cy="45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1B11ABC-8211-EC4B-0530-2ECDE90CA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387" y="2225878"/>
            <a:ext cx="1095528" cy="60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0F787C96-58E3-C192-00CA-DD2FD03DC836}"/>
              </a:ext>
            </a:extLst>
          </p:cNvPr>
          <p:cNvSpPr/>
          <p:nvPr/>
        </p:nvSpPr>
        <p:spPr>
          <a:xfrm>
            <a:off x="3611429" y="2427547"/>
            <a:ext cx="677503" cy="2294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7C98DCD-F08C-BDF9-976A-A4FD5007D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04" y="4678946"/>
            <a:ext cx="2171873" cy="65991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CEF041A-B4B1-736F-8C7B-55BAEBF59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1429" y="3946397"/>
            <a:ext cx="6264777" cy="1727359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8B5E243C-E7AA-04B8-93AA-741FF89EB38F}"/>
              </a:ext>
            </a:extLst>
          </p:cNvPr>
          <p:cNvSpPr txBox="1"/>
          <p:nvPr/>
        </p:nvSpPr>
        <p:spPr>
          <a:xfrm>
            <a:off x="1255557" y="5808824"/>
            <a:ext cx="614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valor inicial </a:t>
            </a:r>
            <a:r>
              <a:rPr lang="pt-BR" dirty="0" err="1"/>
              <a:t>u</a:t>
            </a:r>
            <a:r>
              <a:rPr lang="pt-BR" sz="900" dirty="0" err="1"/>
              <a:t>o</a:t>
            </a:r>
            <a:r>
              <a:rPr lang="pt-BR" dirty="0"/>
              <a:t> é utilizado quando deseja-se levar o valor da ação para um ponto de operação automático.</a:t>
            </a:r>
          </a:p>
        </p:txBody>
      </p:sp>
    </p:spTree>
    <p:extLst>
      <p:ext uri="{BB962C8B-B14F-4D97-AF65-F5344CB8AC3E}">
        <p14:creationId xmlns:p14="http://schemas.microsoft.com/office/powerpoint/2010/main" val="148165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proporcional ao erro entre valor desejado e observado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Proporcional (P)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649653" y="2242881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Comportamento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6FA7E55-6B8E-4E36-D326-5B42CF2C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538" y="2292059"/>
            <a:ext cx="1657437" cy="45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1B11ABC-8211-EC4B-0530-2ECDE90CA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387" y="2225878"/>
            <a:ext cx="1095528" cy="60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0F787C96-58E3-C192-00CA-DD2FD03DC836}"/>
              </a:ext>
            </a:extLst>
          </p:cNvPr>
          <p:cNvSpPr/>
          <p:nvPr/>
        </p:nvSpPr>
        <p:spPr>
          <a:xfrm>
            <a:off x="3611429" y="2427547"/>
            <a:ext cx="677503" cy="2294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7C98DCD-F08C-BDF9-976A-A4FD5007D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48" y="3223910"/>
            <a:ext cx="2171873" cy="6599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45A15D-C19F-879F-EC84-A1BA95F08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5882" y="2718601"/>
            <a:ext cx="4907714" cy="23329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97C87CE-7F30-3E95-8677-DA45EDF5B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0150" y="4501777"/>
            <a:ext cx="5750361" cy="10989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650301-CAB7-A068-74AF-E238A48B6B1C}"/>
              </a:ext>
            </a:extLst>
          </p:cNvPr>
          <p:cNvSpPr txBox="1"/>
          <p:nvPr/>
        </p:nvSpPr>
        <p:spPr>
          <a:xfrm>
            <a:off x="6649653" y="5331917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Contraponto: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2E1958-E48A-5A1C-B13E-692DDBDBF882}"/>
              </a:ext>
            </a:extLst>
          </p:cNvPr>
          <p:cNvSpPr txBox="1"/>
          <p:nvPr/>
        </p:nvSpPr>
        <p:spPr>
          <a:xfrm>
            <a:off x="7411269" y="5799929"/>
            <a:ext cx="416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Erro de regime permanente</a:t>
            </a:r>
          </a:p>
        </p:txBody>
      </p:sp>
    </p:spTree>
    <p:extLst>
      <p:ext uri="{BB962C8B-B14F-4D97-AF65-F5344CB8AC3E}">
        <p14:creationId xmlns:p14="http://schemas.microsoft.com/office/powerpoint/2010/main" val="247368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79DC4E-8BFE-F7B6-F3B5-B73A0FF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2" y="158006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Ação integral é relativa ao acumulo temporal dos valores de erro.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0DD8E9D-A022-595F-1EED-55A7EF9845F7}"/>
              </a:ext>
            </a:extLst>
          </p:cNvPr>
          <p:cNvGrpSpPr/>
          <p:nvPr/>
        </p:nvGrpSpPr>
        <p:grpSpPr>
          <a:xfrm>
            <a:off x="0" y="3052"/>
            <a:ext cx="12192000" cy="861774"/>
            <a:chOff x="533400" y="734457"/>
            <a:chExt cx="12192000" cy="86177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019A2DC-7C67-5480-12C3-26791DB57268}"/>
                </a:ext>
              </a:extLst>
            </p:cNvPr>
            <p:cNvSpPr txBox="1"/>
            <p:nvPr/>
          </p:nvSpPr>
          <p:spPr>
            <a:xfrm>
              <a:off x="533400" y="734457"/>
              <a:ext cx="12192000" cy="861774"/>
            </a:xfrm>
            <a:prstGeom prst="rect">
              <a:avLst/>
            </a:prstGeom>
            <a:gradFill>
              <a:gsLst>
                <a:gs pos="23000">
                  <a:schemeClr val="tx1"/>
                </a:gs>
                <a:gs pos="51000">
                  <a:schemeClr val="tx1">
                    <a:lumMod val="85000"/>
                    <a:lumOff val="15000"/>
                  </a:schemeClr>
                </a:gs>
                <a:gs pos="77000">
                  <a:schemeClr val="tx1">
                    <a:lumMod val="65000"/>
                    <a:lumOff val="3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                    Universidade Federal do Maranhão</a:t>
              </a:r>
            </a:p>
            <a:p>
              <a:r>
                <a:rPr lang="pt-BR" sz="1400" dirty="0">
                  <a:solidFill>
                    <a:schemeClr val="bg1"/>
                  </a:solidFill>
                </a:rPr>
                <a:t>	    Teoria de Controle </a:t>
              </a:r>
            </a:p>
            <a:p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6" descr="Universidade Federal do Maranhão Logo PNG Vector (CDR) Free Download">
              <a:extLst>
                <a:ext uri="{FF2B5EF4-FFF2-40B4-BE49-F238E27FC236}">
                  <a16:creationId xmlns:a16="http://schemas.microsoft.com/office/drawing/2014/main" id="{A07DBEBE-DDA3-FA66-F664-2A19556A6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13" y="862769"/>
              <a:ext cx="669235" cy="66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32D0D36-301B-D2E8-2E01-056CCEAA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2231"/>
            <a:ext cx="4714461" cy="55320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Ações de Controle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DF49EE-9D84-0804-FFBB-E6FB5B839373}"/>
              </a:ext>
            </a:extLst>
          </p:cNvPr>
          <p:cNvSpPr txBox="1">
            <a:spLocks/>
          </p:cNvSpPr>
          <p:nvPr/>
        </p:nvSpPr>
        <p:spPr>
          <a:xfrm>
            <a:off x="155713" y="926382"/>
            <a:ext cx="9313104" cy="55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/>
              <a:t>Controlador Integral (I)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434C7F-28AA-F0FC-D85C-67DC5C04BFCC}"/>
              </a:ext>
            </a:extLst>
          </p:cNvPr>
          <p:cNvSpPr txBox="1"/>
          <p:nvPr/>
        </p:nvSpPr>
        <p:spPr>
          <a:xfrm>
            <a:off x="6453769" y="2133264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Comportamento</a:t>
            </a:r>
          </a:p>
        </p:txBody>
      </p:sp>
      <p:sp>
        <p:nvSpPr>
          <p:cNvPr id="20" name="Seta: da Esquerda para a Direita 19">
            <a:extLst>
              <a:ext uri="{FF2B5EF4-FFF2-40B4-BE49-F238E27FC236}">
                <a16:creationId xmlns:a16="http://schemas.microsoft.com/office/drawing/2014/main" id="{0F787C96-58E3-C192-00CA-DD2FD03DC836}"/>
              </a:ext>
            </a:extLst>
          </p:cNvPr>
          <p:cNvSpPr/>
          <p:nvPr/>
        </p:nvSpPr>
        <p:spPr>
          <a:xfrm>
            <a:off x="3480169" y="2666317"/>
            <a:ext cx="677503" cy="229492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650301-CAB7-A068-74AF-E238A48B6B1C}"/>
              </a:ext>
            </a:extLst>
          </p:cNvPr>
          <p:cNvSpPr txBox="1"/>
          <p:nvPr/>
        </p:nvSpPr>
        <p:spPr>
          <a:xfrm>
            <a:off x="6453768" y="4255985"/>
            <a:ext cx="5083943" cy="36933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Contraponto: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2E1958-E48A-5A1C-B13E-692DDBDBF882}"/>
              </a:ext>
            </a:extLst>
          </p:cNvPr>
          <p:cNvSpPr txBox="1"/>
          <p:nvPr/>
        </p:nvSpPr>
        <p:spPr>
          <a:xfrm>
            <a:off x="7166128" y="4829990"/>
            <a:ext cx="416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Aumenta os valores de pico no transitório.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D9CB3A-38B0-B978-7DBC-14B46D49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976" y="2052299"/>
            <a:ext cx="1581371" cy="145752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5981398-4F9B-A5CD-CA48-1E98634F4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494" y="2500411"/>
            <a:ext cx="1171739" cy="62873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161996-DE37-27C4-FA26-CC186BCC99B1}"/>
              </a:ext>
            </a:extLst>
          </p:cNvPr>
          <p:cNvSpPr txBox="1"/>
          <p:nvPr/>
        </p:nvSpPr>
        <p:spPr>
          <a:xfrm>
            <a:off x="6981825" y="2666317"/>
            <a:ext cx="4591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Enquanto houver erro, o sinal é incrementado, atuando na redução do erro de regime.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são aplicados de individualmente;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FDAFA27-CDC1-9468-C966-C214CCFBB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50" y="3655230"/>
            <a:ext cx="4162425" cy="25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66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15428</TotalTime>
  <Words>1142</Words>
  <Application>Microsoft Office PowerPoint</Application>
  <PresentationFormat>Widescreen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Teoria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  <vt:lpstr>Ações de Controle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de Controle</dc:title>
  <dc:creator>Denis Fabricio Sousa</dc:creator>
  <cp:lastModifiedBy>Marcio Cerqueira</cp:lastModifiedBy>
  <cp:revision>114</cp:revision>
  <dcterms:created xsi:type="dcterms:W3CDTF">2023-08-09T19:34:37Z</dcterms:created>
  <dcterms:modified xsi:type="dcterms:W3CDTF">2025-05-21T19:24:11Z</dcterms:modified>
</cp:coreProperties>
</file>