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roxima Nova"/>
      <p:regular r:id="rId50"/>
      <p:bold r:id="rId51"/>
      <p:italic r:id="rId52"/>
      <p:boldItalic r:id="rId53"/>
    </p:embeddedFont>
    <p:embeddedFont>
      <p:font typeface="Roboto"/>
      <p:regular r:id="rId54"/>
      <p:bold r:id="rId55"/>
      <p:italic r:id="rId56"/>
      <p:boldItalic r:id="rId57"/>
    </p:embeddedFont>
    <p:embeddedFont>
      <p:font typeface="Quattrocento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FF712D-E69D-4B5D-A250-F448110A6A1F}">
  <a:tblStyle styleId="{22FF712D-E69D-4B5D-A250-F448110A6A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Quattrocento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QuattrocentoSans-bold.fntdata"/><Relationship Id="rId14" Type="http://schemas.openxmlformats.org/officeDocument/2006/relationships/slide" Target="slides/slide8.xml"/><Relationship Id="rId58" Type="http://schemas.openxmlformats.org/officeDocument/2006/relationships/font" Target="fonts/Quattrocento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650f3f72f8_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650f3f72f8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ac6b32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ac6b32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9ac6b32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9ac6b32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ac6b326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ac6b326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ac6b32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ac6b32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9ac6b326c_0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9ac6b326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ac6b32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ac6b32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9ac6b32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9ac6b32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9ac6b32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9ac6b32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7e4e0530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c7e4e053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7f6a57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c7f6a57e3b_0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2c35b34ecce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c35b34ecc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9ac6b326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9ac6b326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9ac6b326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9ac6b326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9ac6b326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9ac6b326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SLIDES_API201987904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SLIDES_API201987904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9ac6b326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c9ac6b326c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9ac6b326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9ac6b326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9ac6b326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9ac6b326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7e4e05309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c7e4e0530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9ac6b32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9ac6b32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9ac6b326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9ac6b326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c35b34ecce_1_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2c35b34ecce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9ac6b326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9ac6b326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9ac6b326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9ac6b326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SLIDES_API1351589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SLIDES_API1351589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9ac6b326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9ac6b326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118230726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118230726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9ac6b326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c9ac6b326c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9ac6b326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9ac6b326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9ac6b326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9ac6b326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9ac6b326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9ac6b326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9ac6b326c_0_2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c9ac6b326c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c9ac6b32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c9ac6b326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9ac6b326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9ac6b326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c7f6a57e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c7f6a57e3b_0_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7f6a57e3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c7f6a57e3b_0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9ac6b326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9ac6b326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ac6b32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c9ac6b326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9ac6b32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9ac6b32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9ac6b326c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c9ac6b326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9ac6b32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9ac6b32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9ac6b326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9ac6b32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51960" y="2464334"/>
            <a:ext cx="8543400" cy="670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 name="Google Shape;10;p2"/>
          <p:cNvSpPr txBox="1"/>
          <p:nvPr>
            <p:ph idx="1" type="subTitle"/>
          </p:nvPr>
        </p:nvSpPr>
        <p:spPr>
          <a:xfrm>
            <a:off x="251960" y="3415387"/>
            <a:ext cx="8543400" cy="12417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2100"/>
              <a:buNone/>
              <a:defRPr>
                <a:solidFill>
                  <a:srgbClr val="FFFFFF"/>
                </a:solidFill>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3"/>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444445"/>
                </a:solidFill>
              </a:defRPr>
            </a:lvl1pPr>
            <a:lvl2pPr indent="-342900" lvl="1" marL="914400" algn="l">
              <a:lnSpc>
                <a:spcPct val="90000"/>
              </a:lnSpc>
              <a:spcBef>
                <a:spcPts val="400"/>
              </a:spcBef>
              <a:spcAft>
                <a:spcPts val="0"/>
              </a:spcAft>
              <a:buClr>
                <a:schemeClr val="accent2"/>
              </a:buClr>
              <a:buSzPts val="1800"/>
              <a:buChar char="▪"/>
              <a:defRPr>
                <a:solidFill>
                  <a:srgbClr val="444445"/>
                </a:solidFill>
              </a:defRPr>
            </a:lvl2pPr>
            <a:lvl3pPr indent="-323850" lvl="2" marL="1371600" algn="l">
              <a:lnSpc>
                <a:spcPct val="90000"/>
              </a:lnSpc>
              <a:spcBef>
                <a:spcPts val="400"/>
              </a:spcBef>
              <a:spcAft>
                <a:spcPts val="0"/>
              </a:spcAft>
              <a:buClr>
                <a:schemeClr val="accent2"/>
              </a:buClr>
              <a:buSzPts val="1500"/>
              <a:buChar char="▪"/>
              <a:defRPr>
                <a:solidFill>
                  <a:srgbClr val="444445"/>
                </a:solidFill>
              </a:defRPr>
            </a:lvl3pPr>
            <a:lvl4pPr indent="-317500" lvl="3" marL="1828800" algn="l">
              <a:lnSpc>
                <a:spcPct val="90000"/>
              </a:lnSpc>
              <a:spcBef>
                <a:spcPts val="400"/>
              </a:spcBef>
              <a:spcAft>
                <a:spcPts val="0"/>
              </a:spcAft>
              <a:buClr>
                <a:schemeClr val="accent2"/>
              </a:buClr>
              <a:buSzPts val="1400"/>
              <a:buChar char="▪"/>
              <a:defRPr>
                <a:solidFill>
                  <a:srgbClr val="444445"/>
                </a:solidFill>
              </a:defRPr>
            </a:lvl4pPr>
            <a:lvl5pPr indent="-317500" lvl="4" marL="2286000" algn="l">
              <a:lnSpc>
                <a:spcPct val="90000"/>
              </a:lnSpc>
              <a:spcBef>
                <a:spcPts val="400"/>
              </a:spcBef>
              <a:spcAft>
                <a:spcPts val="0"/>
              </a:spcAft>
              <a:buClr>
                <a:schemeClr val="accent2"/>
              </a:buClr>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 name="Google Shape;16;p4"/>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 name="Google Shape;17;p4"/>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1pPr>
            <a:lvl2pPr indent="0" lvl="1"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2pPr>
            <a:lvl3pPr indent="0" lvl="2"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3pPr>
            <a:lvl4pPr indent="0" lvl="3"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4pPr>
            <a:lvl5pPr indent="0" lvl="4"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5pPr>
            <a:lvl6pPr indent="0" lvl="5"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6pPr>
            <a:lvl7pPr indent="0" lvl="6"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7pPr>
            <a:lvl8pPr indent="0" lvl="7"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8pPr>
            <a:lvl9pPr indent="0" lvl="8" marL="0" marR="0" rtl="0" algn="r">
              <a:spcBef>
                <a:spcPts val="0"/>
              </a:spcBef>
              <a:buNone/>
              <a:defRPr b="0" i="0" sz="1400" u="none" cap="none" strike="noStrike">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5"/>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6"/>
              </a:buClr>
              <a:buSzPts val="2100"/>
              <a:buChar char="▪"/>
              <a:defRPr>
                <a:solidFill>
                  <a:srgbClr val="FFFFFF"/>
                </a:solidFill>
              </a:defRPr>
            </a:lvl1pPr>
            <a:lvl2pPr indent="-342900" lvl="1" marL="914400" algn="l">
              <a:lnSpc>
                <a:spcPct val="90000"/>
              </a:lnSpc>
              <a:spcBef>
                <a:spcPts val="400"/>
              </a:spcBef>
              <a:spcAft>
                <a:spcPts val="0"/>
              </a:spcAft>
              <a:buClr>
                <a:schemeClr val="accent6"/>
              </a:buClr>
              <a:buSzPts val="1800"/>
              <a:buChar char="▪"/>
              <a:defRPr>
                <a:solidFill>
                  <a:srgbClr val="FFFFFF"/>
                </a:solidFill>
              </a:defRPr>
            </a:lvl2pPr>
            <a:lvl3pPr indent="-323850" lvl="2" marL="1371600" algn="l">
              <a:lnSpc>
                <a:spcPct val="90000"/>
              </a:lnSpc>
              <a:spcBef>
                <a:spcPts val="400"/>
              </a:spcBef>
              <a:spcAft>
                <a:spcPts val="0"/>
              </a:spcAft>
              <a:buClr>
                <a:schemeClr val="accent6"/>
              </a:buClr>
              <a:buSzPts val="1500"/>
              <a:buChar char="▪"/>
              <a:defRPr>
                <a:solidFill>
                  <a:srgbClr val="FFFFFF"/>
                </a:solidFill>
              </a:defRPr>
            </a:lvl3pPr>
            <a:lvl4pPr indent="-317500" lvl="3" marL="1828800" algn="l">
              <a:lnSpc>
                <a:spcPct val="90000"/>
              </a:lnSpc>
              <a:spcBef>
                <a:spcPts val="400"/>
              </a:spcBef>
              <a:spcAft>
                <a:spcPts val="0"/>
              </a:spcAft>
              <a:buClr>
                <a:schemeClr val="accent6"/>
              </a:buClr>
              <a:buSzPts val="1400"/>
              <a:buChar char="▪"/>
              <a:defRPr>
                <a:solidFill>
                  <a:srgbClr val="FFFFFF"/>
                </a:solidFill>
              </a:defRPr>
            </a:lvl4pPr>
            <a:lvl5pPr indent="-317500" lvl="4" marL="2286000" algn="l">
              <a:lnSpc>
                <a:spcPct val="90000"/>
              </a:lnSpc>
              <a:spcBef>
                <a:spcPts val="400"/>
              </a:spcBef>
              <a:spcAft>
                <a:spcPts val="0"/>
              </a:spcAft>
              <a:buClr>
                <a:schemeClr val="accent6"/>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6"/>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6"/>
              </a:buClr>
              <a:buSzPts val="2100"/>
              <a:buChar char="▪"/>
              <a:defRPr>
                <a:solidFill>
                  <a:srgbClr val="FFFFFF"/>
                </a:solidFill>
              </a:defRPr>
            </a:lvl1pPr>
            <a:lvl2pPr indent="-342900" lvl="1" marL="914400" algn="l">
              <a:lnSpc>
                <a:spcPct val="90000"/>
              </a:lnSpc>
              <a:spcBef>
                <a:spcPts val="400"/>
              </a:spcBef>
              <a:spcAft>
                <a:spcPts val="0"/>
              </a:spcAft>
              <a:buClr>
                <a:schemeClr val="accent6"/>
              </a:buClr>
              <a:buSzPts val="1800"/>
              <a:buChar char="▪"/>
              <a:defRPr>
                <a:solidFill>
                  <a:srgbClr val="FFFFFF"/>
                </a:solidFill>
              </a:defRPr>
            </a:lvl2pPr>
            <a:lvl3pPr indent="-323850" lvl="2" marL="1371600" algn="l">
              <a:lnSpc>
                <a:spcPct val="90000"/>
              </a:lnSpc>
              <a:spcBef>
                <a:spcPts val="400"/>
              </a:spcBef>
              <a:spcAft>
                <a:spcPts val="0"/>
              </a:spcAft>
              <a:buClr>
                <a:schemeClr val="accent6"/>
              </a:buClr>
              <a:buSzPts val="1500"/>
              <a:buChar char="▪"/>
              <a:defRPr>
                <a:solidFill>
                  <a:srgbClr val="FFFFFF"/>
                </a:solidFill>
              </a:defRPr>
            </a:lvl3pPr>
            <a:lvl4pPr indent="-317500" lvl="3" marL="1828800" algn="l">
              <a:lnSpc>
                <a:spcPct val="90000"/>
              </a:lnSpc>
              <a:spcBef>
                <a:spcPts val="400"/>
              </a:spcBef>
              <a:spcAft>
                <a:spcPts val="0"/>
              </a:spcAft>
              <a:buClr>
                <a:schemeClr val="accent6"/>
              </a:buClr>
              <a:buSzPts val="1400"/>
              <a:buChar char="▪"/>
              <a:defRPr>
                <a:solidFill>
                  <a:srgbClr val="FFFFFF"/>
                </a:solidFill>
              </a:defRPr>
            </a:lvl4pPr>
            <a:lvl5pPr indent="-317500" lvl="4" marL="2286000" algn="l">
              <a:lnSpc>
                <a:spcPct val="90000"/>
              </a:lnSpc>
              <a:spcBef>
                <a:spcPts val="400"/>
              </a:spcBef>
              <a:spcAft>
                <a:spcPts val="0"/>
              </a:spcAft>
              <a:buClr>
                <a:schemeClr val="accent6"/>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1717"/>
              </a:buClr>
              <a:buSzPts val="3300"/>
              <a:buFont typeface="Quattrocento Sans"/>
              <a:buNone/>
              <a:defRPr>
                <a:solidFill>
                  <a:srgbClr val="17171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7"/>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171717"/>
                </a:solidFill>
              </a:defRPr>
            </a:lvl1pPr>
            <a:lvl2pPr indent="-342900" lvl="1" marL="914400" algn="l">
              <a:lnSpc>
                <a:spcPct val="90000"/>
              </a:lnSpc>
              <a:spcBef>
                <a:spcPts val="400"/>
              </a:spcBef>
              <a:spcAft>
                <a:spcPts val="0"/>
              </a:spcAft>
              <a:buClr>
                <a:schemeClr val="accent2"/>
              </a:buClr>
              <a:buSzPts val="1800"/>
              <a:buChar char="▪"/>
              <a:defRPr>
                <a:solidFill>
                  <a:srgbClr val="171717"/>
                </a:solidFill>
              </a:defRPr>
            </a:lvl2pPr>
            <a:lvl3pPr indent="-323850" lvl="2" marL="1371600" algn="l">
              <a:lnSpc>
                <a:spcPct val="90000"/>
              </a:lnSpc>
              <a:spcBef>
                <a:spcPts val="400"/>
              </a:spcBef>
              <a:spcAft>
                <a:spcPts val="0"/>
              </a:spcAft>
              <a:buClr>
                <a:schemeClr val="accent2"/>
              </a:buClr>
              <a:buSzPts val="1500"/>
              <a:buChar char="▪"/>
              <a:defRPr>
                <a:solidFill>
                  <a:srgbClr val="171717"/>
                </a:solidFill>
              </a:defRPr>
            </a:lvl3pPr>
            <a:lvl4pPr indent="-317500" lvl="3" marL="1828800" algn="l">
              <a:lnSpc>
                <a:spcPct val="90000"/>
              </a:lnSpc>
              <a:spcBef>
                <a:spcPts val="400"/>
              </a:spcBef>
              <a:spcAft>
                <a:spcPts val="0"/>
              </a:spcAft>
              <a:buClr>
                <a:schemeClr val="accent2"/>
              </a:buClr>
              <a:buSzPts val="1400"/>
              <a:buChar char="▪"/>
              <a:defRPr>
                <a:solidFill>
                  <a:srgbClr val="171717"/>
                </a:solidFill>
              </a:defRPr>
            </a:lvl4pPr>
            <a:lvl5pPr indent="-317500" lvl="4" marL="2286000" algn="l">
              <a:lnSpc>
                <a:spcPct val="90000"/>
              </a:lnSpc>
              <a:spcBef>
                <a:spcPts val="400"/>
              </a:spcBef>
              <a:spcAft>
                <a:spcPts val="0"/>
              </a:spcAft>
              <a:buClr>
                <a:schemeClr val="accent2"/>
              </a:buClr>
              <a:buSzPts val="1400"/>
              <a:buChar char="▪"/>
              <a:defRPr>
                <a:solidFill>
                  <a:srgbClr val="171717"/>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8"/>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chemeClr val="dk1"/>
                </a:solidFill>
              </a:defRPr>
            </a:lvl1pPr>
            <a:lvl2pPr indent="-342900" lvl="1" marL="914400" algn="l">
              <a:lnSpc>
                <a:spcPct val="90000"/>
              </a:lnSpc>
              <a:spcBef>
                <a:spcPts val="400"/>
              </a:spcBef>
              <a:spcAft>
                <a:spcPts val="0"/>
              </a:spcAft>
              <a:buClr>
                <a:schemeClr val="accent2"/>
              </a:buClr>
              <a:buSzPts val="1800"/>
              <a:buChar char="▪"/>
              <a:defRPr>
                <a:solidFill>
                  <a:schemeClr val="dk1"/>
                </a:solidFill>
              </a:defRPr>
            </a:lvl2pPr>
            <a:lvl3pPr indent="-323850" lvl="2" marL="1371600" algn="l">
              <a:lnSpc>
                <a:spcPct val="90000"/>
              </a:lnSpc>
              <a:spcBef>
                <a:spcPts val="400"/>
              </a:spcBef>
              <a:spcAft>
                <a:spcPts val="0"/>
              </a:spcAft>
              <a:buClr>
                <a:schemeClr val="accent2"/>
              </a:buClr>
              <a:buSzPts val="1500"/>
              <a:buChar char="▪"/>
              <a:defRPr>
                <a:solidFill>
                  <a:schemeClr val="dk1"/>
                </a:solidFill>
              </a:defRPr>
            </a:lvl3pPr>
            <a:lvl4pPr indent="-317500" lvl="3" marL="1828800" algn="l">
              <a:lnSpc>
                <a:spcPct val="90000"/>
              </a:lnSpc>
              <a:spcBef>
                <a:spcPts val="400"/>
              </a:spcBef>
              <a:spcAft>
                <a:spcPts val="0"/>
              </a:spcAft>
              <a:buClr>
                <a:schemeClr val="accent2"/>
              </a:buClr>
              <a:buSzPts val="1400"/>
              <a:buChar char="▪"/>
              <a:defRPr>
                <a:solidFill>
                  <a:schemeClr val="dk1"/>
                </a:solidFill>
              </a:defRPr>
            </a:lvl4pPr>
            <a:lvl5pPr indent="-317500" lvl="4" marL="2286000" algn="l">
              <a:lnSpc>
                <a:spcPct val="90000"/>
              </a:lnSpc>
              <a:spcBef>
                <a:spcPts val="400"/>
              </a:spcBef>
              <a:spcAft>
                <a:spcPts val="0"/>
              </a:spcAft>
              <a:buClr>
                <a:schemeClr val="accent2"/>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9"/>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 name="Google Shape;32;p9"/>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accent2"/>
              </a:buClr>
              <a:buSzPts val="2100"/>
              <a:buChar char="▪"/>
              <a:defRPr>
                <a:solidFill>
                  <a:srgbClr val="FFFFFF"/>
                </a:solidFill>
              </a:defRPr>
            </a:lvl1pPr>
            <a:lvl2pPr indent="-342900" lvl="1" marL="914400" algn="l">
              <a:lnSpc>
                <a:spcPct val="90000"/>
              </a:lnSpc>
              <a:spcBef>
                <a:spcPts val="400"/>
              </a:spcBef>
              <a:spcAft>
                <a:spcPts val="0"/>
              </a:spcAft>
              <a:buClr>
                <a:schemeClr val="accent2"/>
              </a:buClr>
              <a:buSzPts val="1800"/>
              <a:buChar char="▪"/>
              <a:defRPr>
                <a:solidFill>
                  <a:srgbClr val="FFFFFF"/>
                </a:solidFill>
              </a:defRPr>
            </a:lvl2pPr>
            <a:lvl3pPr indent="-323850" lvl="2" marL="1371600" algn="l">
              <a:lnSpc>
                <a:spcPct val="90000"/>
              </a:lnSpc>
              <a:spcBef>
                <a:spcPts val="400"/>
              </a:spcBef>
              <a:spcAft>
                <a:spcPts val="0"/>
              </a:spcAft>
              <a:buClr>
                <a:schemeClr val="accent2"/>
              </a:buClr>
              <a:buSzPts val="1500"/>
              <a:buChar char="▪"/>
              <a:defRPr>
                <a:solidFill>
                  <a:srgbClr val="FFFFFF"/>
                </a:solidFill>
              </a:defRPr>
            </a:lvl3pPr>
            <a:lvl4pPr indent="-317500" lvl="3" marL="1828800" algn="l">
              <a:lnSpc>
                <a:spcPct val="90000"/>
              </a:lnSpc>
              <a:spcBef>
                <a:spcPts val="400"/>
              </a:spcBef>
              <a:spcAft>
                <a:spcPts val="0"/>
              </a:spcAft>
              <a:buClr>
                <a:schemeClr val="accent2"/>
              </a:buClr>
              <a:buSzPts val="1400"/>
              <a:buChar char="▪"/>
              <a:defRPr>
                <a:solidFill>
                  <a:srgbClr val="FFFFFF"/>
                </a:solidFill>
              </a:defRPr>
            </a:lvl4pPr>
            <a:lvl5pPr indent="-317500" lvl="4" marL="2286000" algn="l">
              <a:lnSpc>
                <a:spcPct val="90000"/>
              </a:lnSpc>
              <a:spcBef>
                <a:spcPts val="400"/>
              </a:spcBef>
              <a:spcAft>
                <a:spcPts val="0"/>
              </a:spcAft>
              <a:buClr>
                <a:schemeClr val="accent2"/>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8"/>
            <a:ext cx="7886700" cy="36315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sli.do/features-google-slides?payload=eyJwb2xsVXVpZCI6IjZlZTcyNmY0LWEzNGUtNGIzMC05YzU1LTY2MzhkYmQ4YWE0ZSIsInByZXNlbnRhdGlvbklkIjoiMVpQT2hPTm1SNGotV0U1cVRQVHRQSk11SXRPOTRMbjY5eTJYWExSdnFrSHMiLCJzbGlkZUlkIjoiU0xJREVTX0FQSTIwMTk4NzkwNDhfMCIsInRpbWVsaW5lIjpbeyJzaG93UmVzdWx0cyI6ZmFsc2UsInBvbGxRdWVzdGlvblV1aWQiOiJiMzE1YWIxYi0zYjI0LTQwY2QtYjA2OS04NmIxYjdkZjg3ZmEifSx7InNob3dSZXN1bHRzIjp0cnVlLCJwb2xsUXVlc3Rpb25VdWlkIjoiYjMxNWFiMWItM2IyNC00MGNkLWIwNjktODZiMWI3ZGY4N2ZhIn1dLCJ0eXBlIjoiU2xpZG9Qb2xsIn0%3D" TargetMode="External"/><Relationship Id="rId4" Type="http://schemas.openxmlformats.org/officeDocument/2006/relationships/image" Target="../media/image3.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XVsdGlwbGVDaG9pY2U%3D" TargetMode="External"/><Relationship Id="rId7"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4.png"/><Relationship Id="rId5" Type="http://schemas.openxmlformats.org/officeDocument/2006/relationships/hyperlink" Target="https://www.sli.do/features-google-slides?payload=eyJwb2xsVXVpZCI6ImYxNjIwOGY5LTRjZGItNDlkMS1iODNiLWU3ZGExNjJjZTJkYSIsInByZXNlbnRhdGlvbklkIjoiMVpQT2hPTm1SNGotV0U1cVRQVHRQSk11SXRPOTRMbjY5eTJYWExSdnFrSHMiLCJzbGlkZUlkIjoiU0xJREVTX0FQSTEzNTE1ODkyMl8wIiwidGltZWxpbmUiOlt7InNob3dSZXN1bHRzIjpmYWxzZSwicG9sbFF1ZXN0aW9uVXVpZCI6IjdiZDY2NzAyLTU5NjktNGRlYS1hZDkxLWEwMTRiYmY4MDlkYyJ9LHsic2hvd1Jlc3VsdHMiOnRydWUsInBvbGxRdWVzdGlvblV1aWQiOiI3YmQ2NjcwMi01OTY5LTRkZWEtYWQ5MS1hMDE0YmJmODA5ZGMifV0sInR5cGUiOiJTbGlkb1BvbGwifQ%3D%3D" TargetMode="External"/><Relationship Id="rId6" Type="http://schemas.openxmlformats.org/officeDocument/2006/relationships/image" Target="../media/image3.png"/><Relationship Id="rId7" Type="http://schemas.openxmlformats.org/officeDocument/2006/relationships/hyperlink" Target="https://chrome.google.com/webstore/detail/slido/dhhclfjehmpacimcdknijodpjpmppki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sli.do/features-google-slides?payload=eyJwb2xsVXVpZCI6ImVhNWIyMjgwLTIzOTktNDkwZS1hNmQ0LWEwZGJlYzhjZDMzYyIsInByZXNlbnRhdGlvbklkIjoiMVpQT2hPTm1SNGotV0U1cVRQVHRQSk11SXRPOTRMbjY5eTJYWExSdnFrSHMiLCJzbGlkZUlkIjoiU0xJREVTX0FQSTExODIzMDcyNjRfMCIsInRpbWVsaW5lIjpbeyJzaG93UmVzdWx0cyI6ZmFsc2UsInBvbGxRdWVzdGlvblV1aWQiOiJhMzJlZTYzYS01YzM2LTQ2NzAtOTIxNy03ZmRiMWM2ZDdiOWQifSx7InNob3dSZXN1bHRzIjp0cnVlLCJwb2xsUXVlc3Rpb25VdWlkIjoiYTMyZWU2M2EtNWMzNi00NjcwLTkyMTctN2ZkYjFjNmQ3YjlkIn1dLCJ0eXBlIjoiU2xpZG9Qb2xsIn0%3D" TargetMode="External"/><Relationship Id="rId4" Type="http://schemas.openxmlformats.org/officeDocument/2006/relationships/image" Target="../media/image3.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XVsdGlwbGVDaG9pY2U%3D" TargetMode="External"/><Relationship Id="rId7"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ph type="ctrTitle"/>
          </p:nvPr>
        </p:nvSpPr>
        <p:spPr>
          <a:xfrm>
            <a:off x="188970" y="1848251"/>
            <a:ext cx="6407700" cy="502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rgbClr val="FFFFFF"/>
              </a:buClr>
              <a:buSzPct val="100000"/>
              <a:buFont typeface="Quattrocento Sans"/>
              <a:buNone/>
            </a:pPr>
            <a:br>
              <a:rPr lang="en" sz="6000"/>
            </a:br>
            <a:r>
              <a:rPr b="0" lang="en" sz="3600"/>
              <a:t>Tutorial </a:t>
            </a:r>
            <a:r>
              <a:rPr lang="en" sz="3600"/>
              <a:t>12</a:t>
            </a:r>
            <a:r>
              <a:rPr b="0" lang="en" sz="3600"/>
              <a:t> - Week </a:t>
            </a:r>
            <a:r>
              <a:rPr lang="en" sz="3600"/>
              <a:t>13</a:t>
            </a:r>
            <a:endParaRPr/>
          </a:p>
        </p:txBody>
      </p:sp>
      <p:sp>
        <p:nvSpPr>
          <p:cNvPr id="38" name="Google Shape;38;p10"/>
          <p:cNvSpPr txBox="1"/>
          <p:nvPr>
            <p:ph idx="1" type="subTitle"/>
          </p:nvPr>
        </p:nvSpPr>
        <p:spPr>
          <a:xfrm>
            <a:off x="188970" y="2942540"/>
            <a:ext cx="6407700" cy="931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1" lang="en" sz="1800" u="none" cap="none" strike="noStrike">
                <a:solidFill>
                  <a:srgbClr val="FFFF00"/>
                </a:solidFill>
                <a:latin typeface="Arial"/>
                <a:ea typeface="Arial"/>
                <a:cs typeface="Arial"/>
                <a:sym typeface="Arial"/>
              </a:rPr>
              <a:t>We’ll be starting at the 10 minute mark</a:t>
            </a:r>
            <a:endParaRPr/>
          </a:p>
          <a:p>
            <a:pPr indent="0" lvl="0" marL="0" rtl="0" algn="l">
              <a:lnSpc>
                <a:spcPct val="90000"/>
              </a:lnSpc>
              <a:spcBef>
                <a:spcPts val="800"/>
              </a:spcBef>
              <a:spcAft>
                <a:spcPts val="0"/>
              </a:spcAft>
              <a:buSzPts val="2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rPr>
              <a:t>How to create a </a:t>
            </a:r>
            <a:r>
              <a:rPr lang="en" sz="3200">
                <a:solidFill>
                  <a:schemeClr val="lt1"/>
                </a:solidFill>
                <a:latin typeface="Courier New"/>
                <a:ea typeface="Courier New"/>
                <a:cs typeface="Courier New"/>
                <a:sym typeface="Courier New"/>
              </a:rPr>
              <a:t>DataFrame</a:t>
            </a:r>
            <a:r>
              <a:rPr lang="en">
                <a:solidFill>
                  <a:schemeClr val="dk1"/>
                </a:solidFill>
              </a:rPr>
              <a:t> - 3 ways</a:t>
            </a:r>
            <a:endParaRPr/>
          </a:p>
        </p:txBody>
      </p:sp>
      <p:sp>
        <p:nvSpPr>
          <p:cNvPr id="112" name="Google Shape;112;p19"/>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solidFill>
                  <a:schemeClr val="dk1"/>
                </a:solidFill>
              </a:rPr>
              <a:t>2. </a:t>
            </a:r>
            <a:r>
              <a:rPr lang="en">
                <a:solidFill>
                  <a:schemeClr val="dk1"/>
                </a:solidFill>
              </a:rPr>
              <a:t>Using a list and column names</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sz="1500">
                <a:solidFill>
                  <a:srgbClr val="008000"/>
                </a:solidFill>
                <a:latin typeface="Courier New"/>
                <a:ea typeface="Courier New"/>
                <a:cs typeface="Courier New"/>
                <a:sym typeface="Courier New"/>
              </a:rPr>
              <a:t>import</a:t>
            </a:r>
            <a:r>
              <a:rPr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pandas </a:t>
            </a:r>
            <a:r>
              <a:rPr b="1" lang="en" sz="1500">
                <a:solidFill>
                  <a:srgbClr val="008000"/>
                </a:solidFill>
                <a:latin typeface="Courier New"/>
                <a:ea typeface="Courier New"/>
                <a:cs typeface="Courier New"/>
                <a:sym typeface="Courier New"/>
              </a:rPr>
              <a:t>as</a:t>
            </a:r>
            <a:r>
              <a:rPr b="1" lang="en" sz="1500">
                <a:solidFill>
                  <a:srgbClr val="0000FF"/>
                </a:solidFill>
                <a:latin typeface="Courier New"/>
                <a:ea typeface="Courier New"/>
                <a:cs typeface="Courier New"/>
                <a:sym typeface="Courier New"/>
              </a:rPr>
              <a:t> pd</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columns = [</a:t>
            </a:r>
            <a:r>
              <a:rPr lang="en" sz="1500">
                <a:solidFill>
                  <a:srgbClr val="BA2121"/>
                </a:solidFill>
                <a:latin typeface="Courier New"/>
                <a:ea typeface="Courier New"/>
                <a:cs typeface="Courier New"/>
                <a:sym typeface="Courier New"/>
              </a:rPr>
              <a:t>'Student'</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'Class'</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'Grade'</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data = [</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'Student1'</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'APS106'</a:t>
            </a:r>
            <a:r>
              <a:rPr lang="en" sz="1500">
                <a:solidFill>
                  <a:schemeClr val="dk1"/>
                </a:solidFill>
                <a:latin typeface="Courier New"/>
                <a:ea typeface="Courier New"/>
                <a:cs typeface="Courier New"/>
                <a:sym typeface="Courier New"/>
              </a:rPr>
              <a:t>,100],</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'Student2'</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'ECE110'</a:t>
            </a:r>
            <a:r>
              <a:rPr lang="en" sz="1500">
                <a:solidFill>
                  <a:schemeClr val="dk1"/>
                </a:solidFill>
                <a:latin typeface="Courier New"/>
                <a:ea typeface="Courier New"/>
                <a:cs typeface="Courier New"/>
                <a:sym typeface="Courier New"/>
              </a:rPr>
              <a:t>, 93],</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'Student3'</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'APS112'</a:t>
            </a:r>
            <a:r>
              <a:rPr lang="en" sz="1500">
                <a:solidFill>
                  <a:schemeClr val="dk1"/>
                </a:solidFill>
                <a:latin typeface="Courier New"/>
                <a:ea typeface="Courier New"/>
                <a:cs typeface="Courier New"/>
                <a:sym typeface="Courier New"/>
              </a:rPr>
              <a:t>,85]</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 notice this is a nested list structure for data</a:t>
            </a:r>
            <a:endParaRPr sz="1500">
              <a:solidFill>
                <a:srgbClr val="008000"/>
              </a:solidFill>
              <a:latin typeface="Courier New"/>
              <a:ea typeface="Courier New"/>
              <a:cs typeface="Courier New"/>
              <a:sym typeface="Courier New"/>
            </a:endParaRPr>
          </a:p>
          <a:p>
            <a:pPr indent="0" lvl="0" marL="0" rtl="0" algn="l">
              <a:spcBef>
                <a:spcPts val="800"/>
              </a:spcBef>
              <a:spcAft>
                <a:spcPts val="0"/>
              </a:spcAft>
              <a:buNone/>
            </a:pPr>
            <a:r>
              <a:t/>
            </a:r>
            <a:endParaRPr sz="15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student_df = </a:t>
            </a:r>
            <a:r>
              <a:rPr lang="en" sz="1500">
                <a:solidFill>
                  <a:srgbClr val="008000"/>
                </a:solidFill>
                <a:latin typeface="Courier New"/>
                <a:ea typeface="Courier New"/>
                <a:cs typeface="Courier New"/>
                <a:sym typeface="Courier New"/>
              </a:rPr>
              <a:t>pd</a:t>
            </a:r>
            <a:r>
              <a:rPr lang="en" sz="1500">
                <a:solidFill>
                  <a:schemeClr val="dk1"/>
                </a:solidFill>
                <a:latin typeface="Courier New"/>
                <a:ea typeface="Courier New"/>
                <a:cs typeface="Courier New"/>
                <a:sym typeface="Courier New"/>
              </a:rPr>
              <a:t>.DataFrame(</a:t>
            </a:r>
            <a:r>
              <a:rPr lang="en" sz="1500">
                <a:solidFill>
                  <a:srgbClr val="BA2121"/>
                </a:solidFill>
                <a:latin typeface="Courier New"/>
                <a:ea typeface="Courier New"/>
                <a:cs typeface="Courier New"/>
                <a:sym typeface="Courier New"/>
              </a:rPr>
              <a:t>columns</a:t>
            </a:r>
            <a:r>
              <a:rPr lang="en" sz="1500">
                <a:solidFill>
                  <a:schemeClr val="dk1"/>
                </a:solidFill>
                <a:latin typeface="Courier New"/>
                <a:ea typeface="Courier New"/>
                <a:cs typeface="Courier New"/>
                <a:sym typeface="Courier New"/>
              </a:rPr>
              <a:t>=columns, </a:t>
            </a:r>
            <a:r>
              <a:rPr lang="en" sz="1500">
                <a:solidFill>
                  <a:srgbClr val="BA2121"/>
                </a:solidFill>
                <a:latin typeface="Courier New"/>
                <a:ea typeface="Courier New"/>
                <a:cs typeface="Courier New"/>
                <a:sym typeface="Courier New"/>
              </a:rPr>
              <a:t>data</a:t>
            </a:r>
            <a:r>
              <a:rPr lang="en" sz="1500">
                <a:solidFill>
                  <a:schemeClr val="dk1"/>
                </a:solidFill>
                <a:latin typeface="Courier New"/>
                <a:ea typeface="Courier New"/>
                <a:cs typeface="Courier New"/>
                <a:sym typeface="Courier New"/>
              </a:rPr>
              <a:t>=data)</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500">
                <a:solidFill>
                  <a:schemeClr val="dk1"/>
                </a:solidFill>
                <a:latin typeface="Courier New"/>
                <a:ea typeface="Courier New"/>
                <a:cs typeface="Courier New"/>
                <a:sym typeface="Courier New"/>
              </a:rPr>
              <a:t>student_df </a:t>
            </a:r>
            <a:r>
              <a:rPr lang="en" sz="1500">
                <a:solidFill>
                  <a:srgbClr val="008000"/>
                </a:solidFill>
                <a:latin typeface="Courier New"/>
                <a:ea typeface="Courier New"/>
                <a:cs typeface="Courier New"/>
                <a:sym typeface="Courier New"/>
              </a:rPr>
              <a:t># to preview results</a:t>
            </a:r>
            <a:endParaRPr sz="1500">
              <a:solidFill>
                <a:schemeClr val="dk1"/>
              </a:solidFill>
              <a:latin typeface="Courier New"/>
              <a:ea typeface="Courier New"/>
              <a:cs typeface="Courier New"/>
              <a:sym typeface="Courier New"/>
            </a:endParaRPr>
          </a:p>
        </p:txBody>
      </p:sp>
      <p:pic>
        <p:nvPicPr>
          <p:cNvPr id="113" name="Google Shape;113;p19"/>
          <p:cNvPicPr preferRelativeResize="0"/>
          <p:nvPr/>
        </p:nvPicPr>
        <p:blipFill>
          <a:blip r:embed="rId3">
            <a:alphaModFix/>
          </a:blip>
          <a:stretch>
            <a:fillRect/>
          </a:stretch>
        </p:blipFill>
        <p:spPr>
          <a:xfrm>
            <a:off x="6489675" y="2289450"/>
            <a:ext cx="2424150" cy="145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How to create a </a:t>
            </a:r>
            <a:r>
              <a:rPr lang="en" sz="3200">
                <a:solidFill>
                  <a:schemeClr val="lt1"/>
                </a:solidFill>
                <a:latin typeface="Courier New"/>
                <a:ea typeface="Courier New"/>
                <a:cs typeface="Courier New"/>
                <a:sym typeface="Courier New"/>
              </a:rPr>
              <a:t>DataFrame</a:t>
            </a:r>
            <a:r>
              <a:rPr lang="en"/>
              <a:t> - 3 ways</a:t>
            </a:r>
            <a:endParaRPr/>
          </a:p>
        </p:txBody>
      </p:sp>
      <p:sp>
        <p:nvSpPr>
          <p:cNvPr id="119" name="Google Shape;119;p20"/>
          <p:cNvSpPr txBox="1"/>
          <p:nvPr>
            <p:ph idx="1" type="body"/>
          </p:nvPr>
        </p:nvSpPr>
        <p:spPr>
          <a:xfrm>
            <a:off x="628650" y="1369225"/>
            <a:ext cx="82971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3. From a dictionary </a:t>
            </a:r>
            <a:endParaRPr/>
          </a:p>
          <a:p>
            <a:pPr indent="0" lvl="0" marL="0" rtl="0" algn="l">
              <a:spcBef>
                <a:spcPts val="800"/>
              </a:spcBef>
              <a:spcAft>
                <a:spcPts val="0"/>
              </a:spcAft>
              <a:buNone/>
            </a:pPr>
            <a:r>
              <a:t/>
            </a:r>
            <a:endParaRPr sz="800"/>
          </a:p>
          <a:p>
            <a:pPr indent="0" lvl="0" marL="0" rtl="0" algn="l">
              <a:lnSpc>
                <a:spcPct val="100000"/>
              </a:lnSpc>
              <a:spcBef>
                <a:spcPts val="0"/>
              </a:spcBef>
              <a:spcAft>
                <a:spcPts val="0"/>
              </a:spcAft>
              <a:buNone/>
            </a:pPr>
            <a:r>
              <a:rPr b="1" lang="en" sz="1500">
                <a:solidFill>
                  <a:srgbClr val="008000"/>
                </a:solidFill>
                <a:latin typeface="Courier New"/>
                <a:ea typeface="Courier New"/>
                <a:cs typeface="Courier New"/>
                <a:sym typeface="Courier New"/>
              </a:rPr>
              <a:t>import</a:t>
            </a:r>
            <a:r>
              <a:rPr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pandas </a:t>
            </a:r>
            <a:r>
              <a:rPr b="1" lang="en" sz="1500">
                <a:solidFill>
                  <a:srgbClr val="008000"/>
                </a:solidFill>
                <a:latin typeface="Courier New"/>
                <a:ea typeface="Courier New"/>
                <a:cs typeface="Courier New"/>
                <a:sym typeface="Courier New"/>
              </a:rPr>
              <a:t>as</a:t>
            </a:r>
            <a:r>
              <a:rPr b="1" lang="en" sz="1500">
                <a:solidFill>
                  <a:srgbClr val="0000FF"/>
                </a:solidFill>
                <a:latin typeface="Courier New"/>
                <a:ea typeface="Courier New"/>
                <a:cs typeface="Courier New"/>
                <a:sym typeface="Courier New"/>
              </a:rPr>
              <a:t> pd</a:t>
            </a:r>
            <a:endParaRPr b="1" sz="15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lt1"/>
              </a:buClr>
              <a:buSzPts val="1100"/>
              <a:buFont typeface="Arial"/>
              <a:buNone/>
            </a:pPr>
            <a:r>
              <a:t/>
            </a:r>
            <a:endParaRPr b="1" sz="1500">
              <a:solidFill>
                <a:srgbClr val="0000FF"/>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300">
                <a:solidFill>
                  <a:schemeClr val="dk1"/>
                </a:solidFill>
                <a:latin typeface="Courier New"/>
                <a:ea typeface="Courier New"/>
                <a:cs typeface="Courier New"/>
                <a:sym typeface="Courier New"/>
              </a:rPr>
              <a:t>locations_df = </a:t>
            </a:r>
            <a:r>
              <a:rPr lang="en" sz="1300">
                <a:solidFill>
                  <a:srgbClr val="008000"/>
                </a:solidFill>
                <a:latin typeface="Courier New"/>
                <a:ea typeface="Courier New"/>
                <a:cs typeface="Courier New"/>
                <a:sym typeface="Courier New"/>
              </a:rPr>
              <a:t>pd</a:t>
            </a:r>
            <a:r>
              <a:rPr lang="en" sz="1300">
                <a:solidFill>
                  <a:schemeClr val="dk1"/>
                </a:solidFill>
                <a:latin typeface="Courier New"/>
                <a:ea typeface="Courier New"/>
                <a:cs typeface="Courier New"/>
                <a:sym typeface="Courier New"/>
              </a:rPr>
              <a:t>.DataFrame(</a:t>
            </a:r>
            <a:endParaRPr sz="1300">
              <a:solidFill>
                <a:schemeClr val="dk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300">
                <a:solidFill>
                  <a:schemeClr val="dk1"/>
                </a:solidFill>
                <a:latin typeface="Courier New"/>
                <a:ea typeface="Courier New"/>
                <a:cs typeface="Courier New"/>
                <a:sym typeface="Courier New"/>
              </a:rPr>
              <a:t>   {</a:t>
            </a:r>
            <a:r>
              <a:rPr lang="en" sz="1300">
                <a:solidFill>
                  <a:srgbClr val="BA2121"/>
                </a:solidFill>
                <a:latin typeface="Courier New"/>
                <a:ea typeface="Courier New"/>
                <a:cs typeface="Courier New"/>
                <a:sym typeface="Courier New"/>
              </a:rPr>
              <a:t>"Name"</a:t>
            </a:r>
            <a:r>
              <a:rPr lang="en" sz="1300">
                <a:solidFill>
                  <a:schemeClr val="dk1"/>
                </a:solidFill>
                <a:latin typeface="Courier New"/>
                <a:ea typeface="Courier New"/>
                <a:cs typeface="Courier New"/>
                <a:sym typeface="Courier New"/>
              </a:rPr>
              <a:t>: [</a:t>
            </a:r>
            <a:r>
              <a:rPr lang="en" sz="1300">
                <a:solidFill>
                  <a:srgbClr val="BA2121"/>
                </a:solidFill>
                <a:latin typeface="Courier New"/>
                <a:ea typeface="Courier New"/>
                <a:cs typeface="Courier New"/>
                <a:sym typeface="Courier New"/>
              </a:rPr>
              <a:t>"Alice"</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"Bob"</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"Charlie"</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"Diana"</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"Ethan"</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300">
                <a:solidFill>
                  <a:schemeClr val="dk1"/>
                </a:solidFill>
                <a:latin typeface="Courier New"/>
                <a:ea typeface="Courier New"/>
                <a:cs typeface="Courier New"/>
                <a:sym typeface="Courier New"/>
              </a:rPr>
              <a:t>   </a:t>
            </a:r>
            <a:r>
              <a:rPr lang="en" sz="1300">
                <a:solidFill>
                  <a:srgbClr val="BA2121"/>
                </a:solidFill>
                <a:latin typeface="Courier New"/>
                <a:ea typeface="Courier New"/>
                <a:cs typeface="Courier New"/>
                <a:sym typeface="Courier New"/>
              </a:rPr>
              <a:t>"Age"</a:t>
            </a:r>
            <a:r>
              <a:rPr lang="en" sz="1300">
                <a:solidFill>
                  <a:schemeClr val="dk1"/>
                </a:solidFill>
                <a:latin typeface="Courier New"/>
                <a:ea typeface="Courier New"/>
                <a:cs typeface="Courier New"/>
                <a:sym typeface="Courier New"/>
              </a:rPr>
              <a:t>: [</a:t>
            </a:r>
            <a:r>
              <a:rPr lang="en" sz="1300">
                <a:solidFill>
                  <a:srgbClr val="008000"/>
                </a:solidFill>
                <a:latin typeface="Courier New"/>
                <a:ea typeface="Courier New"/>
                <a:cs typeface="Courier New"/>
                <a:sym typeface="Courier New"/>
              </a:rPr>
              <a:t>25</a:t>
            </a:r>
            <a:r>
              <a:rPr lang="en" sz="1300">
                <a:solidFill>
                  <a:schemeClr val="dk1"/>
                </a:solidFill>
                <a:latin typeface="Courier New"/>
                <a:ea typeface="Courier New"/>
                <a:cs typeface="Courier New"/>
                <a:sym typeface="Courier New"/>
              </a:rPr>
              <a:t>,</a:t>
            </a:r>
            <a:r>
              <a:rPr lang="en" sz="1300">
                <a:solidFill>
                  <a:srgbClr val="008000"/>
                </a:solidFill>
                <a:latin typeface="Courier New"/>
                <a:ea typeface="Courier New"/>
                <a:cs typeface="Courier New"/>
                <a:sym typeface="Courier New"/>
              </a:rPr>
              <a:t> 30</a:t>
            </a:r>
            <a:r>
              <a:rPr lang="en" sz="1300">
                <a:solidFill>
                  <a:schemeClr val="dk1"/>
                </a:solidFill>
                <a:latin typeface="Courier New"/>
                <a:ea typeface="Courier New"/>
                <a:cs typeface="Courier New"/>
                <a:sym typeface="Courier New"/>
              </a:rPr>
              <a:t>,</a:t>
            </a:r>
            <a:r>
              <a:rPr lang="en" sz="1300">
                <a:solidFill>
                  <a:srgbClr val="008000"/>
                </a:solidFill>
                <a:latin typeface="Courier New"/>
                <a:ea typeface="Courier New"/>
                <a:cs typeface="Courier New"/>
                <a:sym typeface="Courier New"/>
              </a:rPr>
              <a:t> 35</a:t>
            </a:r>
            <a:r>
              <a:rPr lang="en" sz="1300">
                <a:solidFill>
                  <a:schemeClr val="dk1"/>
                </a:solidFill>
                <a:latin typeface="Courier New"/>
                <a:ea typeface="Courier New"/>
                <a:cs typeface="Courier New"/>
                <a:sym typeface="Courier New"/>
              </a:rPr>
              <a:t>,</a:t>
            </a:r>
            <a:r>
              <a:rPr lang="en" sz="1300">
                <a:solidFill>
                  <a:srgbClr val="008000"/>
                </a:solidFill>
                <a:latin typeface="Courier New"/>
                <a:ea typeface="Courier New"/>
                <a:cs typeface="Courier New"/>
                <a:sym typeface="Courier New"/>
              </a:rPr>
              <a:t> 40</a:t>
            </a:r>
            <a:r>
              <a:rPr lang="en" sz="1300">
                <a:solidFill>
                  <a:schemeClr val="dk1"/>
                </a:solidFill>
                <a:latin typeface="Courier New"/>
                <a:ea typeface="Courier New"/>
                <a:cs typeface="Courier New"/>
                <a:sym typeface="Courier New"/>
              </a:rPr>
              <a:t>,</a:t>
            </a:r>
            <a:r>
              <a:rPr lang="en" sz="1300">
                <a:solidFill>
                  <a:srgbClr val="008000"/>
                </a:solidFill>
                <a:latin typeface="Courier New"/>
                <a:ea typeface="Courier New"/>
                <a:cs typeface="Courier New"/>
                <a:sym typeface="Courier New"/>
              </a:rPr>
              <a:t> 45</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300">
                <a:solidFill>
                  <a:schemeClr val="dk1"/>
                </a:solidFill>
                <a:latin typeface="Courier New"/>
                <a:ea typeface="Courier New"/>
                <a:cs typeface="Courier New"/>
                <a:sym typeface="Courier New"/>
              </a:rPr>
              <a:t>   </a:t>
            </a:r>
            <a:r>
              <a:rPr lang="en" sz="1300">
                <a:solidFill>
                  <a:srgbClr val="BA2121"/>
                </a:solidFill>
                <a:latin typeface="Courier New"/>
                <a:ea typeface="Courier New"/>
                <a:cs typeface="Courier New"/>
                <a:sym typeface="Courier New"/>
              </a:rPr>
              <a:t>"City"</a:t>
            </a:r>
            <a:r>
              <a:rPr lang="en" sz="1300">
                <a:solidFill>
                  <a:schemeClr val="dk1"/>
                </a:solidFill>
                <a:latin typeface="Courier New"/>
                <a:ea typeface="Courier New"/>
                <a:cs typeface="Courier New"/>
                <a:sym typeface="Courier New"/>
              </a:rPr>
              <a:t>: [</a:t>
            </a:r>
            <a:r>
              <a:rPr lang="en" sz="1300">
                <a:solidFill>
                  <a:srgbClr val="BA2121"/>
                </a:solidFill>
                <a:latin typeface="Courier New"/>
                <a:ea typeface="Courier New"/>
                <a:cs typeface="Courier New"/>
                <a:sym typeface="Courier New"/>
              </a:rPr>
              <a:t>"New York"</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"Los Angeles"</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"Chicago"</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"Houston"</a:t>
            </a:r>
            <a:r>
              <a:rPr lang="en" sz="1300">
                <a:solidFill>
                  <a:schemeClr val="dk1"/>
                </a:solidFill>
                <a:latin typeface="Courier New"/>
                <a:ea typeface="Courier New"/>
                <a:cs typeface="Courier New"/>
                <a:sym typeface="Courier New"/>
              </a:rPr>
              <a:t>,</a:t>
            </a:r>
            <a:r>
              <a:rPr lang="en" sz="1300">
                <a:solidFill>
                  <a:srgbClr val="BA2121"/>
                </a:solidFill>
                <a:latin typeface="Courier New"/>
                <a:ea typeface="Courier New"/>
                <a:cs typeface="Courier New"/>
                <a:sym typeface="Courier New"/>
              </a:rPr>
              <a:t> </a:t>
            </a:r>
            <a:endParaRPr sz="1300">
              <a:solidFill>
                <a:srgbClr val="BA212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300">
                <a:solidFill>
                  <a:srgbClr val="BA2121"/>
                </a:solidFill>
                <a:latin typeface="Courier New"/>
                <a:ea typeface="Courier New"/>
                <a:cs typeface="Courier New"/>
                <a:sym typeface="Courier New"/>
              </a:rPr>
              <a:t>   "Phoenix"</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300">
                <a:solidFill>
                  <a:schemeClr val="dk1"/>
                </a:solidFill>
                <a:latin typeface="Courier New"/>
                <a:ea typeface="Courier New"/>
                <a:cs typeface="Courier New"/>
                <a:sym typeface="Courier New"/>
              </a:rPr>
              <a:t>locations_df </a:t>
            </a:r>
            <a:r>
              <a:rPr lang="en" sz="1300">
                <a:solidFill>
                  <a:srgbClr val="008000"/>
                </a:solidFill>
                <a:latin typeface="Courier New"/>
                <a:ea typeface="Courier New"/>
                <a:cs typeface="Courier New"/>
                <a:sym typeface="Courier New"/>
              </a:rPr>
              <a:t># to preview results</a:t>
            </a:r>
            <a:endParaRPr sz="1300">
              <a:solidFill>
                <a:schemeClr val="dk1"/>
              </a:solidFill>
              <a:latin typeface="Courier New"/>
              <a:ea typeface="Courier New"/>
              <a:cs typeface="Courier New"/>
              <a:sym typeface="Courier New"/>
            </a:endParaRPr>
          </a:p>
        </p:txBody>
      </p:sp>
      <p:pic>
        <p:nvPicPr>
          <p:cNvPr id="120" name="Google Shape;120;p20"/>
          <p:cNvPicPr preferRelativeResize="0"/>
          <p:nvPr/>
        </p:nvPicPr>
        <p:blipFill>
          <a:blip r:embed="rId3">
            <a:alphaModFix/>
          </a:blip>
          <a:stretch>
            <a:fillRect/>
          </a:stretch>
        </p:blipFill>
        <p:spPr>
          <a:xfrm>
            <a:off x="6797600" y="2193750"/>
            <a:ext cx="2128150" cy="174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Accessing DataFrame attributes (components)</a:t>
            </a:r>
            <a:endParaRPr/>
          </a:p>
        </p:txBody>
      </p:sp>
      <p:sp>
        <p:nvSpPr>
          <p:cNvPr id="126" name="Google Shape;126;p21"/>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solidFill>
                  <a:schemeClr val="dk1"/>
                </a:solidFill>
              </a:rPr>
              <a:t>Accessing the </a:t>
            </a:r>
            <a:r>
              <a:rPr b="1" lang="en">
                <a:solidFill>
                  <a:schemeClr val="dk1"/>
                </a:solidFill>
              </a:rPr>
              <a:t>index</a:t>
            </a:r>
            <a:r>
              <a:rPr lang="en">
                <a:solidFill>
                  <a:schemeClr val="dk1"/>
                </a:solidFill>
              </a:rPr>
              <a:t>:  </a:t>
            </a:r>
            <a:endParaRPr>
              <a:solidFill>
                <a:schemeClr val="dk1"/>
              </a:solidFill>
            </a:endParaRPr>
          </a:p>
          <a:p>
            <a:pPr indent="0" lvl="0" marL="0" rtl="0" algn="l">
              <a:spcBef>
                <a:spcPts val="800"/>
              </a:spcBef>
              <a:spcAft>
                <a:spcPts val="0"/>
              </a:spcAft>
              <a:buNone/>
            </a:pPr>
            <a:r>
              <a:rPr lang="en" sz="1800">
                <a:solidFill>
                  <a:schemeClr val="dk1"/>
                </a:solidFill>
                <a:latin typeface="Courier New"/>
                <a:ea typeface="Courier New"/>
                <a:cs typeface="Courier New"/>
                <a:sym typeface="Courier New"/>
              </a:rPr>
              <a:t>titanic_df.</a:t>
            </a:r>
            <a:r>
              <a:rPr lang="en" sz="1800">
                <a:solidFill>
                  <a:schemeClr val="accent2"/>
                </a:solidFill>
                <a:latin typeface="Courier New"/>
                <a:ea typeface="Courier New"/>
                <a:cs typeface="Courier New"/>
                <a:sym typeface="Courier New"/>
              </a:rPr>
              <a:t>index</a:t>
            </a:r>
            <a:endParaRPr sz="1800">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accent2"/>
                </a:solidFill>
                <a:latin typeface="Courier New"/>
                <a:ea typeface="Courier New"/>
                <a:cs typeface="Courier New"/>
                <a:sym typeface="Courier New"/>
              </a:rPr>
              <a:t>&gt;&gt;RangeIndex(start=0, stop=1310, step=1)</a:t>
            </a:r>
            <a:endParaRPr sz="1500">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Accessing the </a:t>
            </a:r>
            <a:r>
              <a:rPr b="1" lang="en">
                <a:solidFill>
                  <a:schemeClr val="dk1"/>
                </a:solidFill>
              </a:rPr>
              <a:t>column names</a:t>
            </a:r>
            <a:r>
              <a:rPr lang="en">
                <a:solidFill>
                  <a:schemeClr val="dk1"/>
                </a:solidFill>
              </a:rPr>
              <a:t>:</a:t>
            </a:r>
            <a:endParaRPr>
              <a:solidFill>
                <a:schemeClr val="dk1"/>
              </a:solidFill>
            </a:endParaRPr>
          </a:p>
          <a:p>
            <a:pPr indent="0" lvl="0" marL="0" rtl="0" algn="l">
              <a:spcBef>
                <a:spcPts val="800"/>
              </a:spcBef>
              <a:spcAft>
                <a:spcPts val="0"/>
              </a:spcAft>
              <a:buNone/>
            </a:pPr>
            <a:r>
              <a:rPr lang="en" sz="1800">
                <a:solidFill>
                  <a:schemeClr val="dk1"/>
                </a:solidFill>
                <a:latin typeface="Courier New"/>
                <a:ea typeface="Courier New"/>
                <a:cs typeface="Courier New"/>
                <a:sym typeface="Courier New"/>
              </a:rPr>
              <a:t>titanic_df.</a:t>
            </a:r>
            <a:r>
              <a:rPr lang="en" sz="1800">
                <a:solidFill>
                  <a:schemeClr val="accent1"/>
                </a:solidFill>
                <a:latin typeface="Courier New"/>
                <a:ea typeface="Courier New"/>
                <a:cs typeface="Courier New"/>
                <a:sym typeface="Courier New"/>
              </a:rPr>
              <a:t>columns</a:t>
            </a:r>
            <a:endParaRPr sz="18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accent1"/>
                </a:solidFill>
                <a:latin typeface="Courier New"/>
                <a:ea typeface="Courier New"/>
                <a:cs typeface="Courier New"/>
                <a:sym typeface="Courier New"/>
              </a:rPr>
              <a:t>&gt;&gt;Index(['pclass', 'survived', 'name', 'sex', 'age', 'sibsp', 'parch', 'ticket',</a:t>
            </a:r>
            <a:endParaRPr sz="15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accent1"/>
                </a:solidFill>
                <a:latin typeface="Courier New"/>
                <a:ea typeface="Courier New"/>
                <a:cs typeface="Courier New"/>
                <a:sym typeface="Courier New"/>
              </a:rPr>
              <a:t>       'fare', 'cabin', 'embarked', 'boat', 'body', 'home.dest'],</a:t>
            </a:r>
            <a:endParaRPr sz="15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accent1"/>
                </a:solidFill>
                <a:latin typeface="Courier New"/>
                <a:ea typeface="Courier New"/>
                <a:cs typeface="Courier New"/>
                <a:sym typeface="Courier New"/>
              </a:rPr>
              <a:t>      dtype='object')</a:t>
            </a:r>
            <a:endParaRPr sz="1500">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Accessing the </a:t>
            </a:r>
            <a:r>
              <a:rPr b="1" lang="en">
                <a:solidFill>
                  <a:schemeClr val="dk1"/>
                </a:solidFill>
              </a:rPr>
              <a:t>shape</a:t>
            </a:r>
            <a:r>
              <a:rPr lang="en">
                <a:solidFill>
                  <a:schemeClr val="dk1"/>
                </a:solidFill>
              </a:rPr>
              <a:t> (remember, it’s always </a:t>
            </a:r>
            <a:r>
              <a:rPr b="1" lang="en">
                <a:solidFill>
                  <a:schemeClr val="dk1"/>
                </a:solidFill>
              </a:rPr>
              <a:t>row/column </a:t>
            </a:r>
            <a:r>
              <a:rPr lang="en">
                <a:solidFill>
                  <a:schemeClr val="dk1"/>
                </a:solidFill>
              </a:rPr>
              <a:t>syntax!):</a:t>
            </a:r>
            <a:endParaRPr>
              <a:solidFill>
                <a:schemeClr val="dk1"/>
              </a:solidFill>
            </a:endParaRPr>
          </a:p>
          <a:p>
            <a:pPr indent="0" lvl="0" marL="0" rtl="0" algn="l">
              <a:spcBef>
                <a:spcPts val="800"/>
              </a:spcBef>
              <a:spcAft>
                <a:spcPts val="0"/>
              </a:spcAft>
              <a:buNone/>
            </a:pPr>
            <a:r>
              <a:rPr lang="en" sz="1800">
                <a:solidFill>
                  <a:schemeClr val="dk1"/>
                </a:solidFill>
                <a:latin typeface="Courier New"/>
                <a:ea typeface="Courier New"/>
                <a:cs typeface="Courier New"/>
                <a:sym typeface="Courier New"/>
              </a:rPr>
              <a:t>t</a:t>
            </a:r>
            <a:r>
              <a:rPr lang="en" sz="1800">
                <a:solidFill>
                  <a:schemeClr val="dk1"/>
                </a:solidFill>
                <a:latin typeface="Courier New"/>
                <a:ea typeface="Courier New"/>
                <a:cs typeface="Courier New"/>
                <a:sym typeface="Courier New"/>
              </a:rPr>
              <a:t>itanic_df.</a:t>
            </a:r>
            <a:r>
              <a:rPr lang="en" sz="1800">
                <a:solidFill>
                  <a:schemeClr val="accent1"/>
                </a:solidFill>
                <a:latin typeface="Courier New"/>
                <a:ea typeface="Courier New"/>
                <a:cs typeface="Courier New"/>
                <a:sym typeface="Courier New"/>
              </a:rPr>
              <a:t>shape</a:t>
            </a:r>
            <a:endParaRPr sz="18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accent1"/>
                </a:solidFill>
                <a:latin typeface="Courier New"/>
                <a:ea typeface="Courier New"/>
                <a:cs typeface="Courier New"/>
                <a:sym typeface="Courier New"/>
              </a:rPr>
              <a:t>&gt;&gt;(1310, 14)</a:t>
            </a:r>
            <a:endParaRPr sz="1500">
              <a:solidFill>
                <a:schemeClr val="accen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t/>
            </a:r>
            <a:endParaRPr sz="18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DataFrame methods</a:t>
            </a:r>
            <a:endParaRPr/>
          </a:p>
        </p:txBody>
      </p:sp>
      <p:sp>
        <p:nvSpPr>
          <p:cNvPr id="132" name="Google Shape;132;p22"/>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lt1"/>
              </a:buClr>
              <a:buSzPts val="1100"/>
              <a:buFont typeface="Arial"/>
              <a:buNone/>
            </a:pPr>
            <a:r>
              <a:rPr lang="en">
                <a:solidFill>
                  <a:schemeClr val="dk1"/>
                </a:solidFill>
              </a:rPr>
              <a:t>Setting a </a:t>
            </a:r>
            <a:r>
              <a:rPr b="1" lang="en">
                <a:solidFill>
                  <a:schemeClr val="dk1"/>
                </a:solidFill>
              </a:rPr>
              <a:t>new index</a:t>
            </a:r>
            <a:r>
              <a:rPr lang="en">
                <a:solidFill>
                  <a:schemeClr val="dk1"/>
                </a:solidFill>
              </a:rPr>
              <a:t> from a column:</a:t>
            </a:r>
            <a:endParaRPr>
              <a:solidFill>
                <a:schemeClr val="dk1"/>
              </a:solidFill>
            </a:endParaRPr>
          </a:p>
          <a:p>
            <a:pPr indent="0" lvl="0" marL="0" rtl="0" algn="l">
              <a:spcBef>
                <a:spcPts val="800"/>
              </a:spcBef>
              <a:spcAft>
                <a:spcPts val="0"/>
              </a:spcAft>
              <a:buClr>
                <a:schemeClr val="lt1"/>
              </a:buClr>
              <a:buSzPts val="1100"/>
              <a:buFont typeface="Arial"/>
              <a:buNone/>
            </a:pPr>
            <a:r>
              <a:rPr lang="en" sz="1700">
                <a:solidFill>
                  <a:schemeClr val="dk1"/>
                </a:solidFill>
                <a:latin typeface="Courier New"/>
                <a:ea typeface="Courier New"/>
                <a:cs typeface="Courier New"/>
                <a:sym typeface="Courier New"/>
              </a:rPr>
              <a:t>titanic_df = titanic_df.</a:t>
            </a:r>
            <a:r>
              <a:rPr lang="en" sz="1700">
                <a:solidFill>
                  <a:schemeClr val="accent1"/>
                </a:solidFill>
                <a:latin typeface="Courier New"/>
                <a:ea typeface="Courier New"/>
                <a:cs typeface="Courier New"/>
                <a:sym typeface="Courier New"/>
              </a:rPr>
              <a:t>reset_index</a:t>
            </a:r>
            <a:r>
              <a:rPr lang="en" sz="1700">
                <a:solidFill>
                  <a:schemeClr val="dk1"/>
                </a:solidFill>
                <a:latin typeface="Courier New"/>
                <a:ea typeface="Courier New"/>
                <a:cs typeface="Courier New"/>
                <a:sym typeface="Courier New"/>
              </a:rPr>
              <a:t>()</a:t>
            </a:r>
            <a:endParaRPr sz="17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700">
                <a:solidFill>
                  <a:schemeClr val="dk1"/>
                </a:solidFill>
                <a:latin typeface="Courier New"/>
                <a:ea typeface="Courier New"/>
                <a:cs typeface="Courier New"/>
                <a:sym typeface="Courier New"/>
              </a:rPr>
              <a:t>titanic_df = titanic_df.</a:t>
            </a:r>
            <a:r>
              <a:rPr lang="en" sz="1700">
                <a:solidFill>
                  <a:schemeClr val="accent1"/>
                </a:solidFill>
                <a:latin typeface="Courier New"/>
                <a:ea typeface="Courier New"/>
                <a:cs typeface="Courier New"/>
                <a:sym typeface="Courier New"/>
              </a:rPr>
              <a:t>set_index</a:t>
            </a:r>
            <a:r>
              <a:rPr lang="en" sz="1700">
                <a:solidFill>
                  <a:schemeClr val="dk1"/>
                </a:solidFill>
                <a:latin typeface="Courier New"/>
                <a:ea typeface="Courier New"/>
                <a:cs typeface="Courier New"/>
                <a:sym typeface="Courier New"/>
              </a:rPr>
              <a:t>(</a:t>
            </a:r>
            <a:r>
              <a:rPr lang="en" sz="1700">
                <a:solidFill>
                  <a:srgbClr val="BA2121"/>
                </a:solidFill>
                <a:latin typeface="Courier New"/>
                <a:ea typeface="Courier New"/>
                <a:cs typeface="Courier New"/>
                <a:sym typeface="Courier New"/>
              </a:rPr>
              <a:t>'name'</a:t>
            </a:r>
            <a:r>
              <a:rPr lang="en"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l">
              <a:spcBef>
                <a:spcPts val="80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rPr>
              <a:t>Preview </a:t>
            </a:r>
            <a:r>
              <a:rPr lang="en">
                <a:solidFill>
                  <a:schemeClr val="dk1"/>
                </a:solidFill>
              </a:rPr>
              <a:t>a DataFrame (head/tail):</a:t>
            </a:r>
            <a:endParaRPr>
              <a:solidFill>
                <a:schemeClr val="dk1"/>
              </a:solidFill>
            </a:endParaRPr>
          </a:p>
          <a:p>
            <a:pPr indent="0" lvl="0" marL="0" rtl="0" algn="l">
              <a:spcBef>
                <a:spcPts val="800"/>
              </a:spcBef>
              <a:spcAft>
                <a:spcPts val="0"/>
              </a:spcAft>
              <a:buNone/>
            </a:pPr>
            <a:r>
              <a:rPr lang="en" sz="1700">
                <a:solidFill>
                  <a:schemeClr val="dk1"/>
                </a:solidFill>
                <a:latin typeface="Courier New"/>
                <a:ea typeface="Courier New"/>
                <a:cs typeface="Courier New"/>
                <a:sym typeface="Courier New"/>
              </a:rPr>
              <a:t>titanic_df.head() </a:t>
            </a:r>
            <a:r>
              <a:rPr lang="en" sz="1500">
                <a:solidFill>
                  <a:srgbClr val="008000"/>
                </a:solidFill>
                <a:latin typeface="Courier New"/>
                <a:ea typeface="Courier New"/>
                <a:cs typeface="Courier New"/>
                <a:sym typeface="Courier New"/>
              </a:rPr>
              <a:t># first 5 rows</a:t>
            </a:r>
            <a:endParaRPr sz="19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700">
                <a:solidFill>
                  <a:schemeClr val="dk1"/>
                </a:solidFill>
                <a:latin typeface="Courier New"/>
                <a:ea typeface="Courier New"/>
                <a:cs typeface="Courier New"/>
                <a:sym typeface="Courier New"/>
              </a:rPr>
              <a:t>titanic_df.head(10) </a:t>
            </a:r>
            <a:r>
              <a:rPr lang="en" sz="1500">
                <a:solidFill>
                  <a:srgbClr val="008000"/>
                </a:solidFill>
                <a:latin typeface="Courier New"/>
                <a:ea typeface="Courier New"/>
                <a:cs typeface="Courier New"/>
                <a:sym typeface="Courier New"/>
              </a:rPr>
              <a:t># modify num rows previewed</a:t>
            </a:r>
            <a:endParaRPr sz="17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700">
                <a:solidFill>
                  <a:schemeClr val="dk1"/>
                </a:solidFill>
                <a:latin typeface="Courier New"/>
                <a:ea typeface="Courier New"/>
                <a:cs typeface="Courier New"/>
                <a:sym typeface="Courier New"/>
              </a:rPr>
              <a:t>titanic_df.tail(10) </a:t>
            </a:r>
            <a:r>
              <a:rPr lang="en" sz="1500">
                <a:solidFill>
                  <a:srgbClr val="008000"/>
                </a:solidFill>
                <a:latin typeface="Courier New"/>
                <a:ea typeface="Courier New"/>
                <a:cs typeface="Courier New"/>
                <a:sym typeface="Courier New"/>
              </a:rPr>
              <a:t># last 5 rows</a:t>
            </a:r>
            <a:endParaRPr sz="1700">
              <a:solidFill>
                <a:schemeClr val="dk1"/>
              </a:solidFill>
              <a:latin typeface="Courier New"/>
              <a:ea typeface="Courier New"/>
              <a:cs typeface="Courier New"/>
              <a:sym typeface="Courier New"/>
            </a:endParaRPr>
          </a:p>
          <a:p>
            <a:pPr indent="0" lvl="0" marL="0" rtl="0" algn="l">
              <a:spcBef>
                <a:spcPts val="80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rPr>
              <a:t>Save</a:t>
            </a:r>
            <a:r>
              <a:rPr lang="en">
                <a:solidFill>
                  <a:schemeClr val="dk1"/>
                </a:solidFill>
              </a:rPr>
              <a:t> a DataFrame into a csv file:</a:t>
            </a:r>
            <a:endParaRPr>
              <a:solidFill>
                <a:schemeClr val="dk1"/>
              </a:solidFill>
            </a:endParaRPr>
          </a:p>
          <a:p>
            <a:pPr indent="0" lvl="0" marL="0" rtl="0" algn="l">
              <a:spcBef>
                <a:spcPts val="800"/>
              </a:spcBef>
              <a:spcAft>
                <a:spcPts val="0"/>
              </a:spcAft>
              <a:buClr>
                <a:schemeClr val="lt1"/>
              </a:buClr>
              <a:buSzPts val="1100"/>
              <a:buFont typeface="Arial"/>
              <a:buNone/>
            </a:pPr>
            <a:r>
              <a:rPr lang="en" sz="1600">
                <a:solidFill>
                  <a:schemeClr val="dk1"/>
                </a:solidFill>
                <a:latin typeface="Courier New"/>
                <a:ea typeface="Courier New"/>
                <a:cs typeface="Courier New"/>
                <a:sym typeface="Courier New"/>
              </a:rPr>
              <a:t>titanic_df.to_csv(</a:t>
            </a:r>
            <a:r>
              <a:rPr lang="en" sz="1600">
                <a:solidFill>
                  <a:srgbClr val="BA2121"/>
                </a:solidFill>
                <a:latin typeface="Courier New"/>
                <a:ea typeface="Courier New"/>
                <a:cs typeface="Courier New"/>
                <a:sym typeface="Courier New"/>
              </a:rPr>
              <a:t>'titanic_data.csv'</a:t>
            </a:r>
            <a:r>
              <a:rPr lang="en" sz="1600">
                <a:solidFill>
                  <a:schemeClr val="dk1"/>
                </a:solidFill>
                <a:latin typeface="Courier New"/>
                <a:ea typeface="Courier New"/>
                <a:cs typeface="Courier New"/>
                <a:sym typeface="Courier New"/>
              </a:rPr>
              <a:t>)</a:t>
            </a:r>
            <a:endParaRPr sz="1900">
              <a:solidFill>
                <a:schemeClr val="dk1"/>
              </a:solidFill>
            </a:endParaRPr>
          </a:p>
        </p:txBody>
      </p:sp>
      <p:pic>
        <p:nvPicPr>
          <p:cNvPr id="133" name="Google Shape;133;p22"/>
          <p:cNvPicPr preferRelativeResize="0"/>
          <p:nvPr/>
        </p:nvPicPr>
        <p:blipFill>
          <a:blip r:embed="rId3">
            <a:alphaModFix/>
          </a:blip>
          <a:stretch>
            <a:fillRect/>
          </a:stretch>
        </p:blipFill>
        <p:spPr>
          <a:xfrm>
            <a:off x="6054925" y="1369225"/>
            <a:ext cx="3089074" cy="131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39" name="Google Shape;139;p23"/>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Series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latin typeface="Consolas"/>
                <a:ea typeface="Consolas"/>
                <a:cs typeface="Consolas"/>
                <a:sym typeface="Consolas"/>
              </a:rPr>
              <a:t>Series</a:t>
            </a:r>
            <a:r>
              <a:rPr lang="en"/>
              <a:t> and </a:t>
            </a:r>
            <a:r>
              <a:rPr lang="en">
                <a:solidFill>
                  <a:schemeClr val="dk1"/>
                </a:solidFill>
                <a:latin typeface="Consolas"/>
                <a:ea typeface="Consolas"/>
                <a:cs typeface="Consolas"/>
                <a:sym typeface="Consolas"/>
              </a:rPr>
              <a:t>DataFrame </a:t>
            </a:r>
            <a:r>
              <a:rPr lang="en"/>
              <a:t>Objects</a:t>
            </a:r>
            <a:endParaRPr/>
          </a:p>
        </p:txBody>
      </p:sp>
      <p:sp>
        <p:nvSpPr>
          <p:cNvPr id="145" name="Google Shape;145;p24"/>
          <p:cNvSpPr txBox="1"/>
          <p:nvPr>
            <p:ph idx="1" type="body"/>
          </p:nvPr>
        </p:nvSpPr>
        <p:spPr>
          <a:xfrm>
            <a:off x="628650" y="1037625"/>
            <a:ext cx="7886700" cy="3958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latin typeface="Consolas"/>
                <a:ea typeface="Consolas"/>
                <a:cs typeface="Consolas"/>
                <a:sym typeface="Consolas"/>
              </a:rPr>
              <a:t>S</a:t>
            </a:r>
            <a:r>
              <a:rPr lang="en">
                <a:solidFill>
                  <a:schemeClr val="dk1"/>
                </a:solidFill>
                <a:latin typeface="Consolas"/>
                <a:ea typeface="Consolas"/>
                <a:cs typeface="Consolas"/>
                <a:sym typeface="Consolas"/>
              </a:rPr>
              <a:t>eries </a:t>
            </a:r>
            <a:r>
              <a:rPr lang="en"/>
              <a:t>are always one-dimensional, and can be thought of as a column in </a:t>
            </a:r>
            <a:r>
              <a:rPr lang="en">
                <a:solidFill>
                  <a:schemeClr val="dk1"/>
                </a:solidFill>
                <a:latin typeface="Consolas"/>
                <a:ea typeface="Consolas"/>
                <a:cs typeface="Consolas"/>
                <a:sym typeface="Consolas"/>
              </a:rPr>
              <a:t>DataFrame </a:t>
            </a:r>
            <a:r>
              <a:rPr lang="en"/>
              <a:t>which is a tabular (row/column structure):</a:t>
            </a:r>
            <a:endParaRPr/>
          </a:p>
        </p:txBody>
      </p:sp>
      <p:pic>
        <p:nvPicPr>
          <p:cNvPr id="146" name="Google Shape;146;p24"/>
          <p:cNvPicPr preferRelativeResize="0"/>
          <p:nvPr/>
        </p:nvPicPr>
        <p:blipFill>
          <a:blip r:embed="rId3">
            <a:alphaModFix/>
          </a:blip>
          <a:stretch>
            <a:fillRect/>
          </a:stretch>
        </p:blipFill>
        <p:spPr>
          <a:xfrm>
            <a:off x="932075" y="1720775"/>
            <a:ext cx="7279852" cy="3199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rPr>
              <a:t>How to create a </a:t>
            </a:r>
            <a:r>
              <a:rPr lang="en" sz="3200">
                <a:solidFill>
                  <a:schemeClr val="lt1"/>
                </a:solidFill>
                <a:latin typeface="Courier New"/>
                <a:ea typeface="Courier New"/>
                <a:cs typeface="Courier New"/>
                <a:sym typeface="Courier New"/>
              </a:rPr>
              <a:t>Series</a:t>
            </a:r>
            <a:endParaRPr/>
          </a:p>
        </p:txBody>
      </p:sp>
      <p:sp>
        <p:nvSpPr>
          <p:cNvPr id="152" name="Google Shape;152;p25"/>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lt1"/>
              </a:buClr>
              <a:buSzPts val="1100"/>
              <a:buFont typeface="Arial"/>
              <a:buNone/>
            </a:pPr>
            <a:r>
              <a:rPr lang="en">
                <a:solidFill>
                  <a:schemeClr val="dk1"/>
                </a:solidFill>
              </a:rPr>
              <a:t>We can pass in a list, like so:</a:t>
            </a:r>
            <a:endParaRPr>
              <a:solidFill>
                <a:schemeClr val="dk1"/>
              </a:solidFill>
            </a:endParaRPr>
          </a:p>
          <a:p>
            <a:pPr indent="0" lvl="0" marL="0" rtl="0" algn="l">
              <a:lnSpc>
                <a:spcPct val="100000"/>
              </a:lnSpc>
              <a:spcBef>
                <a:spcPts val="0"/>
              </a:spcBef>
              <a:spcAft>
                <a:spcPts val="0"/>
              </a:spcAft>
              <a:buClr>
                <a:schemeClr val="lt1"/>
              </a:buClr>
              <a:buSzPts val="1100"/>
              <a:buFont typeface="Arial"/>
              <a:buNone/>
            </a:pPr>
            <a:r>
              <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500">
                <a:solidFill>
                  <a:schemeClr val="dk1"/>
                </a:solidFill>
                <a:latin typeface="Courier New"/>
                <a:ea typeface="Courier New"/>
                <a:cs typeface="Courier New"/>
                <a:sym typeface="Courier New"/>
              </a:rPr>
              <a:t>courses = </a:t>
            </a:r>
            <a:r>
              <a:rPr lang="en" sz="1500">
                <a:solidFill>
                  <a:srgbClr val="008000"/>
                </a:solidFill>
                <a:latin typeface="Courier New"/>
                <a:ea typeface="Courier New"/>
                <a:cs typeface="Courier New"/>
                <a:sym typeface="Courier New"/>
              </a:rPr>
              <a:t>pd</a:t>
            </a:r>
            <a:r>
              <a:rPr lang="en" sz="1500">
                <a:solidFill>
                  <a:schemeClr val="dk1"/>
                </a:solidFill>
                <a:latin typeface="Courier New"/>
                <a:ea typeface="Courier New"/>
                <a:cs typeface="Courier New"/>
                <a:sym typeface="Courier New"/>
              </a:rPr>
              <a:t>.Series([</a:t>
            </a:r>
            <a:r>
              <a:rPr lang="en" sz="1500">
                <a:solidFill>
                  <a:srgbClr val="BA2121"/>
                </a:solidFill>
                <a:latin typeface="Courier New"/>
                <a:ea typeface="Courier New"/>
                <a:cs typeface="Courier New"/>
                <a:sym typeface="Courier New"/>
              </a:rPr>
              <a:t>'APS106'</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'ECE110'</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'MAT187'</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courses </a:t>
            </a:r>
            <a:r>
              <a:rPr lang="en" sz="1500">
                <a:solidFill>
                  <a:srgbClr val="008000"/>
                </a:solidFill>
                <a:latin typeface="Courier New"/>
                <a:ea typeface="Courier New"/>
                <a:cs typeface="Courier New"/>
                <a:sym typeface="Courier New"/>
              </a:rPr>
              <a:t># to preview results</a:t>
            </a:r>
            <a:endParaRPr sz="1500">
              <a:solidFill>
                <a:srgbClr val="008000"/>
              </a:solidFill>
              <a:latin typeface="Courier New"/>
              <a:ea typeface="Courier New"/>
              <a:cs typeface="Courier New"/>
              <a:sym typeface="Courier New"/>
            </a:endParaRPr>
          </a:p>
          <a:p>
            <a:pPr indent="0" lvl="0" marL="0" rtl="0" algn="l">
              <a:spcBef>
                <a:spcPts val="800"/>
              </a:spcBef>
              <a:spcAft>
                <a:spcPts val="0"/>
              </a:spcAft>
              <a:buNone/>
            </a:pPr>
            <a:r>
              <a:t/>
            </a:r>
            <a:endParaRPr sz="15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We alternatively can specify attributes:</a:t>
            </a:r>
            <a:endParaRPr>
              <a:solidFill>
                <a:schemeClr val="dk1"/>
              </a:solidFill>
            </a:endParaRPr>
          </a:p>
          <a:p>
            <a:pPr indent="0" lvl="0" marL="0" rtl="0" algn="l">
              <a:lnSpc>
                <a:spcPct val="100000"/>
              </a:lnSpc>
              <a:spcBef>
                <a:spcPts val="0"/>
              </a:spcBef>
              <a:spcAft>
                <a:spcPts val="0"/>
              </a:spcAft>
              <a:buNone/>
            </a:pPr>
            <a:r>
              <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500">
                <a:solidFill>
                  <a:schemeClr val="dk1"/>
                </a:solidFill>
                <a:latin typeface="Courier New"/>
                <a:ea typeface="Courier New"/>
                <a:cs typeface="Courier New"/>
                <a:sym typeface="Courier New"/>
              </a:rPr>
              <a:t>courses = </a:t>
            </a:r>
            <a:r>
              <a:rPr lang="en" sz="1500">
                <a:solidFill>
                  <a:srgbClr val="008000"/>
                </a:solidFill>
                <a:latin typeface="Courier New"/>
                <a:ea typeface="Courier New"/>
                <a:cs typeface="Courier New"/>
                <a:sym typeface="Courier New"/>
              </a:rPr>
              <a:t>pd</a:t>
            </a:r>
            <a:r>
              <a:rPr lang="en" sz="1500">
                <a:solidFill>
                  <a:schemeClr val="dk1"/>
                </a:solidFill>
                <a:latin typeface="Courier New"/>
                <a:ea typeface="Courier New"/>
                <a:cs typeface="Courier New"/>
                <a:sym typeface="Courier New"/>
              </a:rPr>
              <a:t>.Series(</a:t>
            </a:r>
            <a:endParaRPr sz="15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500">
                <a:solidFill>
                  <a:schemeClr val="dk1"/>
                </a:solidFill>
                <a:latin typeface="Courier New"/>
                <a:ea typeface="Courier New"/>
                <a:cs typeface="Courier New"/>
                <a:sym typeface="Courier New"/>
              </a:rPr>
              <a:t>index = [</a:t>
            </a:r>
            <a:r>
              <a:rPr lang="en" sz="1500">
                <a:solidFill>
                  <a:srgbClr val="BA2121"/>
                </a:solidFill>
                <a:latin typeface="Courier New"/>
                <a:ea typeface="Courier New"/>
                <a:cs typeface="Courier New"/>
                <a:sym typeface="Courier New"/>
              </a:rPr>
              <a:t>'APS106'</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'ECE110'</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'MAT187'</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500">
                <a:solidFill>
                  <a:schemeClr val="dk1"/>
                </a:solidFill>
                <a:latin typeface="Courier New"/>
                <a:ea typeface="Courier New"/>
                <a:cs typeface="Courier New"/>
                <a:sym typeface="Courier New"/>
              </a:rPr>
              <a:t>data = [</a:t>
            </a:r>
            <a:r>
              <a:rPr lang="en" sz="1500">
                <a:solidFill>
                  <a:srgbClr val="008000"/>
                </a:solidFill>
                <a:latin typeface="Courier New"/>
                <a:ea typeface="Courier New"/>
                <a:cs typeface="Courier New"/>
                <a:sym typeface="Courier New"/>
              </a:rPr>
              <a:t>94</a:t>
            </a:r>
            <a:r>
              <a:rPr lang="en" sz="1500">
                <a:solidFill>
                  <a:schemeClr val="dk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76</a:t>
            </a:r>
            <a:r>
              <a:rPr lang="en" sz="1500">
                <a:solidFill>
                  <a:schemeClr val="dk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89</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500">
                <a:solidFill>
                  <a:schemeClr val="dk1"/>
                </a:solidFill>
                <a:latin typeface="Courier New"/>
                <a:ea typeface="Courier New"/>
                <a:cs typeface="Courier New"/>
                <a:sym typeface="Courier New"/>
              </a:rPr>
              <a:t>name = </a:t>
            </a:r>
            <a:r>
              <a:rPr lang="en" sz="1500">
                <a:solidFill>
                  <a:srgbClr val="BA2121"/>
                </a:solidFill>
                <a:latin typeface="Courier New"/>
                <a:ea typeface="Courier New"/>
                <a:cs typeface="Courier New"/>
                <a:sym typeface="Courier New"/>
              </a:rPr>
              <a:t>'courses'</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spcBef>
                <a:spcPts val="800"/>
              </a:spcBef>
              <a:spcAft>
                <a:spcPts val="0"/>
              </a:spcAft>
              <a:buNone/>
            </a:pPr>
            <a:r>
              <a:t/>
            </a:r>
            <a:endParaRPr sz="1500">
              <a:solidFill>
                <a:srgbClr val="008000"/>
              </a:solidFill>
              <a:latin typeface="Courier New"/>
              <a:ea typeface="Courier New"/>
              <a:cs typeface="Courier New"/>
              <a:sym typeface="Courier New"/>
            </a:endParaRPr>
          </a:p>
        </p:txBody>
      </p:sp>
      <p:pic>
        <p:nvPicPr>
          <p:cNvPr id="153" name="Google Shape;153;p25"/>
          <p:cNvPicPr preferRelativeResize="0"/>
          <p:nvPr/>
        </p:nvPicPr>
        <p:blipFill>
          <a:blip r:embed="rId3">
            <a:alphaModFix/>
          </a:blip>
          <a:stretch>
            <a:fillRect/>
          </a:stretch>
        </p:blipFill>
        <p:spPr>
          <a:xfrm>
            <a:off x="7283905" y="1837037"/>
            <a:ext cx="1800296" cy="1019750"/>
          </a:xfrm>
          <a:prstGeom prst="rect">
            <a:avLst/>
          </a:prstGeom>
          <a:noFill/>
          <a:ln>
            <a:noFill/>
          </a:ln>
        </p:spPr>
      </p:pic>
      <p:cxnSp>
        <p:nvCxnSpPr>
          <p:cNvPr id="154" name="Google Shape;154;p25"/>
          <p:cNvCxnSpPr>
            <a:endCxn id="153" idx="1"/>
          </p:cNvCxnSpPr>
          <p:nvPr/>
        </p:nvCxnSpPr>
        <p:spPr>
          <a:xfrm flipH="1" rot="10800000">
            <a:off x="4260805" y="2346912"/>
            <a:ext cx="3023100" cy="501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5"/>
          <p:cNvCxnSpPr/>
          <p:nvPr/>
        </p:nvCxnSpPr>
        <p:spPr>
          <a:xfrm flipH="1" rot="10800000">
            <a:off x="3351650" y="4239050"/>
            <a:ext cx="2452200" cy="143700"/>
          </a:xfrm>
          <a:prstGeom prst="straightConnector1">
            <a:avLst/>
          </a:prstGeom>
          <a:noFill/>
          <a:ln cap="flat" cmpd="sng" w="9525">
            <a:solidFill>
              <a:schemeClr val="dk2"/>
            </a:solidFill>
            <a:prstDash val="solid"/>
            <a:round/>
            <a:headEnd len="med" w="med" type="none"/>
            <a:tailEnd len="med" w="med" type="triangle"/>
          </a:ln>
        </p:spPr>
      </p:cxnSp>
      <p:pic>
        <p:nvPicPr>
          <p:cNvPr id="156" name="Google Shape;156;p25"/>
          <p:cNvPicPr preferRelativeResize="0"/>
          <p:nvPr/>
        </p:nvPicPr>
        <p:blipFill>
          <a:blip r:embed="rId4">
            <a:alphaModFix/>
          </a:blip>
          <a:stretch>
            <a:fillRect/>
          </a:stretch>
        </p:blipFill>
        <p:spPr>
          <a:xfrm>
            <a:off x="5869300" y="3656175"/>
            <a:ext cx="3270654" cy="101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Accessing Series attributes</a:t>
            </a:r>
            <a:endParaRPr/>
          </a:p>
        </p:txBody>
      </p:sp>
      <p:sp>
        <p:nvSpPr>
          <p:cNvPr id="162" name="Google Shape;162;p26"/>
          <p:cNvSpPr txBox="1"/>
          <p:nvPr>
            <p:ph idx="1" type="body"/>
          </p:nvPr>
        </p:nvSpPr>
        <p:spPr>
          <a:xfrm>
            <a:off x="628650" y="1369225"/>
            <a:ext cx="8368800" cy="3626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solidFill>
                  <a:schemeClr val="dk1"/>
                </a:solidFill>
              </a:rPr>
              <a:t>Same process as for DataFrames:</a:t>
            </a:r>
            <a:endParaRPr>
              <a:solidFill>
                <a:schemeClr val="dk1"/>
              </a:solidFill>
            </a:endParaRPr>
          </a:p>
          <a:p>
            <a:pPr indent="0" lvl="0" marL="0" rtl="0" algn="l">
              <a:spcBef>
                <a:spcPts val="800"/>
              </a:spcBef>
              <a:spcAft>
                <a:spcPts val="0"/>
              </a:spcAft>
              <a:buNone/>
            </a:pPr>
            <a:r>
              <a:rPr lang="en" sz="1800">
                <a:solidFill>
                  <a:srgbClr val="008000"/>
                </a:solidFill>
                <a:latin typeface="Courier New"/>
                <a:ea typeface="Courier New"/>
                <a:cs typeface="Courier New"/>
                <a:sym typeface="Courier New"/>
              </a:rPr>
              <a:t>print(</a:t>
            </a:r>
            <a:r>
              <a:rPr lang="en" sz="1800">
                <a:solidFill>
                  <a:schemeClr val="dk1"/>
                </a:solidFill>
                <a:latin typeface="Courier New"/>
                <a:ea typeface="Courier New"/>
                <a:cs typeface="Courier New"/>
                <a:sym typeface="Courier New"/>
              </a:rPr>
              <a:t>courses.</a:t>
            </a:r>
            <a:r>
              <a:rPr lang="en" sz="1800">
                <a:solidFill>
                  <a:schemeClr val="accent1"/>
                </a:solidFill>
                <a:latin typeface="Courier New"/>
                <a:ea typeface="Courier New"/>
                <a:cs typeface="Courier New"/>
                <a:sym typeface="Courier New"/>
              </a:rPr>
              <a:t>name</a:t>
            </a:r>
            <a:r>
              <a:rPr lang="en" sz="1800">
                <a:solidFill>
                  <a:srgbClr val="008000"/>
                </a:solidFill>
                <a:latin typeface="Courier New"/>
                <a:ea typeface="Courier New"/>
                <a:cs typeface="Courier New"/>
                <a:sym typeface="Courier New"/>
              </a:rPr>
              <a:t>)</a:t>
            </a:r>
            <a:endParaRPr sz="18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sz="1800">
                <a:solidFill>
                  <a:srgbClr val="008000"/>
                </a:solidFill>
                <a:latin typeface="Courier New"/>
                <a:ea typeface="Courier New"/>
                <a:cs typeface="Courier New"/>
                <a:sym typeface="Courier New"/>
              </a:rPr>
              <a:t>print(</a:t>
            </a:r>
            <a:r>
              <a:rPr lang="en" sz="1800">
                <a:solidFill>
                  <a:schemeClr val="dk1"/>
                </a:solidFill>
                <a:latin typeface="Courier New"/>
                <a:ea typeface="Courier New"/>
                <a:cs typeface="Courier New"/>
                <a:sym typeface="Courier New"/>
              </a:rPr>
              <a:t>courses.</a:t>
            </a:r>
            <a:r>
              <a:rPr lang="en" sz="1800">
                <a:solidFill>
                  <a:schemeClr val="accent1"/>
                </a:solidFill>
                <a:latin typeface="Courier New"/>
                <a:ea typeface="Courier New"/>
                <a:cs typeface="Courier New"/>
                <a:sym typeface="Courier New"/>
              </a:rPr>
              <a:t>shape</a:t>
            </a:r>
            <a:r>
              <a:rPr lang="en" sz="1800">
                <a:solidFill>
                  <a:srgbClr val="008000"/>
                </a:solidFill>
                <a:latin typeface="Courier New"/>
                <a:ea typeface="Courier New"/>
                <a:cs typeface="Courier New"/>
                <a:sym typeface="Courier New"/>
              </a:rPr>
              <a:t>)</a:t>
            </a:r>
            <a:endParaRPr sz="18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sz="1800">
                <a:solidFill>
                  <a:srgbClr val="008000"/>
                </a:solidFill>
                <a:latin typeface="Courier New"/>
                <a:ea typeface="Courier New"/>
                <a:cs typeface="Courier New"/>
                <a:sym typeface="Courier New"/>
              </a:rPr>
              <a:t>print(</a:t>
            </a:r>
            <a:r>
              <a:rPr lang="en" sz="1800">
                <a:solidFill>
                  <a:schemeClr val="dk1"/>
                </a:solidFill>
                <a:latin typeface="Courier New"/>
                <a:ea typeface="Courier New"/>
                <a:cs typeface="Courier New"/>
                <a:sym typeface="Courier New"/>
              </a:rPr>
              <a:t>courses.</a:t>
            </a:r>
            <a:r>
              <a:rPr lang="en" sz="1800">
                <a:solidFill>
                  <a:schemeClr val="accent1"/>
                </a:solidFill>
                <a:latin typeface="Courier New"/>
                <a:ea typeface="Courier New"/>
                <a:cs typeface="Courier New"/>
                <a:sym typeface="Courier New"/>
              </a:rPr>
              <a:t>index</a:t>
            </a:r>
            <a:r>
              <a:rPr lang="en" sz="1800">
                <a:solidFill>
                  <a:srgbClr val="008000"/>
                </a:solidFill>
                <a:latin typeface="Courier New"/>
                <a:ea typeface="Courier New"/>
                <a:cs typeface="Courier New"/>
                <a:sym typeface="Courier New"/>
              </a:rPr>
              <a:t>)</a:t>
            </a:r>
            <a:endParaRPr sz="18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lang="en" sz="1800">
                <a:solidFill>
                  <a:srgbClr val="008000"/>
                </a:solidFill>
                <a:latin typeface="Courier New"/>
                <a:ea typeface="Courier New"/>
                <a:cs typeface="Courier New"/>
                <a:sym typeface="Courier New"/>
              </a:rPr>
              <a:t>print(</a:t>
            </a:r>
            <a:r>
              <a:rPr lang="en" sz="1800">
                <a:solidFill>
                  <a:schemeClr val="dk1"/>
                </a:solidFill>
                <a:latin typeface="Courier New"/>
                <a:ea typeface="Courier New"/>
                <a:cs typeface="Courier New"/>
                <a:sym typeface="Courier New"/>
              </a:rPr>
              <a:t>courses.</a:t>
            </a:r>
            <a:r>
              <a:rPr lang="en" sz="1800">
                <a:solidFill>
                  <a:schemeClr val="accent1"/>
                </a:solidFill>
                <a:latin typeface="Courier New"/>
                <a:ea typeface="Courier New"/>
                <a:cs typeface="Courier New"/>
                <a:sym typeface="Courier New"/>
              </a:rPr>
              <a:t>values</a:t>
            </a:r>
            <a:r>
              <a:rPr lang="en" sz="1800">
                <a:solidFill>
                  <a:srgbClr val="008000"/>
                </a:solidFill>
                <a:latin typeface="Courier New"/>
                <a:ea typeface="Courier New"/>
                <a:cs typeface="Courier New"/>
                <a:sym typeface="Courier New"/>
              </a:rPr>
              <a:t>)</a:t>
            </a:r>
            <a:r>
              <a:rPr lang="en" sz="1800">
                <a:solidFill>
                  <a:schemeClr val="accent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 notice not called data like in DataFrames</a:t>
            </a:r>
            <a:endParaRPr sz="1800">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sz="1691">
                <a:solidFill>
                  <a:schemeClr val="accent2"/>
                </a:solidFill>
                <a:latin typeface="Courier New"/>
                <a:ea typeface="Courier New"/>
                <a:cs typeface="Courier New"/>
                <a:sym typeface="Courier New"/>
              </a:rPr>
              <a:t>&gt;&gt;  courses</a:t>
            </a:r>
            <a:endParaRPr sz="1691">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sz="1691">
                <a:solidFill>
                  <a:schemeClr val="accent1"/>
                </a:solidFill>
                <a:latin typeface="Courier New"/>
                <a:ea typeface="Courier New"/>
                <a:cs typeface="Courier New"/>
                <a:sym typeface="Courier New"/>
              </a:rPr>
              <a:t>&gt;&gt;  (3,) </a:t>
            </a:r>
            <a:endParaRPr sz="1691">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sz="1691">
                <a:solidFill>
                  <a:schemeClr val="accent1"/>
                </a:solidFill>
                <a:latin typeface="Courier New"/>
                <a:ea typeface="Courier New"/>
                <a:cs typeface="Courier New"/>
                <a:sym typeface="Courier New"/>
              </a:rPr>
              <a:t>&gt;&gt;  </a:t>
            </a:r>
            <a:r>
              <a:rPr lang="en" sz="1691">
                <a:solidFill>
                  <a:schemeClr val="accent2"/>
                </a:solidFill>
                <a:latin typeface="Courier New"/>
                <a:ea typeface="Courier New"/>
                <a:cs typeface="Courier New"/>
                <a:sym typeface="Courier New"/>
              </a:rPr>
              <a:t>Index(</a:t>
            </a:r>
            <a:r>
              <a:rPr lang="en" sz="1691">
                <a:solidFill>
                  <a:schemeClr val="accent1"/>
                </a:solidFill>
                <a:latin typeface="Courier New"/>
                <a:ea typeface="Courier New"/>
                <a:cs typeface="Courier New"/>
                <a:sym typeface="Courier New"/>
              </a:rPr>
              <a:t>['APS106', 'ECE110', 'MAT187']</a:t>
            </a:r>
            <a:r>
              <a:rPr lang="en" sz="1691">
                <a:solidFill>
                  <a:schemeClr val="accent2"/>
                </a:solidFill>
                <a:latin typeface="Courier New"/>
                <a:ea typeface="Courier New"/>
                <a:cs typeface="Courier New"/>
                <a:sym typeface="Courier New"/>
              </a:rPr>
              <a:t>, dtype='object')</a:t>
            </a:r>
            <a:endParaRPr sz="1691">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sz="1691">
                <a:solidFill>
                  <a:schemeClr val="accent1"/>
                </a:solidFill>
                <a:latin typeface="Courier New"/>
                <a:ea typeface="Courier New"/>
                <a:cs typeface="Courier New"/>
                <a:sym typeface="Courier New"/>
              </a:rPr>
              <a:t>&gt;&gt;  [94 76 89]</a:t>
            </a:r>
            <a:endParaRPr sz="1691">
              <a:solidFill>
                <a:schemeClr val="lt1"/>
              </a:solidFill>
              <a:highlight>
                <a:srgbClr val="FFFFFF"/>
              </a:highlight>
              <a:latin typeface="Arial"/>
              <a:ea typeface="Arial"/>
              <a:cs typeface="Arial"/>
              <a:sym typeface="Arial"/>
            </a:endParaRPr>
          </a:p>
          <a:p>
            <a:pPr indent="0" lvl="0" marL="0" rtl="0" algn="l">
              <a:spcBef>
                <a:spcPts val="800"/>
              </a:spcBef>
              <a:spcAft>
                <a:spcPts val="0"/>
              </a:spcAft>
              <a:buNone/>
            </a:pPr>
            <a:r>
              <a:t/>
            </a:r>
            <a:endParaRPr sz="527">
              <a:solidFill>
                <a:schemeClr val="accent2"/>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And similar to DataFrames, we can overwrite values, the index with these attributes.</a:t>
            </a:r>
            <a:endParaRPr>
              <a:solidFill>
                <a:schemeClr val="dk1"/>
              </a:solidFill>
            </a:endParaRPr>
          </a:p>
          <a:p>
            <a:pPr indent="0" lvl="0" marL="0" rtl="0" algn="l">
              <a:spcBef>
                <a:spcPts val="800"/>
              </a:spcBef>
              <a:spcAft>
                <a:spcPts val="0"/>
              </a:spcAft>
              <a:buNone/>
            </a:pPr>
            <a:r>
              <a:rPr lang="en" sz="1700">
                <a:solidFill>
                  <a:schemeClr val="dk1"/>
                </a:solidFill>
                <a:latin typeface="Courier New"/>
                <a:ea typeface="Courier New"/>
                <a:cs typeface="Courier New"/>
                <a:sym typeface="Courier New"/>
              </a:rPr>
              <a:t>courses.</a:t>
            </a:r>
            <a:r>
              <a:rPr lang="en" sz="1700">
                <a:solidFill>
                  <a:schemeClr val="accent1"/>
                </a:solidFill>
                <a:latin typeface="Courier New"/>
                <a:ea typeface="Courier New"/>
                <a:cs typeface="Courier New"/>
                <a:sym typeface="Courier New"/>
              </a:rPr>
              <a:t>index = ['CME259', 'APS360', 'CIV100']</a:t>
            </a:r>
            <a:endParaRPr sz="2000">
              <a:solidFill>
                <a:schemeClr val="dk1"/>
              </a:solidFill>
            </a:endParaRPr>
          </a:p>
        </p:txBody>
      </p:sp>
      <p:pic>
        <p:nvPicPr>
          <p:cNvPr id="163" name="Google Shape;163;p26"/>
          <p:cNvPicPr preferRelativeResize="0"/>
          <p:nvPr/>
        </p:nvPicPr>
        <p:blipFill>
          <a:blip r:embed="rId3">
            <a:alphaModFix/>
          </a:blip>
          <a:stretch>
            <a:fillRect/>
          </a:stretch>
        </p:blipFill>
        <p:spPr>
          <a:xfrm>
            <a:off x="4996100" y="1217050"/>
            <a:ext cx="3270654" cy="1019750"/>
          </a:xfrm>
          <a:prstGeom prst="rect">
            <a:avLst/>
          </a:prstGeom>
          <a:noFill/>
          <a:ln>
            <a:noFill/>
          </a:ln>
        </p:spPr>
      </p:pic>
      <p:pic>
        <p:nvPicPr>
          <p:cNvPr id="164" name="Google Shape;164;p26"/>
          <p:cNvPicPr preferRelativeResize="0"/>
          <p:nvPr/>
        </p:nvPicPr>
        <p:blipFill>
          <a:blip r:embed="rId4">
            <a:alphaModFix/>
          </a:blip>
          <a:stretch>
            <a:fillRect/>
          </a:stretch>
        </p:blipFill>
        <p:spPr>
          <a:xfrm>
            <a:off x="6807500" y="4442550"/>
            <a:ext cx="2336500" cy="70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70" name="Google Shape;170;p27"/>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Indexing with .loc and .iloc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3125"/>
              <a:buFont typeface="Quattrocento Sans"/>
              <a:buNone/>
            </a:pPr>
            <a:r>
              <a:rPr lang="en" sz="3200">
                <a:solidFill>
                  <a:schemeClr val="lt1"/>
                </a:solidFill>
                <a:latin typeface="Courier New"/>
                <a:ea typeface="Courier New"/>
                <a:cs typeface="Courier New"/>
                <a:sym typeface="Courier New"/>
              </a:rPr>
              <a:t>loc</a:t>
            </a:r>
            <a:r>
              <a:rPr lang="en"/>
              <a:t> vs. </a:t>
            </a:r>
            <a:r>
              <a:rPr lang="en" sz="3200">
                <a:solidFill>
                  <a:schemeClr val="lt1"/>
                </a:solidFill>
                <a:latin typeface="Courier New"/>
                <a:ea typeface="Courier New"/>
                <a:cs typeface="Courier New"/>
                <a:sym typeface="Courier New"/>
              </a:rPr>
              <a:t>iloc</a:t>
            </a:r>
            <a:endParaRPr/>
          </a:p>
        </p:txBody>
      </p:sp>
      <p:sp>
        <p:nvSpPr>
          <p:cNvPr id="176" name="Google Shape;176;p28"/>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p>
            <a:pPr indent="-355600" lvl="0" marL="457200" rtl="0" algn="l">
              <a:lnSpc>
                <a:spcPct val="90000"/>
              </a:lnSpc>
              <a:spcBef>
                <a:spcPts val="1700"/>
              </a:spcBef>
              <a:spcAft>
                <a:spcPts val="0"/>
              </a:spcAft>
              <a:buSzPts val="2000"/>
              <a:buChar char="●"/>
            </a:pPr>
            <a:r>
              <a:rPr lang="en" sz="2000"/>
              <a:t>The </a:t>
            </a:r>
            <a:r>
              <a:rPr lang="en" sz="2000">
                <a:solidFill>
                  <a:schemeClr val="lt1"/>
                </a:solidFill>
                <a:latin typeface="Courier New"/>
                <a:ea typeface="Courier New"/>
                <a:cs typeface="Courier New"/>
                <a:sym typeface="Courier New"/>
              </a:rPr>
              <a:t>loc </a:t>
            </a:r>
            <a:r>
              <a:rPr lang="en" sz="2000"/>
              <a:t>method is primarily based for</a:t>
            </a:r>
            <a:r>
              <a:rPr b="1" lang="en" sz="2000"/>
              <a:t> label-based </a:t>
            </a:r>
            <a:r>
              <a:rPr lang="en" sz="2000"/>
              <a:t>indexing</a:t>
            </a:r>
            <a:endParaRPr sz="2000"/>
          </a:p>
          <a:p>
            <a:pPr indent="-355600" lvl="0" marL="457200" rtl="0" algn="l">
              <a:lnSpc>
                <a:spcPct val="90000"/>
              </a:lnSpc>
              <a:spcBef>
                <a:spcPts val="0"/>
              </a:spcBef>
              <a:spcAft>
                <a:spcPts val="0"/>
              </a:spcAft>
              <a:buSzPts val="2000"/>
              <a:buChar char="●"/>
            </a:pPr>
            <a:r>
              <a:rPr lang="en" sz="2000"/>
              <a:t>In contrast, the </a:t>
            </a:r>
            <a:r>
              <a:rPr lang="en" sz="2000">
                <a:solidFill>
                  <a:schemeClr val="lt1"/>
                </a:solidFill>
                <a:latin typeface="Courier New"/>
                <a:ea typeface="Courier New"/>
                <a:cs typeface="Courier New"/>
                <a:sym typeface="Courier New"/>
              </a:rPr>
              <a:t>iloc</a:t>
            </a:r>
            <a:r>
              <a:rPr lang="en" sz="2000"/>
              <a:t> method is used for </a:t>
            </a:r>
            <a:r>
              <a:rPr b="1" lang="en" sz="2000"/>
              <a:t>integer-based</a:t>
            </a:r>
            <a:r>
              <a:rPr lang="en" sz="2000"/>
              <a:t> indexing</a:t>
            </a:r>
            <a:endParaRPr sz="2000"/>
          </a:p>
          <a:p>
            <a:pPr indent="-355600" lvl="0" marL="457200" rtl="0" algn="l">
              <a:lnSpc>
                <a:spcPct val="90000"/>
              </a:lnSpc>
              <a:spcBef>
                <a:spcPts val="0"/>
              </a:spcBef>
              <a:spcAft>
                <a:spcPts val="0"/>
              </a:spcAft>
              <a:buSzPts val="2000"/>
              <a:buChar char="●"/>
            </a:pPr>
            <a:r>
              <a:rPr lang="en" sz="2000"/>
              <a:t>Main difference occurs in how we access the </a:t>
            </a:r>
            <a:r>
              <a:rPr lang="en" sz="2000" u="sng"/>
              <a:t>columns</a:t>
            </a:r>
            <a:r>
              <a:rPr lang="en" sz="2000"/>
              <a:t> between these two methods</a:t>
            </a:r>
            <a:endParaRPr sz="2000"/>
          </a:p>
          <a:p>
            <a:pPr indent="-355600" lvl="0" marL="457200" rtl="0" algn="l">
              <a:lnSpc>
                <a:spcPct val="90000"/>
              </a:lnSpc>
              <a:spcBef>
                <a:spcPts val="0"/>
              </a:spcBef>
              <a:spcAft>
                <a:spcPts val="0"/>
              </a:spcAft>
              <a:buSzPts val="2000"/>
              <a:buChar char="●"/>
            </a:pPr>
            <a:r>
              <a:rPr lang="en" sz="2000"/>
              <a:t>General syntax for slicing and indexing:</a:t>
            </a:r>
            <a:endParaRPr sz="2000"/>
          </a:p>
          <a:p>
            <a:pPr indent="0" lvl="0" marL="457200" rtl="0" algn="l">
              <a:spcBef>
                <a:spcPts val="1700"/>
              </a:spcBef>
              <a:spcAft>
                <a:spcPts val="0"/>
              </a:spcAft>
              <a:buNone/>
            </a:pPr>
            <a:r>
              <a:rPr lang="en" sz="2000">
                <a:solidFill>
                  <a:schemeClr val="lt1"/>
                </a:solidFill>
                <a:latin typeface="Courier New"/>
                <a:ea typeface="Courier New"/>
                <a:cs typeface="Courier New"/>
                <a:sym typeface="Courier New"/>
              </a:rPr>
              <a:t>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row</a:t>
            </a:r>
            <a:r>
              <a:rPr lang="en" sz="2000">
                <a:solidFill>
                  <a:schemeClr val="lt1"/>
                </a:solidFill>
                <a:latin typeface="Courier New"/>
                <a:ea typeface="Courier New"/>
                <a:cs typeface="Courier New"/>
                <a:sym typeface="Courier New"/>
              </a:rPr>
              <a:t>], [</a:t>
            </a:r>
            <a:r>
              <a:rPr lang="en" sz="2000">
                <a:solidFill>
                  <a:srgbClr val="BA2121"/>
                </a:solidFill>
                <a:latin typeface="Courier New"/>
                <a:ea typeface="Courier New"/>
                <a:cs typeface="Courier New"/>
                <a:sym typeface="Courier New"/>
              </a:rPr>
              <a:t>col</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#indexing, same for iloc</a:t>
            </a:r>
            <a:endParaRPr sz="2000">
              <a:solidFill>
                <a:srgbClr val="008000"/>
              </a:solidFill>
            </a:endParaRPr>
          </a:p>
          <a:p>
            <a:pPr indent="0" lvl="0" marL="457200" rtl="0" algn="l">
              <a:lnSpc>
                <a:spcPct val="90000"/>
              </a:lnSpc>
              <a:spcBef>
                <a:spcPts val="1700"/>
              </a:spcBef>
              <a:spcAft>
                <a:spcPts val="0"/>
              </a:spcAft>
              <a:buNone/>
            </a:pPr>
            <a:r>
              <a:rPr lang="en" sz="2000">
                <a:solidFill>
                  <a:schemeClr val="lt1"/>
                </a:solidFill>
                <a:latin typeface="Courier New"/>
                <a:ea typeface="Courier New"/>
                <a:cs typeface="Courier New"/>
                <a:sym typeface="Courier New"/>
              </a:rPr>
              <a:t>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row1</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row2</a:t>
            </a:r>
            <a:r>
              <a:rPr lang="en" sz="2000">
                <a:solidFill>
                  <a:schemeClr val="lt1"/>
                </a:solidFill>
                <a:latin typeface="Courier New"/>
                <a:ea typeface="Courier New"/>
                <a:cs typeface="Courier New"/>
                <a:sym typeface="Courier New"/>
              </a:rPr>
              <a:t>], [</a:t>
            </a:r>
            <a:r>
              <a:rPr lang="en" sz="2000">
                <a:solidFill>
                  <a:srgbClr val="BA2121"/>
                </a:solidFill>
                <a:latin typeface="Courier New"/>
                <a:ea typeface="Courier New"/>
                <a:cs typeface="Courier New"/>
                <a:sym typeface="Courier New"/>
              </a:rPr>
              <a:t>col1</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col2</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#slicing, same for iloc</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Agenda</a:t>
            </a:r>
            <a:endParaRPr/>
          </a:p>
        </p:txBody>
      </p:sp>
      <p:sp>
        <p:nvSpPr>
          <p:cNvPr id="44" name="Google Shape;44;p11"/>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a:bodyPr>
          <a:lstStyle/>
          <a:p>
            <a:pPr indent="-342900" lvl="0" marL="431800" rtl="0" algn="l">
              <a:lnSpc>
                <a:spcPct val="150000"/>
              </a:lnSpc>
              <a:spcBef>
                <a:spcPts val="0"/>
              </a:spcBef>
              <a:spcAft>
                <a:spcPts val="0"/>
              </a:spcAft>
              <a:buSzPts val="1400"/>
              <a:buFont typeface="Arial"/>
              <a:buChar char="•"/>
            </a:pPr>
            <a:r>
              <a:rPr lang="en"/>
              <a:t>Lecture review </a:t>
            </a:r>
            <a:endParaRPr/>
          </a:p>
          <a:p>
            <a:pPr indent="-342900" lvl="1" marL="774700" rtl="0" algn="l">
              <a:lnSpc>
                <a:spcPct val="150000"/>
              </a:lnSpc>
              <a:spcBef>
                <a:spcPts val="0"/>
              </a:spcBef>
              <a:spcAft>
                <a:spcPts val="0"/>
              </a:spcAft>
              <a:buSzPts val="1400"/>
              <a:buFont typeface="Arial"/>
              <a:buChar char="•"/>
            </a:pPr>
            <a:r>
              <a:rPr lang="en"/>
              <a:t>Introduction to Pandas</a:t>
            </a:r>
            <a:endParaRPr/>
          </a:p>
          <a:p>
            <a:pPr indent="-368300" lvl="1" marL="774700" rtl="0" algn="l">
              <a:lnSpc>
                <a:spcPct val="150000"/>
              </a:lnSpc>
              <a:spcBef>
                <a:spcPts val="0"/>
              </a:spcBef>
              <a:spcAft>
                <a:spcPts val="0"/>
              </a:spcAft>
              <a:buSzPts val="1800"/>
              <a:buChar char="•"/>
            </a:pPr>
            <a:r>
              <a:rPr lang="en"/>
              <a:t>Series and Dataframes</a:t>
            </a:r>
            <a:endParaRPr/>
          </a:p>
          <a:p>
            <a:pPr indent="-171450" lvl="2" marL="863600" rtl="0" algn="l">
              <a:lnSpc>
                <a:spcPct val="150000"/>
              </a:lnSpc>
              <a:spcBef>
                <a:spcPts val="0"/>
              </a:spcBef>
              <a:spcAft>
                <a:spcPts val="0"/>
              </a:spcAft>
              <a:buSzPts val="1500"/>
              <a:buChar char="▪"/>
            </a:pPr>
            <a:r>
              <a:rPr lang="en"/>
              <a:t>Attributes and Methods</a:t>
            </a:r>
            <a:endParaRPr/>
          </a:p>
          <a:p>
            <a:pPr indent="-368300" lvl="1" marL="774700" rtl="0" algn="l">
              <a:lnSpc>
                <a:spcPct val="150000"/>
              </a:lnSpc>
              <a:spcBef>
                <a:spcPts val="0"/>
              </a:spcBef>
              <a:spcAft>
                <a:spcPts val="0"/>
              </a:spcAft>
              <a:buSzPts val="1800"/>
              <a:buChar char="•"/>
            </a:pPr>
            <a:r>
              <a:rPr lang="en"/>
              <a:t>Indexing, .loc and .iloc-operators</a:t>
            </a:r>
            <a:endParaRPr/>
          </a:p>
          <a:p>
            <a:pPr indent="-368300" lvl="1" marL="774700" rtl="0" algn="l">
              <a:lnSpc>
                <a:spcPct val="150000"/>
              </a:lnSpc>
              <a:spcBef>
                <a:spcPts val="0"/>
              </a:spcBef>
              <a:spcAft>
                <a:spcPts val="0"/>
              </a:spcAft>
              <a:buSzPts val="1800"/>
              <a:buChar char="•"/>
            </a:pPr>
            <a:r>
              <a:rPr lang="en"/>
              <a:t>Built-in Pandas methods</a:t>
            </a:r>
            <a:endParaRPr/>
          </a:p>
          <a:p>
            <a:pPr indent="-342900" lvl="0" marL="431800" rtl="0" algn="l">
              <a:lnSpc>
                <a:spcPct val="150000"/>
              </a:lnSpc>
              <a:spcBef>
                <a:spcPts val="0"/>
              </a:spcBef>
              <a:spcAft>
                <a:spcPts val="0"/>
              </a:spcAft>
              <a:buSzPts val="1400"/>
              <a:buFont typeface="Arial"/>
              <a:buChar char="•"/>
            </a:pPr>
            <a:r>
              <a:rPr lang="en"/>
              <a:t>Practice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Example DataFrame: titanic_df</a:t>
            </a:r>
            <a:endParaRPr/>
          </a:p>
        </p:txBody>
      </p:sp>
      <p:sp>
        <p:nvSpPr>
          <p:cNvPr id="182" name="Google Shape;182;p29"/>
          <p:cNvSpPr txBox="1"/>
          <p:nvPr>
            <p:ph idx="1" type="body"/>
          </p:nvPr>
        </p:nvSpPr>
        <p:spPr>
          <a:xfrm>
            <a:off x="628650" y="1140618"/>
            <a:ext cx="7886700" cy="3626700"/>
          </a:xfrm>
          <a:prstGeom prst="rect">
            <a:avLst/>
          </a:prstGeom>
        </p:spPr>
        <p:txBody>
          <a:bodyPr anchorCtr="0" anchor="t" bIns="34275" lIns="68575" spcFirstLastPara="1" rIns="68575" wrap="square" tIns="34275">
            <a:normAutofit/>
          </a:bodyPr>
          <a:lstStyle/>
          <a:p>
            <a:pPr indent="-355600" lvl="0" marL="457200" rtl="0" algn="l">
              <a:spcBef>
                <a:spcPts val="1700"/>
              </a:spcBef>
              <a:spcAft>
                <a:spcPts val="0"/>
              </a:spcAft>
              <a:buClr>
                <a:schemeClr val="accent1"/>
              </a:buClr>
              <a:buSzPts val="2000"/>
              <a:buChar char="●"/>
            </a:pPr>
            <a:r>
              <a:rPr lang="en" sz="2000">
                <a:solidFill>
                  <a:schemeClr val="dk1"/>
                </a:solidFill>
              </a:rPr>
              <a:t>Numeric index</a:t>
            </a:r>
            <a:endParaRPr sz="2000">
              <a:solidFill>
                <a:schemeClr val="dk1"/>
              </a:solidFill>
            </a:endParaRPr>
          </a:p>
          <a:p>
            <a:pPr indent="-355600" lvl="0" marL="457200" rtl="0" algn="l">
              <a:spcBef>
                <a:spcPts val="0"/>
              </a:spcBef>
              <a:spcAft>
                <a:spcPts val="0"/>
              </a:spcAft>
              <a:buClr>
                <a:schemeClr val="accent1"/>
              </a:buClr>
              <a:buSzPts val="2000"/>
              <a:buChar char="●"/>
            </a:pPr>
            <a:r>
              <a:rPr lang="en" sz="2000">
                <a:solidFill>
                  <a:schemeClr val="dk1"/>
                </a:solidFill>
              </a:rPr>
              <a:t>Columns of interest:</a:t>
            </a:r>
            <a:endParaRPr sz="2000">
              <a:solidFill>
                <a:schemeClr val="dk1"/>
              </a:solidFill>
            </a:endParaRPr>
          </a:p>
          <a:p>
            <a:pPr indent="-355600" lvl="1" marL="914400" rtl="0" algn="l">
              <a:spcBef>
                <a:spcPts val="0"/>
              </a:spcBef>
              <a:spcAft>
                <a:spcPts val="0"/>
              </a:spcAft>
              <a:buClr>
                <a:schemeClr val="accent1"/>
              </a:buClr>
              <a:buSzPts val="2000"/>
              <a:buChar char="○"/>
            </a:pPr>
            <a:r>
              <a:rPr lang="en" sz="2000">
                <a:solidFill>
                  <a:schemeClr val="dk1"/>
                </a:solidFill>
              </a:rPr>
              <a:t>n</a:t>
            </a:r>
            <a:r>
              <a:rPr lang="en" sz="2000">
                <a:solidFill>
                  <a:schemeClr val="dk1"/>
                </a:solidFill>
              </a:rPr>
              <a:t>ame, position 0</a:t>
            </a:r>
            <a:endParaRPr sz="2000">
              <a:solidFill>
                <a:schemeClr val="dk1"/>
              </a:solidFill>
            </a:endParaRPr>
          </a:p>
          <a:p>
            <a:pPr indent="-355600" lvl="1" marL="914400" rtl="0" algn="l">
              <a:spcBef>
                <a:spcPts val="0"/>
              </a:spcBef>
              <a:spcAft>
                <a:spcPts val="0"/>
              </a:spcAft>
              <a:buClr>
                <a:schemeClr val="accent1"/>
              </a:buClr>
              <a:buSzPts val="2000"/>
              <a:buChar char="○"/>
            </a:pPr>
            <a:r>
              <a:rPr lang="en" sz="2000">
                <a:solidFill>
                  <a:schemeClr val="dk1"/>
                </a:solidFill>
              </a:rPr>
              <a:t>a</a:t>
            </a:r>
            <a:r>
              <a:rPr lang="en" sz="2000">
                <a:solidFill>
                  <a:schemeClr val="dk1"/>
                </a:solidFill>
              </a:rPr>
              <a:t>ge, position 5</a:t>
            </a:r>
            <a:endParaRPr sz="2000">
              <a:solidFill>
                <a:schemeClr val="dk1"/>
              </a:solidFill>
            </a:endParaRPr>
          </a:p>
          <a:p>
            <a:pPr indent="-355600" lvl="1" marL="914400" rtl="0" algn="l">
              <a:spcBef>
                <a:spcPts val="0"/>
              </a:spcBef>
              <a:spcAft>
                <a:spcPts val="0"/>
              </a:spcAft>
              <a:buClr>
                <a:schemeClr val="accent1"/>
              </a:buClr>
              <a:buSzPts val="2000"/>
              <a:buChar char="○"/>
            </a:pPr>
            <a:r>
              <a:rPr lang="en" sz="2000">
                <a:solidFill>
                  <a:schemeClr val="dk1"/>
                </a:solidFill>
              </a:rPr>
              <a:t>s</a:t>
            </a:r>
            <a:r>
              <a:rPr lang="en" sz="2000">
                <a:solidFill>
                  <a:schemeClr val="dk1"/>
                </a:solidFill>
              </a:rPr>
              <a:t>urvived, position 3</a:t>
            </a:r>
            <a:endParaRPr/>
          </a:p>
        </p:txBody>
      </p:sp>
      <p:pic>
        <p:nvPicPr>
          <p:cNvPr id="183" name="Google Shape;183;p29"/>
          <p:cNvPicPr preferRelativeResize="0"/>
          <p:nvPr/>
        </p:nvPicPr>
        <p:blipFill>
          <a:blip r:embed="rId3">
            <a:alphaModFix/>
          </a:blip>
          <a:stretch>
            <a:fillRect/>
          </a:stretch>
        </p:blipFill>
        <p:spPr>
          <a:xfrm>
            <a:off x="443775" y="2760299"/>
            <a:ext cx="8256452" cy="1936300"/>
          </a:xfrm>
          <a:prstGeom prst="rect">
            <a:avLst/>
          </a:prstGeom>
          <a:noFill/>
          <a:ln>
            <a:noFill/>
          </a:ln>
        </p:spPr>
      </p:pic>
      <p:sp>
        <p:nvSpPr>
          <p:cNvPr id="184" name="Google Shape;184;p29"/>
          <p:cNvSpPr/>
          <p:nvPr/>
        </p:nvSpPr>
        <p:spPr>
          <a:xfrm>
            <a:off x="3722450" y="2777450"/>
            <a:ext cx="490200" cy="19020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5" name="Google Shape;185;p29"/>
          <p:cNvSpPr/>
          <p:nvPr/>
        </p:nvSpPr>
        <p:spPr>
          <a:xfrm>
            <a:off x="2834200" y="2777450"/>
            <a:ext cx="490200" cy="19020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6" name="Google Shape;186;p29"/>
          <p:cNvSpPr/>
          <p:nvPr/>
        </p:nvSpPr>
        <p:spPr>
          <a:xfrm>
            <a:off x="732050" y="2777450"/>
            <a:ext cx="1303800" cy="19020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7" name="Google Shape;187;p29"/>
          <p:cNvSpPr/>
          <p:nvPr/>
        </p:nvSpPr>
        <p:spPr>
          <a:xfrm>
            <a:off x="443775" y="2777450"/>
            <a:ext cx="212100" cy="19020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3200">
                <a:solidFill>
                  <a:schemeClr val="lt1"/>
                </a:solidFill>
                <a:latin typeface="Courier New"/>
                <a:ea typeface="Courier New"/>
                <a:cs typeface="Courier New"/>
                <a:sym typeface="Courier New"/>
              </a:rPr>
              <a:t>loc</a:t>
            </a:r>
            <a:r>
              <a:rPr lang="en"/>
              <a:t>: label-based extraction</a:t>
            </a:r>
            <a:endParaRPr/>
          </a:p>
        </p:txBody>
      </p:sp>
      <p:sp>
        <p:nvSpPr>
          <p:cNvPr id="193" name="Google Shape;193;p30"/>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t>Getting a </a:t>
            </a:r>
            <a:r>
              <a:rPr b="1" lang="en"/>
              <a:t>single row (row 1),</a:t>
            </a:r>
            <a:r>
              <a:rPr lang="en"/>
              <a:t> across all columns:</a:t>
            </a:r>
            <a:br>
              <a:rPr lang="en"/>
            </a:br>
            <a:r>
              <a:rPr lang="en" sz="2000">
                <a:solidFill>
                  <a:schemeClr val="lt1"/>
                </a:solidFill>
                <a:latin typeface="Courier New"/>
                <a:ea typeface="Courier New"/>
                <a:cs typeface="Courier New"/>
                <a:sym typeface="Courier New"/>
              </a:rPr>
              <a:t>t</a:t>
            </a:r>
            <a:r>
              <a:rPr lang="en" sz="2000">
                <a:solidFill>
                  <a:schemeClr val="lt1"/>
                </a:solidFill>
                <a:latin typeface="Courier New"/>
                <a:ea typeface="Courier New"/>
                <a:cs typeface="Courier New"/>
                <a:sym typeface="Courier New"/>
              </a:rPr>
              <a:t>itanic_d</a:t>
            </a:r>
            <a:r>
              <a:rPr lang="en" sz="2000">
                <a:solidFill>
                  <a:schemeClr val="lt1"/>
                </a:solidFill>
                <a:latin typeface="Courier New"/>
                <a:ea typeface="Courier New"/>
                <a:cs typeface="Courier New"/>
                <a:sym typeface="Courier New"/>
              </a:rPr>
              <a:t>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[0,:]</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6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a:t>Just getting a </a:t>
            </a:r>
            <a:r>
              <a:rPr b="1" lang="en"/>
              <a:t>single column (name)</a:t>
            </a:r>
            <a:r>
              <a:rPr lang="en"/>
              <a:t> across all rows:</a:t>
            </a:r>
            <a:endParaRPr/>
          </a:p>
          <a:p>
            <a:pPr indent="0" lvl="0" marL="0" rtl="0" algn="l">
              <a:spcBef>
                <a:spcPts val="800"/>
              </a:spcBef>
              <a:spcAft>
                <a:spcPts val="0"/>
              </a:spcAft>
              <a:buNone/>
            </a:pPr>
            <a:r>
              <a:rPr lang="en" sz="2000">
                <a:solidFill>
                  <a:schemeClr val="lt1"/>
                </a:solidFill>
                <a:latin typeface="Courier New"/>
                <a:ea typeface="Courier New"/>
                <a:cs typeface="Courier New"/>
                <a:sym typeface="Courier New"/>
              </a:rPr>
              <a:t>t</a:t>
            </a:r>
            <a:r>
              <a:rPr lang="en" sz="2000">
                <a:solidFill>
                  <a:schemeClr val="lt1"/>
                </a:solidFill>
                <a:latin typeface="Courier New"/>
                <a:ea typeface="Courier New"/>
                <a:cs typeface="Courier New"/>
                <a:sym typeface="Courier New"/>
              </a:rPr>
              <a:t>itanic_df.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'name'</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#returns a series</a:t>
            </a:r>
            <a:endParaRPr sz="20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sz="2000">
                <a:solidFill>
                  <a:schemeClr val="lt1"/>
                </a:solidFill>
                <a:latin typeface="Courier New"/>
                <a:ea typeface="Courier New"/>
                <a:cs typeface="Courier New"/>
                <a:sym typeface="Courier New"/>
              </a:rPr>
              <a:t>titanic_df.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'name'</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#returns a dataframe</a:t>
            </a:r>
            <a:r>
              <a:rPr lang="en" sz="2000">
                <a:solidFill>
                  <a:schemeClr val="lt1"/>
                </a:solidFill>
                <a:latin typeface="Courier New"/>
                <a:ea typeface="Courier New"/>
                <a:cs typeface="Courier New"/>
                <a:sym typeface="Courier New"/>
              </a:rPr>
              <a:t> </a:t>
            </a:r>
            <a:endParaRPr sz="2000">
              <a:solidFill>
                <a:srgbClr val="008000"/>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t/>
            </a:r>
            <a:endParaRPr sz="6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a:t>Combining these (rows 1-5 </a:t>
            </a:r>
            <a:r>
              <a:rPr b="1" lang="en"/>
              <a:t>(includes row 5)</a:t>
            </a:r>
            <a:r>
              <a:rPr lang="en"/>
              <a:t>, name/age/survived):</a:t>
            </a:r>
            <a:endParaRPr/>
          </a:p>
          <a:p>
            <a:pPr indent="0" lvl="0" marL="0" rtl="0" algn="l">
              <a:spcBef>
                <a:spcPts val="800"/>
              </a:spcBef>
              <a:spcAft>
                <a:spcPts val="0"/>
              </a:spcAft>
              <a:buClr>
                <a:schemeClr val="lt1"/>
              </a:buClr>
              <a:buSzPts val="1100"/>
              <a:buFont typeface="Arial"/>
              <a:buNone/>
            </a:pPr>
            <a:r>
              <a:rPr lang="en" sz="2000">
                <a:solidFill>
                  <a:schemeClr val="lt1"/>
                </a:solidFill>
                <a:latin typeface="Courier New"/>
                <a:ea typeface="Courier New"/>
                <a:cs typeface="Courier New"/>
                <a:sym typeface="Courier New"/>
              </a:rPr>
              <a:t>t</a:t>
            </a:r>
            <a:r>
              <a:rPr lang="en" sz="2000">
                <a:solidFill>
                  <a:schemeClr val="lt1"/>
                </a:solidFill>
                <a:latin typeface="Courier New"/>
                <a:ea typeface="Courier New"/>
                <a:cs typeface="Courier New"/>
                <a:sym typeface="Courier New"/>
              </a:rPr>
              <a:t>itanic_df.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[1:5,[</a:t>
            </a:r>
            <a:r>
              <a:rPr lang="en" sz="2000">
                <a:solidFill>
                  <a:srgbClr val="BA2121"/>
                </a:solidFill>
                <a:latin typeface="Courier New"/>
                <a:ea typeface="Courier New"/>
                <a:cs typeface="Courier New"/>
                <a:sym typeface="Courier New"/>
              </a:rPr>
              <a:t>'name','age', 'survived'</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600"/>
          </a:p>
          <a:p>
            <a:pPr indent="0" lvl="0" marL="0" rtl="0" algn="l">
              <a:spcBef>
                <a:spcPts val="800"/>
              </a:spcBef>
              <a:spcAft>
                <a:spcPts val="0"/>
              </a:spcAft>
              <a:buNone/>
            </a:pPr>
            <a:r>
              <a:rPr lang="en"/>
              <a:t>We can combine with steps, etc.:</a:t>
            </a:r>
            <a:endParaRPr/>
          </a:p>
          <a:p>
            <a:pPr indent="0" lvl="0" marL="0" rtl="0" algn="l">
              <a:spcBef>
                <a:spcPts val="800"/>
              </a:spcBef>
              <a:spcAft>
                <a:spcPts val="0"/>
              </a:spcAft>
              <a:buClr>
                <a:schemeClr val="lt1"/>
              </a:buClr>
              <a:buSzPts val="1100"/>
              <a:buFont typeface="Arial"/>
              <a:buNone/>
            </a:pPr>
            <a:r>
              <a:rPr lang="en" sz="2000">
                <a:solidFill>
                  <a:schemeClr val="lt1"/>
                </a:solidFill>
                <a:latin typeface="Courier New"/>
                <a:ea typeface="Courier New"/>
                <a:cs typeface="Courier New"/>
                <a:sym typeface="Courier New"/>
              </a:rPr>
              <a:t>titanic_df.</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[::2,::2] </a:t>
            </a:r>
            <a:r>
              <a:rPr lang="en" sz="2000">
                <a:solidFill>
                  <a:srgbClr val="008000"/>
                </a:solidFill>
                <a:latin typeface="Courier New"/>
                <a:ea typeface="Courier New"/>
                <a:cs typeface="Courier New"/>
                <a:sym typeface="Courier New"/>
              </a:rPr>
              <a:t>#every second row and col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3200">
                <a:solidFill>
                  <a:schemeClr val="lt1"/>
                </a:solidFill>
                <a:latin typeface="Courier New"/>
                <a:ea typeface="Courier New"/>
                <a:cs typeface="Courier New"/>
                <a:sym typeface="Courier New"/>
              </a:rPr>
              <a:t>i</a:t>
            </a:r>
            <a:r>
              <a:rPr lang="en" sz="3200">
                <a:solidFill>
                  <a:schemeClr val="lt1"/>
                </a:solidFill>
                <a:latin typeface="Courier New"/>
                <a:ea typeface="Courier New"/>
                <a:cs typeface="Courier New"/>
                <a:sym typeface="Courier New"/>
              </a:rPr>
              <a:t>loc</a:t>
            </a:r>
            <a:r>
              <a:rPr lang="en"/>
              <a:t>: label-based extraction</a:t>
            </a:r>
            <a:endParaRPr/>
          </a:p>
        </p:txBody>
      </p:sp>
      <p:sp>
        <p:nvSpPr>
          <p:cNvPr id="199" name="Google Shape;199;p31"/>
          <p:cNvSpPr txBox="1"/>
          <p:nvPr>
            <p:ph idx="1" type="body"/>
          </p:nvPr>
        </p:nvSpPr>
        <p:spPr>
          <a:xfrm>
            <a:off x="628650" y="1369225"/>
            <a:ext cx="81774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Getting a </a:t>
            </a:r>
            <a:r>
              <a:rPr b="1" lang="en"/>
              <a:t>single row (row 1),</a:t>
            </a:r>
            <a:r>
              <a:rPr lang="en"/>
              <a:t> across all columns (same):</a:t>
            </a:r>
            <a:br>
              <a:rPr lang="en"/>
            </a:br>
            <a:r>
              <a:rPr lang="en" sz="2000">
                <a:solidFill>
                  <a:schemeClr val="lt1"/>
                </a:solidFill>
                <a:latin typeface="Courier New"/>
                <a:ea typeface="Courier New"/>
                <a:cs typeface="Courier New"/>
                <a:sym typeface="Courier New"/>
              </a:rPr>
              <a:t>titanic_df.</a:t>
            </a:r>
            <a:r>
              <a:rPr lang="en" sz="2000">
                <a:solidFill>
                  <a:srgbClr val="008000"/>
                </a:solidFill>
                <a:latin typeface="Courier New"/>
                <a:ea typeface="Courier New"/>
                <a:cs typeface="Courier New"/>
                <a:sym typeface="Courier New"/>
              </a:rPr>
              <a:t>iloc</a:t>
            </a:r>
            <a:r>
              <a:rPr lang="en" sz="2000">
                <a:solidFill>
                  <a:schemeClr val="lt1"/>
                </a:solidFill>
                <a:latin typeface="Courier New"/>
                <a:ea typeface="Courier New"/>
                <a:cs typeface="Courier New"/>
                <a:sym typeface="Courier New"/>
              </a:rPr>
              <a:t>[0,:]</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600">
              <a:solidFill>
                <a:schemeClr val="lt1"/>
              </a:solidFill>
              <a:latin typeface="Courier New"/>
              <a:ea typeface="Courier New"/>
              <a:cs typeface="Courier New"/>
              <a:sym typeface="Courier New"/>
            </a:endParaRPr>
          </a:p>
          <a:p>
            <a:pPr indent="0" lvl="0" marL="0" rtl="0" algn="l">
              <a:spcBef>
                <a:spcPts val="800"/>
              </a:spcBef>
              <a:spcAft>
                <a:spcPts val="0"/>
              </a:spcAft>
              <a:buNone/>
            </a:pPr>
            <a:r>
              <a:rPr b="1" lang="en"/>
              <a:t>DIFFERENT</a:t>
            </a:r>
            <a:r>
              <a:rPr lang="en"/>
              <a:t>:</a:t>
            </a:r>
            <a:r>
              <a:rPr lang="en"/>
              <a:t> getting a </a:t>
            </a:r>
            <a:r>
              <a:rPr b="1" lang="en"/>
              <a:t>single column (name, pos 0)</a:t>
            </a:r>
            <a:r>
              <a:rPr lang="en"/>
              <a:t> across all rows:</a:t>
            </a:r>
            <a:endParaRPr/>
          </a:p>
          <a:p>
            <a:pPr indent="0" lvl="0" marL="0" rtl="0" algn="l">
              <a:spcBef>
                <a:spcPts val="800"/>
              </a:spcBef>
              <a:spcAft>
                <a:spcPts val="0"/>
              </a:spcAft>
              <a:buNone/>
            </a:pPr>
            <a:r>
              <a:rPr lang="en" sz="2000">
                <a:solidFill>
                  <a:schemeClr val="lt1"/>
                </a:solidFill>
                <a:latin typeface="Courier New"/>
                <a:ea typeface="Courier New"/>
                <a:cs typeface="Courier New"/>
                <a:sym typeface="Courier New"/>
              </a:rPr>
              <a:t>titanic_df.</a:t>
            </a:r>
            <a:r>
              <a:rPr lang="en" sz="2000">
                <a:solidFill>
                  <a:srgbClr val="008000"/>
                </a:solidFill>
                <a:latin typeface="Courier New"/>
                <a:ea typeface="Courier New"/>
                <a:cs typeface="Courier New"/>
                <a:sym typeface="Courier New"/>
              </a:rPr>
              <a:t>i</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a:t>
            </a:r>
            <a:r>
              <a:rPr lang="en" sz="2000">
                <a:solidFill>
                  <a:srgbClr val="BA2121"/>
                </a:solidFill>
                <a:latin typeface="Courier New"/>
                <a:ea typeface="Courier New"/>
                <a:cs typeface="Courier New"/>
                <a:sym typeface="Courier New"/>
              </a:rPr>
              <a:t>0</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6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a:t>Combining these (rows 1-5 </a:t>
            </a:r>
            <a:r>
              <a:rPr b="1" lang="en"/>
              <a:t>(row 5 not included)</a:t>
            </a:r>
            <a:r>
              <a:rPr lang="en"/>
              <a:t>, name/age/survived):</a:t>
            </a:r>
            <a:endParaRPr/>
          </a:p>
          <a:p>
            <a:pPr indent="0" lvl="0" marL="0" rtl="0" algn="l">
              <a:spcBef>
                <a:spcPts val="800"/>
              </a:spcBef>
              <a:spcAft>
                <a:spcPts val="0"/>
              </a:spcAft>
              <a:buNone/>
            </a:pPr>
            <a:r>
              <a:rPr lang="en" sz="2000">
                <a:solidFill>
                  <a:schemeClr val="lt1"/>
                </a:solidFill>
                <a:latin typeface="Courier New"/>
                <a:ea typeface="Courier New"/>
                <a:cs typeface="Courier New"/>
                <a:sym typeface="Courier New"/>
              </a:rPr>
              <a:t>t</a:t>
            </a:r>
            <a:r>
              <a:rPr lang="en" sz="2000">
                <a:solidFill>
                  <a:schemeClr val="lt1"/>
                </a:solidFill>
                <a:latin typeface="Courier New"/>
                <a:ea typeface="Courier New"/>
                <a:cs typeface="Courier New"/>
                <a:sym typeface="Courier New"/>
              </a:rPr>
              <a:t>itanic_df.</a:t>
            </a:r>
            <a:r>
              <a:rPr lang="en" sz="2000">
                <a:solidFill>
                  <a:srgbClr val="008000"/>
                </a:solidFill>
                <a:latin typeface="Courier New"/>
                <a:ea typeface="Courier New"/>
                <a:cs typeface="Courier New"/>
                <a:sym typeface="Courier New"/>
              </a:rPr>
              <a:t>i</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[1:5,[</a:t>
            </a:r>
            <a:r>
              <a:rPr lang="en" sz="2000">
                <a:solidFill>
                  <a:srgbClr val="BA2121"/>
                </a:solidFill>
                <a:latin typeface="Courier New"/>
                <a:ea typeface="Courier New"/>
                <a:cs typeface="Courier New"/>
                <a:sym typeface="Courier New"/>
              </a:rPr>
              <a:t>0, 5, 3</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600"/>
          </a:p>
          <a:p>
            <a:pPr indent="0" lvl="0" marL="0" rtl="0" algn="l">
              <a:spcBef>
                <a:spcPts val="800"/>
              </a:spcBef>
              <a:spcAft>
                <a:spcPts val="0"/>
              </a:spcAft>
              <a:buNone/>
            </a:pPr>
            <a:r>
              <a:rPr lang="en"/>
              <a:t>We can combine with steps, etc.:</a:t>
            </a:r>
            <a:endParaRPr/>
          </a:p>
          <a:p>
            <a:pPr indent="0" lvl="0" marL="0" rtl="0" algn="l">
              <a:spcBef>
                <a:spcPts val="800"/>
              </a:spcBef>
              <a:spcAft>
                <a:spcPts val="0"/>
              </a:spcAft>
              <a:buNone/>
            </a:pPr>
            <a:r>
              <a:rPr lang="en" sz="2000">
                <a:solidFill>
                  <a:schemeClr val="lt1"/>
                </a:solidFill>
                <a:latin typeface="Courier New"/>
                <a:ea typeface="Courier New"/>
                <a:cs typeface="Courier New"/>
                <a:sym typeface="Courier New"/>
              </a:rPr>
              <a:t>titanic_df.</a:t>
            </a:r>
            <a:r>
              <a:rPr lang="en" sz="2000">
                <a:solidFill>
                  <a:srgbClr val="008000"/>
                </a:solidFill>
                <a:latin typeface="Courier New"/>
                <a:ea typeface="Courier New"/>
                <a:cs typeface="Courier New"/>
                <a:sym typeface="Courier New"/>
              </a:rPr>
              <a:t>i</a:t>
            </a:r>
            <a:r>
              <a:rPr lang="en" sz="2000">
                <a:solidFill>
                  <a:srgbClr val="008000"/>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[::2,::2] </a:t>
            </a:r>
            <a:r>
              <a:rPr lang="en" sz="2000">
                <a:solidFill>
                  <a:srgbClr val="008000"/>
                </a:solidFill>
                <a:latin typeface="Courier New"/>
                <a:ea typeface="Courier New"/>
                <a:cs typeface="Courier New"/>
                <a:sym typeface="Courier New"/>
              </a:rPr>
              <a:t>#every second row and col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pic>
        <p:nvPicPr>
          <p:cNvPr descr="logo-id" id="204" name="Google Shape;204;p32">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05" name="Google Shape;205;p32"/>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5B5B5B"/>
                </a:solidFill>
                <a:latin typeface="Roboto"/>
                <a:ea typeface="Roboto"/>
                <a:cs typeface="Roboto"/>
                <a:sym typeface="Roboto"/>
              </a:rPr>
              <a:t>Given the Pandas Series temps, which represents the monthly average temperatures, how would you access the temperature for the month of June?</a:t>
            </a:r>
            <a:endParaRPr b="1" sz="2400">
              <a:solidFill>
                <a:srgbClr val="5B5B5B"/>
              </a:solidFill>
              <a:latin typeface="Roboto"/>
              <a:ea typeface="Roboto"/>
              <a:cs typeface="Roboto"/>
              <a:sym typeface="Roboto"/>
            </a:endParaRPr>
          </a:p>
        </p:txBody>
      </p:sp>
      <p:sp>
        <p:nvSpPr>
          <p:cNvPr descr="footer-id" id="206" name="Google Shape;206;p32"/>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07" name="Google Shape;207;p32"/>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5"/>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208" name="Google Shape;208;p32">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a:t>
            </a:r>
            <a:endParaRPr/>
          </a:p>
        </p:txBody>
      </p:sp>
      <p:sp>
        <p:nvSpPr>
          <p:cNvPr id="214" name="Google Shape;214;p33"/>
          <p:cNvSpPr txBox="1"/>
          <p:nvPr/>
        </p:nvSpPr>
        <p:spPr>
          <a:xfrm>
            <a:off x="787448" y="1254444"/>
            <a:ext cx="7091700" cy="6519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Given the Pandas Series temps, which represents the monthly average temperatures, how would you access the temperature for the month of June?</a:t>
            </a:r>
            <a:endParaRPr b="1" sz="1800">
              <a:solidFill>
                <a:schemeClr val="accent6"/>
              </a:solidFill>
              <a:latin typeface="Quattrocento Sans"/>
              <a:ea typeface="Quattrocento Sans"/>
              <a:cs typeface="Quattrocento Sans"/>
              <a:sym typeface="Quattrocento Sans"/>
            </a:endParaRPr>
          </a:p>
        </p:txBody>
      </p:sp>
      <p:sp>
        <p:nvSpPr>
          <p:cNvPr id="215" name="Google Shape;215;p33"/>
          <p:cNvSpPr txBox="1"/>
          <p:nvPr/>
        </p:nvSpPr>
        <p:spPr>
          <a:xfrm>
            <a:off x="5751150" y="2271200"/>
            <a:ext cx="3114000" cy="1246800"/>
          </a:xfrm>
          <a:prstGeom prst="rect">
            <a:avLst/>
          </a:prstGeom>
          <a:noFill/>
          <a:ln>
            <a:noFill/>
          </a:ln>
        </p:spPr>
        <p:txBody>
          <a:bodyPr anchorCtr="0" anchor="t" bIns="68575" lIns="68575" spcFirstLastPara="1" rIns="68575" wrap="square" tIns="68575">
            <a:spAutoFit/>
          </a:bodyPr>
          <a:lstStyle/>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temps[‘Jun’]</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t</a:t>
            </a:r>
            <a:r>
              <a:rPr b="1" lang="en" sz="1800">
                <a:solidFill>
                  <a:srgbClr val="F8F8F8"/>
                </a:solidFill>
                <a:latin typeface="Courier New"/>
                <a:ea typeface="Courier New"/>
                <a:cs typeface="Courier New"/>
                <a:sym typeface="Courier New"/>
              </a:rPr>
              <a:t>emps.iloc[5]</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temps.loc[‘Jun’]</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92D050"/>
              </a:buClr>
              <a:buSzPts val="1800"/>
              <a:buFont typeface="Courier New"/>
              <a:buAutoNum type="alphaUcPeriod"/>
            </a:pPr>
            <a:r>
              <a:rPr b="1" lang="en" sz="1800">
                <a:solidFill>
                  <a:srgbClr val="92D050"/>
                </a:solidFill>
                <a:latin typeface="Courier New"/>
                <a:ea typeface="Courier New"/>
                <a:cs typeface="Courier New"/>
                <a:sym typeface="Courier New"/>
              </a:rPr>
              <a:t>All of the above</a:t>
            </a:r>
            <a:endParaRPr b="1" sz="1800">
              <a:solidFill>
                <a:srgbClr val="92D050"/>
              </a:solidFill>
              <a:latin typeface="Courier New"/>
              <a:ea typeface="Courier New"/>
              <a:cs typeface="Courier New"/>
              <a:sym typeface="Courier New"/>
            </a:endParaRPr>
          </a:p>
        </p:txBody>
      </p:sp>
      <p:pic>
        <p:nvPicPr>
          <p:cNvPr id="216" name="Google Shape;216;p33"/>
          <p:cNvPicPr preferRelativeResize="0"/>
          <p:nvPr/>
        </p:nvPicPr>
        <p:blipFill>
          <a:blip r:embed="rId3">
            <a:alphaModFix/>
          </a:blip>
          <a:stretch>
            <a:fillRect/>
          </a:stretch>
        </p:blipFill>
        <p:spPr>
          <a:xfrm>
            <a:off x="190125" y="2343150"/>
            <a:ext cx="5254575" cy="1018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Looping using indexing</a:t>
            </a:r>
            <a:endParaRPr/>
          </a:p>
        </p:txBody>
      </p:sp>
      <p:sp>
        <p:nvSpPr>
          <p:cNvPr id="222" name="Google Shape;222;p34"/>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t>We can loop over the rows using index-labels with </a:t>
            </a:r>
            <a:r>
              <a:rPr b="1" lang="en"/>
              <a:t>loc</a:t>
            </a:r>
            <a:r>
              <a:rPr lang="en"/>
              <a:t>:</a:t>
            </a:r>
            <a:endParaRPr/>
          </a:p>
          <a:p>
            <a:pPr indent="0" lvl="0" marL="0" rtl="0" algn="l">
              <a:spcBef>
                <a:spcPts val="800"/>
              </a:spcBef>
              <a:spcAft>
                <a:spcPts val="0"/>
              </a:spcAft>
              <a:buClr>
                <a:schemeClr val="lt1"/>
              </a:buClr>
              <a:buSzPts val="1100"/>
              <a:buFont typeface="Arial"/>
              <a:buNone/>
            </a:pPr>
            <a:r>
              <a:rPr lang="en" sz="2000">
                <a:solidFill>
                  <a:srgbClr val="008000"/>
                </a:solidFill>
                <a:latin typeface="Courier New"/>
                <a:ea typeface="Courier New"/>
                <a:cs typeface="Courier New"/>
                <a:sym typeface="Courier New"/>
              </a:rPr>
              <a:t>for</a:t>
            </a:r>
            <a:r>
              <a:rPr lang="en" sz="2000">
                <a:solidFill>
                  <a:schemeClr val="lt1"/>
                </a:solidFill>
                <a:latin typeface="Courier New"/>
                <a:ea typeface="Courier New"/>
                <a:cs typeface="Courier New"/>
                <a:sym typeface="Courier New"/>
              </a:rPr>
              <a:t> row_label</a:t>
            </a:r>
            <a:r>
              <a:rPr lang="en" sz="2000">
                <a:solidFill>
                  <a:srgbClr val="008000"/>
                </a:solidFill>
                <a:latin typeface="Courier New"/>
                <a:ea typeface="Courier New"/>
                <a:cs typeface="Courier New"/>
                <a:sym typeface="Courier New"/>
              </a:rPr>
              <a:t> in</a:t>
            </a:r>
            <a:r>
              <a:rPr lang="en" sz="2000">
                <a:solidFill>
                  <a:schemeClr val="lt1"/>
                </a:solidFill>
                <a:latin typeface="Courier New"/>
                <a:ea typeface="Courier New"/>
                <a:cs typeface="Courier New"/>
                <a:sym typeface="Courier New"/>
              </a:rPr>
              <a:t> </a:t>
            </a:r>
            <a:r>
              <a:rPr lang="en" sz="2000">
                <a:solidFill>
                  <a:schemeClr val="lt1"/>
                </a:solidFill>
                <a:latin typeface="Courier New"/>
                <a:ea typeface="Courier New"/>
                <a:cs typeface="Courier New"/>
                <a:sym typeface="Courier New"/>
              </a:rPr>
              <a:t>titanic_df.</a:t>
            </a:r>
            <a:r>
              <a:rPr lang="en" sz="2000">
                <a:solidFill>
                  <a:srgbClr val="BA2121"/>
                </a:solidFill>
                <a:latin typeface="Courier New"/>
                <a:ea typeface="Courier New"/>
                <a:cs typeface="Courier New"/>
                <a:sym typeface="Courier New"/>
              </a:rPr>
              <a:t>index</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2000">
                <a:solidFill>
                  <a:schemeClr val="lt1"/>
                </a:solidFill>
                <a:latin typeface="Courier New"/>
                <a:ea typeface="Courier New"/>
                <a:cs typeface="Courier New"/>
                <a:sym typeface="Courier New"/>
              </a:rPr>
              <a:t>    name = titanic_df.</a:t>
            </a:r>
            <a:r>
              <a:rPr b="1" lang="en" sz="2000">
                <a:solidFill>
                  <a:schemeClr val="lt1"/>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[row_label, </a:t>
            </a:r>
            <a:r>
              <a:rPr lang="en" sz="2000">
                <a:solidFill>
                  <a:srgbClr val="BA2121"/>
                </a:solidFill>
                <a:latin typeface="Courier New"/>
                <a:ea typeface="Courier New"/>
                <a:cs typeface="Courier New"/>
                <a:sym typeface="Courier New"/>
              </a:rPr>
              <a:t>'name'</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print</a:t>
            </a:r>
            <a:r>
              <a:rPr lang="en" sz="2000">
                <a:solidFill>
                  <a:schemeClr val="lt1"/>
                </a:solidFill>
                <a:latin typeface="Courier New"/>
                <a:ea typeface="Courier New"/>
                <a:cs typeface="Courier New"/>
                <a:sym typeface="Courier New"/>
              </a:rPr>
              <a:t>(name.split(',')[</a:t>
            </a:r>
            <a:r>
              <a:rPr lang="en" sz="2000">
                <a:solidFill>
                  <a:srgbClr val="008000"/>
                </a:solidFill>
                <a:latin typeface="Courier New"/>
                <a:ea typeface="Courier New"/>
                <a:cs typeface="Courier New"/>
                <a:sym typeface="Courier New"/>
              </a:rPr>
              <a:t>0</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 gets the last-name</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Equivalent using an integer series for </a:t>
            </a:r>
            <a:r>
              <a:rPr b="1" lang="en"/>
              <a:t>iloc</a:t>
            </a:r>
            <a:r>
              <a:rPr lang="en"/>
              <a:t> and a range from </a:t>
            </a:r>
            <a:r>
              <a:rPr b="1" lang="en"/>
              <a:t>shape</a:t>
            </a:r>
            <a:r>
              <a:rPr lang="en"/>
              <a:t>:</a:t>
            </a:r>
            <a:endParaRPr/>
          </a:p>
          <a:p>
            <a:pPr indent="0" lvl="0" marL="0" marR="0" rtl="0" algn="l">
              <a:lnSpc>
                <a:spcPct val="90000"/>
              </a:lnSpc>
              <a:spcBef>
                <a:spcPts val="800"/>
              </a:spcBef>
              <a:spcAft>
                <a:spcPts val="0"/>
              </a:spcAft>
              <a:buNone/>
            </a:pPr>
            <a:r>
              <a:rPr lang="en" sz="2000">
                <a:solidFill>
                  <a:srgbClr val="008000"/>
                </a:solidFill>
                <a:latin typeface="Courier New"/>
                <a:ea typeface="Courier New"/>
                <a:cs typeface="Courier New"/>
                <a:sym typeface="Courier New"/>
              </a:rPr>
              <a:t>for</a:t>
            </a:r>
            <a:r>
              <a:rPr lang="en" sz="2000">
                <a:solidFill>
                  <a:schemeClr val="lt1"/>
                </a:solidFill>
                <a:latin typeface="Courier New"/>
                <a:ea typeface="Courier New"/>
                <a:cs typeface="Courier New"/>
                <a:sym typeface="Courier New"/>
              </a:rPr>
              <a:t> row_label </a:t>
            </a:r>
            <a:r>
              <a:rPr lang="en" sz="2000">
                <a:solidFill>
                  <a:srgbClr val="008000"/>
                </a:solidFill>
                <a:latin typeface="Courier New"/>
                <a:ea typeface="Courier New"/>
                <a:cs typeface="Courier New"/>
                <a:sym typeface="Courier New"/>
              </a:rPr>
              <a:t>in</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range</a:t>
            </a:r>
            <a:r>
              <a:rPr lang="en" sz="2000">
                <a:solidFill>
                  <a:schemeClr val="lt1"/>
                </a:solidFill>
                <a:latin typeface="Courier New"/>
                <a:ea typeface="Courier New"/>
                <a:cs typeface="Courier New"/>
                <a:sym typeface="Courier New"/>
              </a:rPr>
              <a:t>(titanic_df.</a:t>
            </a:r>
            <a:r>
              <a:rPr lang="en" sz="2000">
                <a:solidFill>
                  <a:srgbClr val="BA2121"/>
                </a:solidFill>
                <a:latin typeface="Courier New"/>
                <a:ea typeface="Courier New"/>
                <a:cs typeface="Courier New"/>
                <a:sym typeface="Courier New"/>
              </a:rPr>
              <a:t>shape</a:t>
            </a:r>
            <a:r>
              <a:rPr lang="en" sz="2000">
                <a:solidFill>
                  <a:schemeClr val="lt1"/>
                </a:solidFill>
                <a:latin typeface="Courier New"/>
                <a:ea typeface="Courier New"/>
                <a:cs typeface="Courier New"/>
                <a:sym typeface="Courier New"/>
              </a:rPr>
              <a:t>[</a:t>
            </a:r>
            <a:r>
              <a:rPr lang="en" sz="2000">
                <a:solidFill>
                  <a:srgbClr val="008000"/>
                </a:solidFill>
                <a:latin typeface="Courier New"/>
                <a:ea typeface="Courier New"/>
                <a:cs typeface="Courier New"/>
                <a:sym typeface="Courier New"/>
              </a:rPr>
              <a:t>0</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marR="0" rtl="0" algn="l">
              <a:lnSpc>
                <a:spcPct val="90000"/>
              </a:lnSpc>
              <a:spcBef>
                <a:spcPts val="800"/>
              </a:spcBef>
              <a:spcAft>
                <a:spcPts val="0"/>
              </a:spcAft>
              <a:buNone/>
            </a:pPr>
            <a:r>
              <a:rPr lang="en" sz="2000">
                <a:solidFill>
                  <a:schemeClr val="lt1"/>
                </a:solidFill>
                <a:latin typeface="Courier New"/>
                <a:ea typeface="Courier New"/>
                <a:cs typeface="Courier New"/>
                <a:sym typeface="Courier New"/>
              </a:rPr>
              <a:t>    name = titanic_df.</a:t>
            </a:r>
            <a:r>
              <a:rPr b="1" lang="en" sz="2000">
                <a:solidFill>
                  <a:schemeClr val="lt1"/>
                </a:solidFill>
                <a:latin typeface="Courier New"/>
                <a:ea typeface="Courier New"/>
                <a:cs typeface="Courier New"/>
                <a:sym typeface="Courier New"/>
              </a:rPr>
              <a:t>iloc</a:t>
            </a:r>
            <a:r>
              <a:rPr lang="en" sz="2000">
                <a:solidFill>
                  <a:schemeClr val="lt1"/>
                </a:solidFill>
                <a:latin typeface="Courier New"/>
                <a:ea typeface="Courier New"/>
                <a:cs typeface="Courier New"/>
                <a:sym typeface="Courier New"/>
              </a:rPr>
              <a:t>[row_label, </a:t>
            </a:r>
            <a:r>
              <a:rPr lang="en" sz="2000">
                <a:solidFill>
                  <a:srgbClr val="008000"/>
                </a:solidFill>
                <a:latin typeface="Courier New"/>
                <a:ea typeface="Courier New"/>
                <a:cs typeface="Courier New"/>
                <a:sym typeface="Courier New"/>
              </a:rPr>
              <a:t>0</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0" lvl="0" marL="0" marR="0" rtl="0" algn="l">
              <a:lnSpc>
                <a:spcPct val="90000"/>
              </a:lnSpc>
              <a:spcBef>
                <a:spcPts val="800"/>
              </a:spcBef>
              <a:spcAft>
                <a:spcPts val="0"/>
              </a:spcAft>
              <a:buNone/>
            </a:pP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print</a:t>
            </a:r>
            <a:r>
              <a:rPr lang="en" sz="2000">
                <a:solidFill>
                  <a:schemeClr val="lt1"/>
                </a:solidFill>
                <a:latin typeface="Courier New"/>
                <a:ea typeface="Courier New"/>
                <a:cs typeface="Courier New"/>
                <a:sym typeface="Courier New"/>
              </a:rPr>
              <a:t>(name.split(',')[</a:t>
            </a:r>
            <a:r>
              <a:rPr lang="en" sz="2000">
                <a:solidFill>
                  <a:srgbClr val="008000"/>
                </a:solidFill>
                <a:latin typeface="Courier New"/>
                <a:ea typeface="Courier New"/>
                <a:cs typeface="Courier New"/>
                <a:sym typeface="Courier New"/>
              </a:rPr>
              <a:t>0</a:t>
            </a:r>
            <a:r>
              <a:rPr lang="en" sz="2000">
                <a:solidFill>
                  <a:schemeClr val="lt1"/>
                </a:solidFill>
                <a:latin typeface="Courier New"/>
                <a:ea typeface="Courier New"/>
                <a:cs typeface="Courier New"/>
                <a:sym typeface="Courier New"/>
              </a:rPr>
              <a:t>]) </a:t>
            </a:r>
            <a:endParaRPr>
              <a:solidFill>
                <a:srgbClr val="008000"/>
              </a:solidFill>
            </a:endParaRPr>
          </a:p>
          <a:p>
            <a:pPr indent="0" lvl="0" marL="0" rtl="0" algn="l">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Looping using indexing</a:t>
            </a:r>
            <a:endParaRPr/>
          </a:p>
        </p:txBody>
      </p:sp>
      <p:sp>
        <p:nvSpPr>
          <p:cNvPr id="228" name="Google Shape;228;p35"/>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We can loop over the items directly in a series:</a:t>
            </a:r>
            <a:endParaRPr/>
          </a:p>
          <a:p>
            <a:pPr indent="0" lvl="0" marL="0" rtl="0" algn="l">
              <a:spcBef>
                <a:spcPts val="800"/>
              </a:spcBef>
              <a:spcAft>
                <a:spcPts val="0"/>
              </a:spcAft>
              <a:buNone/>
            </a:pPr>
            <a:r>
              <a:rPr lang="en" sz="2000">
                <a:solidFill>
                  <a:srgbClr val="008000"/>
                </a:solidFill>
                <a:latin typeface="Courier New"/>
                <a:ea typeface="Courier New"/>
                <a:cs typeface="Courier New"/>
                <a:sym typeface="Courier New"/>
              </a:rPr>
              <a:t>for</a:t>
            </a:r>
            <a:r>
              <a:rPr lang="en" sz="2000">
                <a:solidFill>
                  <a:schemeClr val="lt1"/>
                </a:solidFill>
                <a:latin typeface="Courier New"/>
                <a:ea typeface="Courier New"/>
                <a:cs typeface="Courier New"/>
                <a:sym typeface="Courier New"/>
              </a:rPr>
              <a:t> </a:t>
            </a:r>
            <a:r>
              <a:rPr lang="en" sz="2000">
                <a:solidFill>
                  <a:schemeClr val="dk1"/>
                </a:solidFill>
                <a:latin typeface="Courier New"/>
                <a:ea typeface="Courier New"/>
                <a:cs typeface="Courier New"/>
                <a:sym typeface="Courier New"/>
              </a:rPr>
              <a:t>item</a:t>
            </a:r>
            <a:r>
              <a:rPr lang="en" sz="2000">
                <a:solidFill>
                  <a:schemeClr val="lt1"/>
                </a:solidFill>
                <a:latin typeface="Courier New"/>
                <a:ea typeface="Courier New"/>
                <a:cs typeface="Courier New"/>
                <a:sym typeface="Courier New"/>
              </a:rPr>
              <a:t> </a:t>
            </a:r>
            <a:r>
              <a:rPr lang="en" sz="2000">
                <a:solidFill>
                  <a:srgbClr val="008000"/>
                </a:solidFill>
                <a:latin typeface="Courier New"/>
                <a:ea typeface="Courier New"/>
                <a:cs typeface="Courier New"/>
                <a:sym typeface="Courier New"/>
              </a:rPr>
              <a:t>in</a:t>
            </a:r>
            <a:r>
              <a:rPr lang="en" sz="2000">
                <a:solidFill>
                  <a:schemeClr val="lt1"/>
                </a:solidFill>
                <a:latin typeface="Courier New"/>
                <a:ea typeface="Courier New"/>
                <a:cs typeface="Courier New"/>
                <a:sym typeface="Courier New"/>
              </a:rPr>
              <a:t> my_series:</a:t>
            </a:r>
            <a:endParaRPr sz="2000">
              <a:solidFill>
                <a:schemeClr val="lt1"/>
              </a:solidFill>
              <a:latin typeface="Courier New"/>
              <a:ea typeface="Courier New"/>
              <a:cs typeface="Courier New"/>
              <a:sym typeface="Courier New"/>
            </a:endParaRPr>
          </a:p>
          <a:p>
            <a:pPr indent="457200" lvl="0" marL="0" rtl="0" algn="l">
              <a:spcBef>
                <a:spcPts val="800"/>
              </a:spcBef>
              <a:spcAft>
                <a:spcPts val="0"/>
              </a:spcAft>
              <a:buNone/>
            </a:pPr>
            <a:r>
              <a:rPr lang="en" sz="2000">
                <a:solidFill>
                  <a:srgbClr val="008000"/>
                </a:solidFill>
                <a:latin typeface="Courier New"/>
                <a:ea typeface="Courier New"/>
                <a:cs typeface="Courier New"/>
                <a:sym typeface="Courier New"/>
              </a:rPr>
              <a:t>print</a:t>
            </a:r>
            <a:r>
              <a:rPr lang="en" sz="2000">
                <a:solidFill>
                  <a:schemeClr val="lt1"/>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item</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457200" lvl="0" marL="0" rtl="0" algn="l">
              <a:spcBef>
                <a:spcPts val="800"/>
              </a:spcBef>
              <a:spcAft>
                <a:spcPts val="0"/>
              </a:spcAft>
              <a:buNone/>
            </a:pPr>
            <a:r>
              <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a:t>Or loop through the indices:</a:t>
            </a:r>
            <a:endParaRPr/>
          </a:p>
          <a:p>
            <a:pPr indent="0" lvl="0" marL="0" rtl="0" algn="l">
              <a:spcBef>
                <a:spcPts val="800"/>
              </a:spcBef>
              <a:spcAft>
                <a:spcPts val="0"/>
              </a:spcAft>
              <a:buClr>
                <a:schemeClr val="lt1"/>
              </a:buClr>
              <a:buSzPts val="1100"/>
              <a:buFont typeface="Arial"/>
              <a:buNone/>
            </a:pPr>
            <a:r>
              <a:rPr lang="en" sz="2000">
                <a:solidFill>
                  <a:srgbClr val="008000"/>
                </a:solidFill>
                <a:latin typeface="Courier New"/>
                <a:ea typeface="Courier New"/>
                <a:cs typeface="Courier New"/>
                <a:sym typeface="Courier New"/>
              </a:rPr>
              <a:t>for</a:t>
            </a:r>
            <a:r>
              <a:rPr lang="en" sz="2000">
                <a:solidFill>
                  <a:schemeClr val="lt1"/>
                </a:solidFill>
                <a:latin typeface="Courier New"/>
                <a:ea typeface="Courier New"/>
                <a:cs typeface="Courier New"/>
                <a:sym typeface="Courier New"/>
              </a:rPr>
              <a:t> index </a:t>
            </a:r>
            <a:r>
              <a:rPr lang="en" sz="2000">
                <a:solidFill>
                  <a:srgbClr val="008000"/>
                </a:solidFill>
                <a:latin typeface="Courier New"/>
                <a:ea typeface="Courier New"/>
                <a:cs typeface="Courier New"/>
                <a:sym typeface="Courier New"/>
              </a:rPr>
              <a:t>in</a:t>
            </a:r>
            <a:r>
              <a:rPr lang="en" sz="2000">
                <a:solidFill>
                  <a:schemeClr val="lt1"/>
                </a:solidFill>
                <a:latin typeface="Courier New"/>
                <a:ea typeface="Courier New"/>
                <a:cs typeface="Courier New"/>
                <a:sym typeface="Courier New"/>
              </a:rPr>
              <a:t> my_series.</a:t>
            </a:r>
            <a:r>
              <a:rPr lang="en" sz="2000">
                <a:solidFill>
                  <a:srgbClr val="BA2121"/>
                </a:solidFill>
                <a:latin typeface="Courier New"/>
                <a:ea typeface="Courier New"/>
                <a:cs typeface="Courier New"/>
                <a:sym typeface="Courier New"/>
              </a:rPr>
              <a:t>index</a:t>
            </a:r>
            <a:r>
              <a:rPr lang="en" sz="2000">
                <a:solidFill>
                  <a:schemeClr val="lt1"/>
                </a:solidFill>
                <a:latin typeface="Courier New"/>
                <a:ea typeface="Courier New"/>
                <a:cs typeface="Courier New"/>
                <a:sym typeface="Courier New"/>
              </a:rPr>
              <a:t>:</a:t>
            </a:r>
            <a:endParaRPr sz="2000">
              <a:solidFill>
                <a:schemeClr val="lt1"/>
              </a:solidFill>
              <a:latin typeface="Courier New"/>
              <a:ea typeface="Courier New"/>
              <a:cs typeface="Courier New"/>
              <a:sym typeface="Courier New"/>
            </a:endParaRPr>
          </a:p>
          <a:p>
            <a:pPr indent="457200" lvl="0" marL="0" rtl="0" algn="l">
              <a:spcBef>
                <a:spcPts val="800"/>
              </a:spcBef>
              <a:spcAft>
                <a:spcPts val="0"/>
              </a:spcAft>
              <a:buClr>
                <a:schemeClr val="lt1"/>
              </a:buClr>
              <a:buSzPts val="1100"/>
              <a:buFont typeface="Arial"/>
              <a:buNone/>
            </a:pPr>
            <a:r>
              <a:rPr lang="en" sz="2000">
                <a:solidFill>
                  <a:srgbClr val="008000"/>
                </a:solidFill>
                <a:latin typeface="Courier New"/>
                <a:ea typeface="Courier New"/>
                <a:cs typeface="Courier New"/>
                <a:sym typeface="Courier New"/>
              </a:rPr>
              <a:t>print</a:t>
            </a:r>
            <a:r>
              <a:rPr lang="en" sz="2000">
                <a:solidFill>
                  <a:schemeClr val="lt1"/>
                </a:solidFill>
                <a:latin typeface="Courier New"/>
                <a:ea typeface="Courier New"/>
                <a:cs typeface="Courier New"/>
                <a:sym typeface="Courier New"/>
              </a:rPr>
              <a:t>(my_series.</a:t>
            </a:r>
            <a:r>
              <a:rPr lang="en" sz="2000">
                <a:solidFill>
                  <a:srgbClr val="BA2121"/>
                </a:solidFill>
                <a:latin typeface="Courier New"/>
                <a:ea typeface="Courier New"/>
                <a:cs typeface="Courier New"/>
                <a:sym typeface="Courier New"/>
              </a:rPr>
              <a:t>loc</a:t>
            </a:r>
            <a:r>
              <a:rPr lang="en" sz="2000">
                <a:solidFill>
                  <a:schemeClr val="lt1"/>
                </a:solidFill>
                <a:latin typeface="Courier New"/>
                <a:ea typeface="Courier New"/>
                <a:cs typeface="Courier New"/>
                <a:sym typeface="Courier New"/>
              </a:rPr>
              <a:t>[index])</a:t>
            </a:r>
            <a:endParaRPr sz="20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234" name="Google Shape;234;p36"/>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Conditional Selection, Modifying Columns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Conditional Selection</a:t>
            </a:r>
            <a:endParaRPr/>
          </a:p>
        </p:txBody>
      </p:sp>
      <p:sp>
        <p:nvSpPr>
          <p:cNvPr id="240" name="Google Shape;240;p37"/>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We can create a boolean series from checking values across rows or columns like so:</a:t>
            </a:r>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s</a:t>
            </a:r>
            <a:r>
              <a:rPr lang="en" sz="1800">
                <a:solidFill>
                  <a:schemeClr val="lt1"/>
                </a:solidFill>
                <a:latin typeface="Courier New"/>
                <a:ea typeface="Courier New"/>
                <a:cs typeface="Courier New"/>
                <a:sym typeface="Courier New"/>
              </a:rPr>
              <a:t>urvived = </a:t>
            </a:r>
            <a:r>
              <a:rPr lang="en" sz="1800">
                <a:solidFill>
                  <a:schemeClr val="lt1"/>
                </a:solidFill>
                <a:latin typeface="Courier New"/>
                <a:ea typeface="Courier New"/>
                <a:cs typeface="Courier New"/>
                <a:sym typeface="Courier New"/>
              </a:rPr>
              <a:t>t</a:t>
            </a:r>
            <a:r>
              <a:rPr lang="en" sz="1800">
                <a:solidFill>
                  <a:schemeClr val="lt1"/>
                </a:solidFill>
                <a:latin typeface="Courier New"/>
                <a:ea typeface="Courier New"/>
                <a:cs typeface="Courier New"/>
                <a:sym typeface="Courier New"/>
              </a:rPr>
              <a:t>itanic_df.loc[:,</a:t>
            </a:r>
            <a:r>
              <a:rPr lang="en" sz="1800">
                <a:solidFill>
                  <a:srgbClr val="BA2121"/>
                </a:solidFill>
                <a:latin typeface="Courier New"/>
                <a:ea typeface="Courier New"/>
                <a:cs typeface="Courier New"/>
                <a:sym typeface="Courier New"/>
              </a:rPr>
              <a:t>'survived'</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1</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sz="1800">
                <a:solidFill>
                  <a:srgbClr val="008000"/>
                </a:solidFill>
                <a:latin typeface="Courier New"/>
                <a:ea typeface="Courier New"/>
                <a:cs typeface="Courier New"/>
                <a:sym typeface="Courier New"/>
              </a:rPr>
              <a:t>print</a:t>
            </a:r>
            <a:r>
              <a:rPr lang="en" sz="1800">
                <a:solidFill>
                  <a:schemeClr val="lt1"/>
                </a:solidFill>
                <a:latin typeface="Courier New"/>
                <a:ea typeface="Courier New"/>
                <a:cs typeface="Courier New"/>
                <a:sym typeface="Courier New"/>
              </a:rPr>
              <a:t>(survived)</a:t>
            </a:r>
            <a:endParaRPr sz="1800">
              <a:solidFill>
                <a:schemeClr val="lt1"/>
              </a:solidFill>
              <a:latin typeface="Courier New"/>
              <a:ea typeface="Courier New"/>
              <a:cs typeface="Courier New"/>
              <a:sym typeface="Courier New"/>
            </a:endParaRPr>
          </a:p>
        </p:txBody>
      </p:sp>
      <p:pic>
        <p:nvPicPr>
          <p:cNvPr id="241" name="Google Shape;241;p37"/>
          <p:cNvPicPr preferRelativeResize="0"/>
          <p:nvPr/>
        </p:nvPicPr>
        <p:blipFill>
          <a:blip r:embed="rId3">
            <a:alphaModFix/>
          </a:blip>
          <a:stretch>
            <a:fillRect/>
          </a:stretch>
        </p:blipFill>
        <p:spPr>
          <a:xfrm>
            <a:off x="812000" y="2862500"/>
            <a:ext cx="3186883" cy="1853875"/>
          </a:xfrm>
          <a:prstGeom prst="rect">
            <a:avLst/>
          </a:prstGeom>
          <a:noFill/>
          <a:ln>
            <a:noFill/>
          </a:ln>
        </p:spPr>
      </p:pic>
      <p:sp>
        <p:nvSpPr>
          <p:cNvPr id="242" name="Google Shape;242;p37"/>
          <p:cNvSpPr txBox="1"/>
          <p:nvPr/>
        </p:nvSpPr>
        <p:spPr>
          <a:xfrm>
            <a:off x="6377925" y="2648325"/>
            <a:ext cx="18660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latin typeface="Quattrocento Sans"/>
                <a:ea typeface="Quattrocento Sans"/>
                <a:cs typeface="Quattrocento Sans"/>
                <a:sym typeface="Quattrocento Sans"/>
              </a:rPr>
              <a:t>“Across all rows, check in ‘survived’ column for value 1 “</a:t>
            </a:r>
            <a:endParaRPr i="1" sz="1500">
              <a:solidFill>
                <a:schemeClr val="dk1"/>
              </a:solidFill>
              <a:latin typeface="Quattrocento Sans"/>
              <a:ea typeface="Quattrocento Sans"/>
              <a:cs typeface="Quattrocento Sans"/>
              <a:sym typeface="Quattrocento Sans"/>
            </a:endParaRPr>
          </a:p>
        </p:txBody>
      </p:sp>
      <p:cxnSp>
        <p:nvCxnSpPr>
          <p:cNvPr id="243" name="Google Shape;243;p37"/>
          <p:cNvCxnSpPr/>
          <p:nvPr/>
        </p:nvCxnSpPr>
        <p:spPr>
          <a:xfrm rot="10800000">
            <a:off x="4081300" y="2433100"/>
            <a:ext cx="2153100" cy="62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Conditional Selection Cont.</a:t>
            </a:r>
            <a:endParaRPr/>
          </a:p>
        </p:txBody>
      </p:sp>
      <p:sp>
        <p:nvSpPr>
          <p:cNvPr id="249" name="Google Shape;249;p38"/>
          <p:cNvSpPr txBox="1"/>
          <p:nvPr>
            <p:ph idx="1" type="body"/>
          </p:nvPr>
        </p:nvSpPr>
        <p:spPr>
          <a:xfrm>
            <a:off x="177650" y="1369225"/>
            <a:ext cx="90231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This boolean series can be used as a mask to return a filtered DataFrame:</a:t>
            </a:r>
            <a:endParaRPr sz="1800"/>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survived = titanic_df.loc[:,</a:t>
            </a:r>
            <a:r>
              <a:rPr lang="en" sz="1800">
                <a:solidFill>
                  <a:srgbClr val="BA2121"/>
                </a:solidFill>
                <a:latin typeface="Courier New"/>
                <a:ea typeface="Courier New"/>
                <a:cs typeface="Courier New"/>
                <a:sym typeface="Courier New"/>
              </a:rPr>
              <a:t>'survived'</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1 </a:t>
            </a:r>
            <a:r>
              <a:rPr lang="en" sz="1800">
                <a:solidFill>
                  <a:srgbClr val="008000"/>
                </a:solidFill>
                <a:latin typeface="Courier New"/>
                <a:ea typeface="Courier New"/>
                <a:cs typeface="Courier New"/>
                <a:sym typeface="Courier New"/>
              </a:rPr>
              <a:t>#return bool series</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800">
                <a:solidFill>
                  <a:schemeClr val="lt1"/>
                </a:solidFill>
                <a:latin typeface="Courier New"/>
                <a:ea typeface="Courier New"/>
                <a:cs typeface="Courier New"/>
                <a:sym typeface="Courier New"/>
              </a:rPr>
              <a:t>titanic_df.loc[survived, :] </a:t>
            </a:r>
            <a:r>
              <a:rPr lang="en" sz="1800">
                <a:solidFill>
                  <a:srgbClr val="008000"/>
                </a:solidFill>
                <a:latin typeface="Courier New"/>
                <a:ea typeface="Courier New"/>
                <a:cs typeface="Courier New"/>
                <a:sym typeface="Courier New"/>
              </a:rPr>
              <a:t>#return True rows, across all col</a:t>
            </a:r>
            <a:endParaRPr sz="1800">
              <a:solidFill>
                <a:srgbClr val="008000"/>
              </a:solidFill>
              <a:latin typeface="Courier New"/>
              <a:ea typeface="Courier New"/>
              <a:cs typeface="Courier New"/>
              <a:sym typeface="Courier New"/>
            </a:endParaRPr>
          </a:p>
        </p:txBody>
      </p:sp>
      <p:pic>
        <p:nvPicPr>
          <p:cNvPr id="250" name="Google Shape;250;p38"/>
          <p:cNvPicPr preferRelativeResize="0"/>
          <p:nvPr/>
        </p:nvPicPr>
        <p:blipFill>
          <a:blip r:embed="rId3">
            <a:alphaModFix/>
          </a:blip>
          <a:stretch>
            <a:fillRect/>
          </a:stretch>
        </p:blipFill>
        <p:spPr>
          <a:xfrm>
            <a:off x="266513" y="2571750"/>
            <a:ext cx="8600574" cy="203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50" name="Google Shape;50;p12"/>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Introduction to Pandas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rPr>
              <a:t>Conditional Selection Cont.</a:t>
            </a:r>
            <a:endParaRPr/>
          </a:p>
        </p:txBody>
      </p:sp>
      <p:sp>
        <p:nvSpPr>
          <p:cNvPr id="256" name="Google Shape;256;p39"/>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We can also specify multiple conditions! </a:t>
            </a:r>
            <a:endParaRPr/>
          </a:p>
          <a:p>
            <a:pPr indent="-361950" lvl="0" marL="914400" rtl="0" algn="l">
              <a:spcBef>
                <a:spcPts val="800"/>
              </a:spcBef>
              <a:spcAft>
                <a:spcPts val="0"/>
              </a:spcAft>
              <a:buSzPts val="2100"/>
              <a:buChar char="●"/>
            </a:pPr>
            <a:r>
              <a:rPr lang="en"/>
              <a:t>a</a:t>
            </a:r>
            <a:r>
              <a:rPr lang="en"/>
              <a:t>nd &amp;</a:t>
            </a:r>
            <a:endParaRPr/>
          </a:p>
          <a:p>
            <a:pPr indent="-361950" lvl="0" marL="914400" rtl="0" algn="l">
              <a:spcBef>
                <a:spcPts val="0"/>
              </a:spcBef>
              <a:spcAft>
                <a:spcPts val="0"/>
              </a:spcAft>
              <a:buSzPts val="2100"/>
              <a:buChar char="●"/>
            </a:pPr>
            <a:r>
              <a:rPr lang="en"/>
              <a:t>o</a:t>
            </a:r>
            <a:r>
              <a:rPr lang="en"/>
              <a:t>r |</a:t>
            </a:r>
            <a:endParaRPr/>
          </a:p>
          <a:p>
            <a:pPr indent="-361950" lvl="0" marL="914400" rtl="0" algn="l">
              <a:spcBef>
                <a:spcPts val="0"/>
              </a:spcBef>
              <a:spcAft>
                <a:spcPts val="0"/>
              </a:spcAft>
              <a:buSzPts val="2100"/>
              <a:buChar char="●"/>
            </a:pPr>
            <a:r>
              <a:rPr lang="en"/>
              <a:t>n</a:t>
            </a:r>
            <a:r>
              <a:rPr lang="en"/>
              <a:t>ot ~ (tilda)</a:t>
            </a:r>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survived = titanic_df.loc[:,</a:t>
            </a:r>
            <a:r>
              <a:rPr lang="en" sz="1800">
                <a:solidFill>
                  <a:srgbClr val="BA2121"/>
                </a:solidFill>
                <a:latin typeface="Courier New"/>
                <a:ea typeface="Courier New"/>
                <a:cs typeface="Courier New"/>
                <a:sym typeface="Courier New"/>
              </a:rPr>
              <a:t>'survived'</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1</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800">
                <a:solidFill>
                  <a:schemeClr val="lt1"/>
                </a:solidFill>
                <a:latin typeface="Courier New"/>
                <a:ea typeface="Courier New"/>
                <a:cs typeface="Courier New"/>
                <a:sym typeface="Courier New"/>
              </a:rPr>
              <a:t>female = titanic_df.loc[:,</a:t>
            </a:r>
            <a:r>
              <a:rPr lang="en" sz="1800">
                <a:solidFill>
                  <a:srgbClr val="BA2121"/>
                </a:solidFill>
                <a:latin typeface="Courier New"/>
                <a:ea typeface="Courier New"/>
                <a:cs typeface="Courier New"/>
                <a:sym typeface="Courier New"/>
              </a:rPr>
              <a:t>'sex'</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a:t>
            </a:r>
            <a:r>
              <a:rPr lang="en" sz="1800">
                <a:solidFill>
                  <a:srgbClr val="BA2121"/>
                </a:solidFill>
                <a:latin typeface="Courier New"/>
                <a:ea typeface="Courier New"/>
                <a:cs typeface="Courier New"/>
                <a:sym typeface="Courier New"/>
              </a:rPr>
              <a:t>'female'</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800">
                <a:solidFill>
                  <a:schemeClr val="lt1"/>
                </a:solidFill>
                <a:latin typeface="Courier New"/>
                <a:ea typeface="Courier New"/>
                <a:cs typeface="Courier New"/>
                <a:sym typeface="Courier New"/>
              </a:rPr>
              <a:t>titanic_df.loc[survived &amp; female, :] </a:t>
            </a:r>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rPr>
              <a:t>Conditional Selection Cont.</a:t>
            </a:r>
            <a:endParaRPr/>
          </a:p>
        </p:txBody>
      </p:sp>
      <p:sp>
        <p:nvSpPr>
          <p:cNvPr id="262" name="Google Shape;262;p40"/>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Or the same in one line: </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titanic_df.loc[(</a:t>
            </a:r>
            <a:r>
              <a:rPr lang="en" sz="1800">
                <a:solidFill>
                  <a:schemeClr val="lt1"/>
                </a:solidFill>
                <a:latin typeface="Courier New"/>
                <a:ea typeface="Courier New"/>
                <a:cs typeface="Courier New"/>
                <a:sym typeface="Courier New"/>
              </a:rPr>
              <a:t>titanic_df.loc[:,</a:t>
            </a:r>
            <a:r>
              <a:rPr lang="en" sz="1800">
                <a:solidFill>
                  <a:srgbClr val="BA2121"/>
                </a:solidFill>
                <a:latin typeface="Courier New"/>
                <a:ea typeface="Courier New"/>
                <a:cs typeface="Courier New"/>
                <a:sym typeface="Courier New"/>
              </a:rPr>
              <a:t>'survived'</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1)</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&amp;</a:t>
            </a:r>
            <a:r>
              <a:rPr lang="en" sz="1800">
                <a:solidFill>
                  <a:schemeClr val="lt1"/>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titanic_df.loc[:,</a:t>
            </a:r>
            <a:r>
              <a:rPr lang="en" sz="1800">
                <a:solidFill>
                  <a:srgbClr val="BA2121"/>
                </a:solidFill>
                <a:latin typeface="Courier New"/>
                <a:ea typeface="Courier New"/>
                <a:cs typeface="Courier New"/>
                <a:sym typeface="Courier New"/>
              </a:rPr>
              <a:t>'sex'</a:t>
            </a:r>
            <a:r>
              <a:rPr lang="en" sz="1800">
                <a:solidFill>
                  <a:schemeClr val="lt1"/>
                </a:solidFill>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a:t>
            </a:r>
            <a:r>
              <a:rPr lang="en" sz="1800">
                <a:solidFill>
                  <a:srgbClr val="BA2121"/>
                </a:solidFill>
                <a:latin typeface="Courier New"/>
                <a:ea typeface="Courier New"/>
                <a:cs typeface="Courier New"/>
                <a:sym typeface="Courier New"/>
              </a:rPr>
              <a:t>'female'</a:t>
            </a:r>
            <a:r>
              <a:rPr lang="en" sz="1800">
                <a:solidFill>
                  <a:schemeClr val="lt1"/>
                </a:solidFill>
                <a:latin typeface="Courier New"/>
                <a:ea typeface="Courier New"/>
                <a:cs typeface="Courier New"/>
                <a:sym typeface="Courier New"/>
              </a:rPr>
              <a:t>),</a:t>
            </a:r>
            <a:r>
              <a:rPr lang="en" sz="1800">
                <a:solidFill>
                  <a:schemeClr val="lt1"/>
                </a:solidFill>
                <a:latin typeface="Courier New"/>
                <a:ea typeface="Courier New"/>
                <a:cs typeface="Courier New"/>
                <a:sym typeface="Courier New"/>
              </a:rPr>
              <a:t> :] </a:t>
            </a:r>
            <a:endParaRPr/>
          </a:p>
          <a:p>
            <a:pPr indent="0" lvl="0" marL="0" rtl="0" algn="l">
              <a:spcBef>
                <a:spcPts val="800"/>
              </a:spcBef>
              <a:spcAft>
                <a:spcPts val="0"/>
              </a:spcAft>
              <a:buNone/>
            </a:pPr>
            <a:r>
              <a:t/>
            </a:r>
            <a:endParaRPr/>
          </a:p>
        </p:txBody>
      </p:sp>
      <p:pic>
        <p:nvPicPr>
          <p:cNvPr id="263" name="Google Shape;263;p40"/>
          <p:cNvPicPr preferRelativeResize="0"/>
          <p:nvPr/>
        </p:nvPicPr>
        <p:blipFill>
          <a:blip r:embed="rId3">
            <a:alphaModFix/>
          </a:blip>
          <a:stretch>
            <a:fillRect/>
          </a:stretch>
        </p:blipFill>
        <p:spPr>
          <a:xfrm>
            <a:off x="130112" y="2519725"/>
            <a:ext cx="8883773" cy="2085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pic>
        <p:nvPicPr>
          <p:cNvPr descr="poll-type-id" id="268" name="Google Shape;268;p4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69" name="Google Shape;269;p4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70" name="Google Shape;270;p4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5B5B5B"/>
                </a:solidFill>
                <a:latin typeface="Roboto"/>
                <a:ea typeface="Roboto"/>
                <a:cs typeface="Roboto"/>
                <a:sym typeface="Roboto"/>
              </a:rPr>
              <a:t>How would you filter this DataFrame to return rows where the name is Charlie or the city is Houston?</a:t>
            </a:r>
            <a:endParaRPr b="1" sz="2400">
              <a:solidFill>
                <a:srgbClr val="5B5B5B"/>
              </a:solidFill>
              <a:latin typeface="Roboto"/>
              <a:ea typeface="Roboto"/>
              <a:cs typeface="Roboto"/>
              <a:sym typeface="Roboto"/>
            </a:endParaRPr>
          </a:p>
        </p:txBody>
      </p:sp>
      <p:sp>
        <p:nvSpPr>
          <p:cNvPr descr="footer-id" id="271" name="Google Shape;271;p4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72" name="Google Shape;272;p4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dk1"/>
                </a:solidFill>
              </a:rPr>
              <a:t>Membership</a:t>
            </a:r>
            <a:endParaRPr/>
          </a:p>
        </p:txBody>
      </p:sp>
      <p:sp>
        <p:nvSpPr>
          <p:cNvPr id="278" name="Google Shape;278;p42"/>
          <p:cNvSpPr txBox="1"/>
          <p:nvPr>
            <p:ph idx="1" type="body"/>
          </p:nvPr>
        </p:nvSpPr>
        <p:spPr>
          <a:xfrm>
            <a:off x="628650" y="1141150"/>
            <a:ext cx="7886700" cy="3854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Can use </a:t>
            </a:r>
            <a:r>
              <a:rPr b="1" lang="en"/>
              <a:t>isin()</a:t>
            </a:r>
            <a:r>
              <a:rPr lang="en"/>
              <a:t> when have a list to filter against: </a:t>
            </a:r>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locations </a:t>
            </a:r>
            <a:r>
              <a:rPr lang="en" sz="1800">
                <a:solidFill>
                  <a:schemeClr val="lt1"/>
                </a:solidFill>
                <a:latin typeface="Courier New"/>
                <a:ea typeface="Courier New"/>
                <a:cs typeface="Courier New"/>
                <a:sym typeface="Courier New"/>
              </a:rPr>
              <a:t>= [</a:t>
            </a:r>
            <a:r>
              <a:rPr lang="en" sz="1800">
                <a:solidFill>
                  <a:srgbClr val="BA2121"/>
                </a:solidFill>
                <a:latin typeface="Courier New"/>
                <a:ea typeface="Courier New"/>
                <a:cs typeface="Courier New"/>
                <a:sym typeface="Courier New"/>
              </a:rPr>
              <a:t>'St Louis, MO'</a:t>
            </a:r>
            <a:r>
              <a:rPr lang="en" sz="1800">
                <a:solidFill>
                  <a:schemeClr val="lt1"/>
                </a:solidFill>
                <a:latin typeface="Courier New"/>
                <a:ea typeface="Courier New"/>
                <a:cs typeface="Courier New"/>
                <a:sym typeface="Courier New"/>
              </a:rPr>
              <a:t>,</a:t>
            </a:r>
            <a:r>
              <a:rPr lang="en" sz="1800">
                <a:solidFill>
                  <a:srgbClr val="BA2121"/>
                </a:solidFill>
                <a:latin typeface="Courier New"/>
                <a:ea typeface="Courier New"/>
                <a:cs typeface="Courier New"/>
                <a:sym typeface="Courier New"/>
              </a:rPr>
              <a:t> 'Montreal, PQ / Chesterville, ON'</a:t>
            </a:r>
            <a:r>
              <a:rPr lang="en" sz="1800">
                <a:solidFill>
                  <a:schemeClr val="lt1"/>
                </a:solidFill>
                <a:latin typeface="Courier New"/>
                <a:ea typeface="Courier New"/>
                <a:cs typeface="Courier New"/>
                <a:sym typeface="Courier New"/>
              </a:rPr>
              <a:t>,</a:t>
            </a:r>
            <a:r>
              <a:rPr lang="en" sz="1800">
                <a:solidFill>
                  <a:srgbClr val="BA2121"/>
                </a:solidFill>
                <a:latin typeface="Courier New"/>
                <a:ea typeface="Courier New"/>
                <a:cs typeface="Courier New"/>
                <a:sym typeface="Courier New"/>
              </a:rPr>
              <a:t> 'New York NY'</a:t>
            </a:r>
            <a:r>
              <a:rPr lang="en" sz="1800">
                <a:solidFill>
                  <a:schemeClr val="lt1"/>
                </a:solidFill>
                <a:latin typeface="Courier New"/>
                <a:ea typeface="Courier New"/>
                <a:cs typeface="Courier New"/>
                <a:sym typeface="Courier New"/>
              </a:rPr>
              <a:t>]</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Clr>
                <a:schemeClr val="lt1"/>
              </a:buClr>
              <a:buSzPts val="1100"/>
              <a:buFont typeface="Arial"/>
              <a:buNone/>
            </a:pPr>
            <a:r>
              <a:rPr lang="en" sz="1800">
                <a:solidFill>
                  <a:schemeClr val="lt1"/>
                </a:solidFill>
                <a:latin typeface="Courier New"/>
                <a:ea typeface="Courier New"/>
                <a:cs typeface="Courier New"/>
                <a:sym typeface="Courier New"/>
              </a:rPr>
              <a:t>home = titanic_df.loc[:,</a:t>
            </a:r>
            <a:r>
              <a:rPr lang="en" sz="1800">
                <a:solidFill>
                  <a:srgbClr val="BA2121"/>
                </a:solidFill>
                <a:latin typeface="Courier New"/>
                <a:ea typeface="Courier New"/>
                <a:cs typeface="Courier New"/>
                <a:sym typeface="Courier New"/>
              </a:rPr>
              <a:t>'home.dest'</a:t>
            </a:r>
            <a:r>
              <a:rPr lang="en" sz="1800">
                <a:solidFill>
                  <a:schemeClr val="lt1"/>
                </a:solidFill>
                <a:latin typeface="Courier New"/>
                <a:ea typeface="Courier New"/>
                <a:cs typeface="Courier New"/>
                <a:sym typeface="Courier New"/>
              </a:rPr>
              <a:t>].isin(locations)</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titanic_df.loc[home,  :] </a:t>
            </a:r>
            <a:endParaRPr/>
          </a:p>
          <a:p>
            <a:pPr indent="0" lvl="0" marL="0" rtl="0" algn="l">
              <a:spcBef>
                <a:spcPts val="800"/>
              </a:spcBef>
              <a:spcAft>
                <a:spcPts val="0"/>
              </a:spcAft>
              <a:buNone/>
            </a:pPr>
            <a:r>
              <a:t/>
            </a:r>
            <a:endParaRPr/>
          </a:p>
        </p:txBody>
      </p:sp>
      <p:pic>
        <p:nvPicPr>
          <p:cNvPr id="279" name="Google Shape;279;p42"/>
          <p:cNvPicPr preferRelativeResize="0"/>
          <p:nvPr/>
        </p:nvPicPr>
        <p:blipFill rotWithShape="1">
          <a:blip r:embed="rId3">
            <a:alphaModFix/>
          </a:blip>
          <a:srcRect b="38229" l="0" r="0" t="0"/>
          <a:stretch/>
        </p:blipFill>
        <p:spPr>
          <a:xfrm>
            <a:off x="1023550" y="2888124"/>
            <a:ext cx="6892825" cy="18773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3" name="Shape 283"/>
        <p:cNvGrpSpPr/>
        <p:nvPr/>
      </p:nvGrpSpPr>
      <p:grpSpPr>
        <a:xfrm>
          <a:off x="0" y="0"/>
          <a:ext cx="0" cy="0"/>
          <a:chOff x="0" y="0"/>
          <a:chExt cx="0" cy="0"/>
        </a:xfrm>
      </p:grpSpPr>
      <p:pic>
        <p:nvPicPr>
          <p:cNvPr descr="logo-id" id="284" name="Google Shape;284;p43">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85" name="Google Shape;285;p4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5B5B5B"/>
                </a:solidFill>
                <a:latin typeface="Roboto"/>
                <a:ea typeface="Roboto"/>
                <a:cs typeface="Roboto"/>
                <a:sym typeface="Roboto"/>
              </a:rPr>
              <a:t>Using df, you want to select the 'Author' and 'Price' columns for the books 'Beloved' and 'Brief History'. Which of the following options is NOT an equivalent way to perform this operation?</a:t>
            </a:r>
            <a:endParaRPr b="1" sz="2400">
              <a:solidFill>
                <a:srgbClr val="5B5B5B"/>
              </a:solidFill>
              <a:latin typeface="Roboto"/>
              <a:ea typeface="Roboto"/>
              <a:cs typeface="Roboto"/>
              <a:sym typeface="Roboto"/>
            </a:endParaRPr>
          </a:p>
        </p:txBody>
      </p:sp>
      <p:sp>
        <p:nvSpPr>
          <p:cNvPr descr="footer-id" id="286" name="Google Shape;286;p43"/>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87" name="Google Shape;287;p43"/>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5"/>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288" name="Google Shape;288;p43">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a:t>
            </a:r>
            <a:endParaRPr/>
          </a:p>
        </p:txBody>
      </p:sp>
      <p:sp>
        <p:nvSpPr>
          <p:cNvPr id="294" name="Google Shape;294;p44"/>
          <p:cNvSpPr txBox="1"/>
          <p:nvPr/>
        </p:nvSpPr>
        <p:spPr>
          <a:xfrm>
            <a:off x="787448" y="1254444"/>
            <a:ext cx="7091700" cy="6519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Using df, you want to select the 'Author' and 'Price' columns for the books 'Beloved' and 'Brief History'. Which of the following options is not an equivalent way to perform this operation?</a:t>
            </a:r>
            <a:endParaRPr b="1" sz="1800">
              <a:solidFill>
                <a:schemeClr val="accent6"/>
              </a:solidFill>
              <a:latin typeface="Quattrocento Sans"/>
              <a:ea typeface="Quattrocento Sans"/>
              <a:cs typeface="Quattrocento Sans"/>
              <a:sym typeface="Quattrocento Sans"/>
            </a:endParaRPr>
          </a:p>
        </p:txBody>
      </p:sp>
      <p:sp>
        <p:nvSpPr>
          <p:cNvPr id="295" name="Google Shape;295;p44"/>
          <p:cNvSpPr txBox="1"/>
          <p:nvPr/>
        </p:nvSpPr>
        <p:spPr>
          <a:xfrm>
            <a:off x="5065350" y="2271200"/>
            <a:ext cx="3908100" cy="2632200"/>
          </a:xfrm>
          <a:prstGeom prst="rect">
            <a:avLst/>
          </a:prstGeom>
          <a:noFill/>
          <a:ln>
            <a:noFill/>
          </a:ln>
        </p:spPr>
        <p:txBody>
          <a:bodyPr anchorCtr="0" anchor="t" bIns="68575" lIns="68575" spcFirstLastPara="1" rIns="68575" wrap="square" tIns="68575">
            <a:spAutoFit/>
          </a:bodyPr>
          <a:lstStyle/>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df.loc[1:2, ['Author', 'Price']]</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df.iloc[1:3, [1, 3]]</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F8F8F8"/>
              </a:buClr>
              <a:buSzPts val="1800"/>
              <a:buFont typeface="Quattrocento Sans"/>
              <a:buAutoNum type="alphaUcPeriod"/>
            </a:pPr>
            <a:r>
              <a:rPr b="1" lang="en" sz="1800">
                <a:solidFill>
                  <a:srgbClr val="F8F8F8"/>
                </a:solidFill>
                <a:latin typeface="Courier New"/>
                <a:ea typeface="Courier New"/>
                <a:cs typeface="Courier New"/>
                <a:sym typeface="Courier New"/>
              </a:rPr>
              <a:t>df.loc[df['Book Title'].isin(['Beloved', 'Brief History']), ['Author', 'Price']]</a:t>
            </a:r>
            <a:endParaRPr b="1" sz="1800">
              <a:solidFill>
                <a:srgbClr val="F8F8F8"/>
              </a:solidFill>
              <a:latin typeface="Courier New"/>
              <a:ea typeface="Courier New"/>
              <a:cs typeface="Courier New"/>
              <a:sym typeface="Courier New"/>
            </a:endParaRPr>
          </a:p>
          <a:p>
            <a:pPr indent="-228600" lvl="0" marL="254000" marR="0" rtl="0" algn="l">
              <a:spcBef>
                <a:spcPts val="0"/>
              </a:spcBef>
              <a:spcAft>
                <a:spcPts val="0"/>
              </a:spcAft>
              <a:buClr>
                <a:srgbClr val="92D050"/>
              </a:buClr>
              <a:buSzPts val="1800"/>
              <a:buFont typeface="Courier New"/>
              <a:buAutoNum type="alphaUcPeriod"/>
            </a:pPr>
            <a:r>
              <a:rPr b="1" lang="en" sz="1800">
                <a:solidFill>
                  <a:srgbClr val="92D050"/>
                </a:solidFill>
                <a:latin typeface="Courier New"/>
                <a:ea typeface="Courier New"/>
                <a:cs typeface="Courier New"/>
                <a:sym typeface="Courier New"/>
              </a:rPr>
              <a:t>df.loc[1:2, 'Author':'Price']</a:t>
            </a:r>
            <a:endParaRPr b="1" sz="1800">
              <a:solidFill>
                <a:srgbClr val="92D050"/>
              </a:solidFill>
              <a:latin typeface="Courier New"/>
              <a:ea typeface="Courier New"/>
              <a:cs typeface="Courier New"/>
              <a:sym typeface="Courier New"/>
            </a:endParaRPr>
          </a:p>
        </p:txBody>
      </p:sp>
      <p:pic>
        <p:nvPicPr>
          <p:cNvPr id="296" name="Google Shape;296;p44"/>
          <p:cNvPicPr preferRelativeResize="0"/>
          <p:nvPr/>
        </p:nvPicPr>
        <p:blipFill>
          <a:blip r:embed="rId3">
            <a:alphaModFix/>
          </a:blip>
          <a:stretch>
            <a:fillRect/>
          </a:stretch>
        </p:blipFill>
        <p:spPr>
          <a:xfrm>
            <a:off x="187250" y="2271199"/>
            <a:ext cx="4769225" cy="1830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Adding, Removing, Modifying Columns</a:t>
            </a:r>
            <a:endParaRPr/>
          </a:p>
        </p:txBody>
      </p:sp>
      <p:sp>
        <p:nvSpPr>
          <p:cNvPr id="302" name="Google Shape;302;p45"/>
          <p:cNvSpPr txBox="1"/>
          <p:nvPr>
            <p:ph idx="1" type="body"/>
          </p:nvPr>
        </p:nvSpPr>
        <p:spPr>
          <a:xfrm>
            <a:off x="628650" y="1369225"/>
            <a:ext cx="8249400" cy="3626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t>Adding a column </a:t>
            </a:r>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t</a:t>
            </a:r>
            <a:r>
              <a:rPr lang="en" sz="1800">
                <a:solidFill>
                  <a:schemeClr val="lt1"/>
                </a:solidFill>
                <a:latin typeface="Courier New"/>
                <a:ea typeface="Courier New"/>
                <a:cs typeface="Courier New"/>
                <a:sym typeface="Courier New"/>
              </a:rPr>
              <a:t>itanic_df.loc[:,</a:t>
            </a:r>
            <a:r>
              <a:rPr lang="en" sz="1800">
                <a:solidFill>
                  <a:srgbClr val="BA2121"/>
                </a:solidFill>
                <a:latin typeface="Courier New"/>
                <a:ea typeface="Courier New"/>
                <a:cs typeface="Courier New"/>
                <a:sym typeface="Courier New"/>
              </a:rPr>
              <a:t>'test'</a:t>
            </a:r>
            <a:r>
              <a:rPr lang="en" sz="1800">
                <a:solidFill>
                  <a:schemeClr val="lt1"/>
                </a:solidFill>
                <a:latin typeface="Courier New"/>
                <a:ea typeface="Courier New"/>
                <a:cs typeface="Courier New"/>
                <a:sym typeface="Courier New"/>
              </a:rPr>
              <a:t>] = 0 </a:t>
            </a:r>
            <a:r>
              <a:rPr lang="en" sz="1800">
                <a:solidFill>
                  <a:srgbClr val="008000"/>
                </a:solidFill>
                <a:latin typeface="Courier New"/>
                <a:ea typeface="Courier New"/>
                <a:cs typeface="Courier New"/>
                <a:sym typeface="Courier New"/>
              </a:rPr>
              <a:t>#assign 0 to all rows</a:t>
            </a:r>
            <a:endParaRPr sz="1800">
              <a:solidFill>
                <a:srgbClr val="008000"/>
              </a:solidFill>
              <a:latin typeface="Courier New"/>
              <a:ea typeface="Courier New"/>
              <a:cs typeface="Courier New"/>
              <a:sym typeface="Courier New"/>
            </a:endParaRPr>
          </a:p>
          <a:p>
            <a:pPr indent="0" lvl="0" marL="0" rtl="0" algn="l">
              <a:spcBef>
                <a:spcPts val="800"/>
              </a:spcBef>
              <a:spcAft>
                <a:spcPts val="0"/>
              </a:spcAft>
              <a:buNone/>
            </a:pPr>
            <a:r>
              <a:t/>
            </a:r>
            <a:endParaRPr sz="1800">
              <a:solidFill>
                <a:srgbClr val="008000"/>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Modifying a column</a:t>
            </a:r>
            <a:endParaRPr>
              <a:solidFill>
                <a:schemeClr val="dk1"/>
              </a:solidFill>
            </a:endParaRPr>
          </a:p>
          <a:p>
            <a:pPr indent="0" lvl="0" marL="0" rtl="0" algn="l">
              <a:spcBef>
                <a:spcPts val="800"/>
              </a:spcBef>
              <a:spcAft>
                <a:spcPts val="0"/>
              </a:spcAft>
              <a:buNone/>
            </a:pPr>
            <a:r>
              <a:rPr lang="en" sz="1800">
                <a:solidFill>
                  <a:schemeClr val="lt1"/>
                </a:solidFill>
                <a:latin typeface="Courier New"/>
                <a:ea typeface="Courier New"/>
                <a:cs typeface="Courier New"/>
                <a:sym typeface="Courier New"/>
              </a:rPr>
              <a:t>titanic_df.loc[:,</a:t>
            </a:r>
            <a:r>
              <a:rPr lang="en" sz="1800">
                <a:solidFill>
                  <a:srgbClr val="BA2121"/>
                </a:solidFill>
                <a:latin typeface="Courier New"/>
                <a:ea typeface="Courier New"/>
                <a:cs typeface="Courier New"/>
                <a:sym typeface="Courier New"/>
              </a:rPr>
              <a:t>'fare'</a:t>
            </a:r>
            <a:r>
              <a:rPr lang="en" sz="1800">
                <a:solidFill>
                  <a:schemeClr val="lt1"/>
                </a:solidFill>
                <a:latin typeface="Courier New"/>
                <a:ea typeface="Courier New"/>
                <a:cs typeface="Courier New"/>
                <a:sym typeface="Courier New"/>
              </a:rPr>
              <a:t>] = titanic_df.loc[:,</a:t>
            </a:r>
            <a:r>
              <a:rPr lang="en" sz="1800">
                <a:solidFill>
                  <a:srgbClr val="BA2121"/>
                </a:solidFill>
                <a:latin typeface="Courier New"/>
                <a:ea typeface="Courier New"/>
                <a:cs typeface="Courier New"/>
                <a:sym typeface="Courier New"/>
              </a:rPr>
              <a:t>'fare'</a:t>
            </a:r>
            <a:r>
              <a:rPr lang="en" sz="1800">
                <a:solidFill>
                  <a:schemeClr val="lt1"/>
                </a:solidFill>
                <a:latin typeface="Courier New"/>
                <a:ea typeface="Courier New"/>
                <a:cs typeface="Courier New"/>
                <a:sym typeface="Courier New"/>
              </a:rPr>
              <a:t>] - 20</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None/>
            </a:pPr>
            <a:r>
              <a:t/>
            </a:r>
            <a:endParaRPr sz="1800">
              <a:solidFill>
                <a:schemeClr val="lt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rPr>
              <a:t>Rename </a:t>
            </a:r>
            <a:endParaRPr>
              <a:solidFill>
                <a:schemeClr val="dk1"/>
              </a:solidFill>
            </a:endParaRPr>
          </a:p>
          <a:p>
            <a:pPr indent="0" lvl="0" marL="0" rtl="0" algn="l">
              <a:spcBef>
                <a:spcPts val="800"/>
              </a:spcBef>
              <a:spcAft>
                <a:spcPts val="0"/>
              </a:spcAft>
              <a:buNone/>
            </a:pPr>
            <a:r>
              <a:rPr lang="en" sz="1700">
                <a:solidFill>
                  <a:schemeClr val="lt1"/>
                </a:solidFill>
                <a:latin typeface="Courier New"/>
                <a:ea typeface="Courier New"/>
                <a:cs typeface="Courier New"/>
                <a:sym typeface="Courier New"/>
              </a:rPr>
              <a:t>titanic_df = titanic_df.rename(columns={</a:t>
            </a:r>
            <a:r>
              <a:rPr lang="en" sz="1700">
                <a:solidFill>
                  <a:srgbClr val="BA2121"/>
                </a:solidFill>
                <a:latin typeface="Courier New"/>
                <a:ea typeface="Courier New"/>
                <a:cs typeface="Courier New"/>
                <a:sym typeface="Courier New"/>
              </a:rPr>
              <a:t>'test'</a:t>
            </a:r>
            <a:r>
              <a:rPr lang="en" sz="1700">
                <a:solidFill>
                  <a:schemeClr val="lt1"/>
                </a:solidFill>
                <a:latin typeface="Courier New"/>
                <a:ea typeface="Courier New"/>
                <a:cs typeface="Courier New"/>
                <a:sym typeface="Courier New"/>
              </a:rPr>
              <a:t>:</a:t>
            </a:r>
            <a:r>
              <a:rPr lang="en" sz="1700">
                <a:solidFill>
                  <a:srgbClr val="BA2121"/>
                </a:solidFill>
                <a:latin typeface="Courier New"/>
                <a:ea typeface="Courier New"/>
                <a:cs typeface="Courier New"/>
                <a:sym typeface="Courier New"/>
              </a:rPr>
              <a:t>'temp-column'</a:t>
            </a:r>
            <a:r>
              <a:rPr lang="en" sz="1700">
                <a:solidFill>
                  <a:schemeClr val="lt1"/>
                </a:solidFill>
                <a:latin typeface="Courier New"/>
                <a:ea typeface="Courier New"/>
                <a:cs typeface="Courier New"/>
                <a:sym typeface="Courier New"/>
              </a:rPr>
              <a:t>})</a:t>
            </a:r>
            <a:endParaRPr sz="2000">
              <a:solidFill>
                <a:schemeClr val="lt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lang="en">
                <a:solidFill>
                  <a:schemeClr val="dk1"/>
                </a:solidFill>
              </a:rPr>
              <a:t>Delete a column</a:t>
            </a:r>
            <a:endParaRPr>
              <a:solidFill>
                <a:schemeClr val="dk1"/>
              </a:solidFill>
            </a:endParaRPr>
          </a:p>
          <a:p>
            <a:pPr indent="0" lvl="0" marL="0" rtl="0" algn="l">
              <a:spcBef>
                <a:spcPts val="800"/>
              </a:spcBef>
              <a:spcAft>
                <a:spcPts val="0"/>
              </a:spcAft>
              <a:buClr>
                <a:schemeClr val="lt1"/>
              </a:buClr>
              <a:buSzPts val="1100"/>
              <a:buFont typeface="Arial"/>
              <a:buNone/>
            </a:pPr>
            <a:r>
              <a:rPr lang="en" sz="1700">
                <a:solidFill>
                  <a:schemeClr val="lt1"/>
                </a:solidFill>
                <a:latin typeface="Courier New"/>
                <a:ea typeface="Courier New"/>
                <a:cs typeface="Courier New"/>
                <a:sym typeface="Courier New"/>
              </a:rPr>
              <a:t>titanic_df = titanic_df.drop([</a:t>
            </a:r>
            <a:r>
              <a:rPr lang="en" sz="1700">
                <a:solidFill>
                  <a:srgbClr val="BA2121"/>
                </a:solidFill>
                <a:latin typeface="Courier New"/>
                <a:ea typeface="Courier New"/>
                <a:cs typeface="Courier New"/>
                <a:sym typeface="Courier New"/>
              </a:rPr>
              <a:t>'temp_column'</a:t>
            </a:r>
            <a:r>
              <a:rPr lang="en" sz="1700">
                <a:solidFill>
                  <a:schemeClr val="lt1"/>
                </a:solidFill>
                <a:latin typeface="Courier New"/>
                <a:ea typeface="Courier New"/>
                <a:cs typeface="Courier New"/>
                <a:sym typeface="Courier New"/>
              </a:rPr>
              <a:t>], axis=</a:t>
            </a:r>
            <a:r>
              <a:rPr lang="en" sz="1700">
                <a:solidFill>
                  <a:srgbClr val="BA2121"/>
                </a:solidFill>
                <a:latin typeface="Courier New"/>
                <a:ea typeface="Courier New"/>
                <a:cs typeface="Courier New"/>
                <a:sym typeface="Courier New"/>
              </a:rPr>
              <a:t>'Columns'</a:t>
            </a:r>
            <a:r>
              <a:rPr lang="en" sz="1700">
                <a:solidFill>
                  <a:schemeClr val="lt1"/>
                </a:solidFill>
                <a:latin typeface="Courier New"/>
                <a:ea typeface="Courier New"/>
                <a:cs typeface="Courier New"/>
                <a:sym typeface="Courier New"/>
              </a:rPr>
              <a:t>)</a:t>
            </a:r>
            <a:endParaRPr sz="20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Utility Methods</a:t>
            </a:r>
            <a:endParaRPr/>
          </a:p>
        </p:txBody>
      </p:sp>
      <p:graphicFrame>
        <p:nvGraphicFramePr>
          <p:cNvPr id="308" name="Google Shape;308;p46"/>
          <p:cNvGraphicFramePr/>
          <p:nvPr/>
        </p:nvGraphicFramePr>
        <p:xfrm>
          <a:off x="213875" y="1037625"/>
          <a:ext cx="3000000" cy="3000000"/>
        </p:xfrm>
        <a:graphic>
          <a:graphicData uri="http://schemas.openxmlformats.org/drawingml/2006/table">
            <a:tbl>
              <a:tblPr>
                <a:noFill/>
                <a:tableStyleId>{22FF712D-E69D-4B5D-A250-F448110A6A1F}</a:tableStyleId>
              </a:tblPr>
              <a:tblGrid>
                <a:gridCol w="2032050"/>
                <a:gridCol w="3228175"/>
                <a:gridCol w="3527225"/>
              </a:tblGrid>
              <a:tr h="381000">
                <a:tc>
                  <a:txBody>
                    <a:bodyPr/>
                    <a:lstStyle/>
                    <a:p>
                      <a:pPr indent="0" lvl="0" marL="0" rtl="0" algn="l">
                        <a:spcBef>
                          <a:spcPts val="0"/>
                        </a:spcBef>
                        <a:spcAft>
                          <a:spcPts val="0"/>
                        </a:spcAft>
                        <a:buNone/>
                      </a:pPr>
                      <a:r>
                        <a:rPr b="1" lang="en"/>
                        <a:t>Operation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DataFrame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Series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max()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titanic_df.max(axis=0) # col</a:t>
                      </a:r>
                      <a:endParaRPr/>
                    </a:p>
                    <a:p>
                      <a:pPr indent="0" lvl="0" marL="0" rtl="0" algn="l">
                        <a:spcBef>
                          <a:spcPts val="0"/>
                        </a:spcBef>
                        <a:spcAft>
                          <a:spcPts val="0"/>
                        </a:spcAft>
                        <a:buNone/>
                      </a:pPr>
                      <a:r>
                        <a:rPr lang="en"/>
                        <a:t>titanic_df.max(axis=1) # row, numeric*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titanic_df.loc[:, “age”].max()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titanic_df.min(axis=0) # col</a:t>
                      </a:r>
                      <a:endParaRPr>
                        <a:solidFill>
                          <a:schemeClr val="lt1"/>
                        </a:solidFill>
                      </a:endParaRPr>
                    </a:p>
                    <a:p>
                      <a:pPr indent="0" lvl="0" marL="0" rtl="0" algn="l">
                        <a:spcBef>
                          <a:spcPts val="0"/>
                        </a:spcBef>
                        <a:spcAft>
                          <a:spcPts val="0"/>
                        </a:spcAft>
                        <a:buClr>
                          <a:schemeClr val="lt1"/>
                        </a:buClr>
                        <a:buSzPts val="1100"/>
                        <a:buFont typeface="Arial"/>
                        <a:buNone/>
                      </a:pPr>
                      <a:r>
                        <a:rPr lang="en">
                          <a:solidFill>
                            <a:schemeClr val="lt1"/>
                          </a:solidFill>
                        </a:rPr>
                        <a:t>titanic_df.min(axis=1) # row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“age”].min()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titanic_df.loc[:,['age','fare']].mean()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“age”].mean()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unique()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“age”].unique()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sort_values()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titanic_df.sort_values(by=[‘age’,’fare’],ascending=[True,False])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“age”].sort_values()</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value_counts()</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“age”].value_counts()</a:t>
                      </a:r>
                      <a:endParaRPr/>
                    </a:p>
                  </a:txBody>
                  <a:tcPr marT="91425" marB="91425" marR="91425" marL="91425"/>
                </a:tc>
              </a:tr>
              <a:tr h="381000">
                <a:tc>
                  <a:txBody>
                    <a:bodyPr/>
                    <a:lstStyle/>
                    <a:p>
                      <a:pPr indent="0" lvl="0" marL="0" rtl="0" algn="l">
                        <a:spcBef>
                          <a:spcPts val="0"/>
                        </a:spcBef>
                        <a:spcAft>
                          <a:spcPts val="0"/>
                        </a:spcAft>
                        <a:buNone/>
                      </a:pPr>
                      <a:r>
                        <a:rPr lang="en"/>
                        <a:t>astype()</a:t>
                      </a:r>
                      <a:endParaRPr/>
                    </a:p>
                  </a:txBody>
                  <a:tcPr marT="91425" marB="91425" marR="91425" marL="91425"/>
                </a:tc>
                <a:tc>
                  <a:txBody>
                    <a:bodyPr/>
                    <a:lstStyle/>
                    <a:p>
                      <a:pPr indent="0" lvl="0" marL="0" rtl="0" algn="l">
                        <a:spcBef>
                          <a:spcPts val="0"/>
                        </a:spcBef>
                        <a:spcAft>
                          <a:spcPts val="0"/>
                        </a:spcAft>
                        <a:buNone/>
                      </a:pPr>
                      <a:r>
                        <a:rPr lang="en"/>
                        <a:t>titanic_df.astype({“age”:str, “fare”:str})</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a:solidFill>
                            <a:schemeClr val="lt1"/>
                          </a:solidFill>
                        </a:rPr>
                        <a:t>titanic_df.loc[:, “age”].astype(str)</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String Methods</a:t>
            </a:r>
            <a:endParaRPr/>
          </a:p>
        </p:txBody>
      </p:sp>
      <p:graphicFrame>
        <p:nvGraphicFramePr>
          <p:cNvPr id="314" name="Google Shape;314;p47"/>
          <p:cNvGraphicFramePr/>
          <p:nvPr/>
        </p:nvGraphicFramePr>
        <p:xfrm>
          <a:off x="594875" y="1190025"/>
          <a:ext cx="3000000" cy="3000000"/>
        </p:xfrm>
        <a:graphic>
          <a:graphicData uri="http://schemas.openxmlformats.org/drawingml/2006/table">
            <a:tbl>
              <a:tblPr>
                <a:noFill/>
                <a:tableStyleId>{22FF712D-E69D-4B5D-A250-F448110A6A1F}</a:tableStyleId>
              </a:tblPr>
              <a:tblGrid>
                <a:gridCol w="2992650"/>
                <a:gridCol w="5194600"/>
              </a:tblGrid>
              <a:tr h="507650">
                <a:tc>
                  <a:txBody>
                    <a:bodyPr/>
                    <a:lstStyle/>
                    <a:p>
                      <a:pPr indent="0" lvl="0" marL="0" rtl="0" algn="l">
                        <a:spcBef>
                          <a:spcPts val="0"/>
                        </a:spcBef>
                        <a:spcAft>
                          <a:spcPts val="0"/>
                        </a:spcAft>
                        <a:buNone/>
                      </a:pPr>
                      <a:r>
                        <a:rPr b="1" lang="en"/>
                        <a:t>Operation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Series (notice we call str first!)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lang="en"/>
                        <a:t>upper()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titanic_df.loc[:, “name”].str.upper()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lang="en"/>
                        <a:t>lower()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titanic_df.loc[:, “name”].str.lower()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lang="en"/>
                        <a:t>len()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titanic_df.loc[:, “name”].str.len() # returns length for each 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lang="en"/>
                        <a:t>replace()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titanic_df.loc[:, “name”].str.replace(“,” “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lang="en"/>
                        <a:t>startswith() / endswith()</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titanic_df.loc[:, “name”].str.startswith(“Hockley”) # returns a boolean series</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320" name="Google Shape;320;p48"/>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Plotting with Pandas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628650" y="446714"/>
            <a:ext cx="7886700" cy="817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Review: File I/O – Working with CSV Files using the CSV </a:t>
            </a:r>
            <a:r>
              <a:rPr lang="en">
                <a:latin typeface="Consolas"/>
                <a:ea typeface="Consolas"/>
                <a:cs typeface="Consolas"/>
                <a:sym typeface="Consolas"/>
              </a:rPr>
              <a:t>reader</a:t>
            </a:r>
            <a:r>
              <a:rPr lang="en"/>
              <a:t> Class of the CSV module</a:t>
            </a:r>
            <a:endParaRPr/>
          </a:p>
        </p:txBody>
      </p:sp>
      <p:sp>
        <p:nvSpPr>
          <p:cNvPr id="56" name="Google Shape;56;p13"/>
          <p:cNvSpPr txBox="1"/>
          <p:nvPr/>
        </p:nvSpPr>
        <p:spPr>
          <a:xfrm>
            <a:off x="680138" y="1720273"/>
            <a:ext cx="4881900" cy="25248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rgbClr val="008000"/>
              </a:buClr>
              <a:buSzPts val="1400"/>
              <a:buFont typeface="Courier New"/>
              <a:buNone/>
            </a:pPr>
            <a:r>
              <a:rPr b="1" lang="en" sz="1500">
                <a:solidFill>
                  <a:srgbClr val="008000"/>
                </a:solidFill>
                <a:latin typeface="Courier New"/>
                <a:ea typeface="Courier New"/>
                <a:cs typeface="Courier New"/>
                <a:sym typeface="Courier New"/>
              </a:rPr>
              <a:t>import</a:t>
            </a:r>
            <a:r>
              <a:rPr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csv</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lang="en" sz="1500">
                <a:solidFill>
                  <a:srgbClr val="008000"/>
                </a:solidFill>
                <a:latin typeface="Courier New"/>
                <a:ea typeface="Courier New"/>
                <a:cs typeface="Courier New"/>
                <a:sym typeface="Courier New"/>
              </a:rPr>
              <a:t>with</a:t>
            </a:r>
            <a:r>
              <a:rPr lang="en" sz="1500">
                <a:solidFill>
                  <a:schemeClr val="dk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open</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'grades.csv'</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'r'</a:t>
            </a: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as</a:t>
            </a:r>
            <a:r>
              <a:rPr lang="en" sz="1500">
                <a:solidFill>
                  <a:schemeClr val="dk1"/>
                </a:solidFill>
                <a:latin typeface="Courier New"/>
                <a:ea typeface="Courier New"/>
                <a:cs typeface="Courier New"/>
                <a:sym typeface="Courier New"/>
              </a:rPr>
              <a:t> csvfile:</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grades_reader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csv</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reader(csvfile)</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row_num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a:t>
            </a:r>
            <a:r>
              <a:rPr lang="en" sz="1500">
                <a:solidFill>
                  <a:srgbClr val="666666"/>
                </a:solidFill>
                <a:latin typeface="Courier New"/>
                <a:ea typeface="Courier New"/>
                <a:cs typeface="Courier New"/>
                <a:sym typeface="Courier New"/>
              </a:rPr>
              <a:t>1</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for</a:t>
            </a:r>
            <a:r>
              <a:rPr lang="en" sz="1500">
                <a:solidFill>
                  <a:schemeClr val="dk1"/>
                </a:solidFill>
                <a:latin typeface="Courier New"/>
                <a:ea typeface="Courier New"/>
                <a:cs typeface="Courier New"/>
                <a:sym typeface="Courier New"/>
              </a:rPr>
              <a:t> row </a:t>
            </a:r>
            <a:r>
              <a:rPr b="1" lang="en" sz="1500">
                <a:solidFill>
                  <a:srgbClr val="AA22FF"/>
                </a:solidFill>
                <a:latin typeface="Courier New"/>
                <a:ea typeface="Courier New"/>
                <a:cs typeface="Courier New"/>
                <a:sym typeface="Courier New"/>
              </a:rPr>
              <a:t>in</a:t>
            </a:r>
            <a:r>
              <a:rPr lang="en" sz="1500">
                <a:solidFill>
                  <a:schemeClr val="dk1"/>
                </a:solidFill>
                <a:latin typeface="Courier New"/>
                <a:ea typeface="Courier New"/>
                <a:cs typeface="Courier New"/>
                <a:sym typeface="Courier New"/>
              </a:rPr>
              <a:t> grades_reader:</a:t>
            </a:r>
            <a:endParaRPr sz="1500">
              <a:solidFill>
                <a:schemeClr val="dk1"/>
              </a:solidFill>
              <a:latin typeface="Courier New"/>
              <a:ea typeface="Courier New"/>
              <a:cs typeface="Courier New"/>
              <a:sym typeface="Courier New"/>
            </a:endParaRPr>
          </a:p>
          <a:p>
            <a:pPr indent="-774700" lvl="0" marL="7747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print</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'Row #'</a:t>
            </a:r>
            <a:r>
              <a:rPr lang="en" sz="1500">
                <a:solidFill>
                  <a:schemeClr val="dk1"/>
                </a:solidFill>
                <a:latin typeface="Courier New"/>
                <a:ea typeface="Courier New"/>
                <a:cs typeface="Courier New"/>
                <a:sym typeface="Courier New"/>
              </a:rPr>
              <a:t>, row_num, </a:t>
            </a:r>
            <a:r>
              <a:rPr lang="en" sz="1500">
                <a:solidFill>
                  <a:srgbClr val="BA2121"/>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row)</a:t>
            </a:r>
            <a:endParaRPr sz="1500">
              <a:solidFill>
                <a:schemeClr val="dk1"/>
              </a:solidFill>
              <a:latin typeface="Courier New"/>
              <a:ea typeface="Courier New"/>
              <a:cs typeface="Courier New"/>
              <a:sym typeface="Courier New"/>
            </a:endParaRPr>
          </a:p>
          <a:p>
            <a:pPr indent="-774700" lvl="0" marL="7747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row_num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a:t>
            </a:r>
            <a:r>
              <a:rPr lang="en" sz="1500">
                <a:solidFill>
                  <a:srgbClr val="666666"/>
                </a:solidFill>
                <a:latin typeface="Courier New"/>
                <a:ea typeface="Courier New"/>
                <a:cs typeface="Courier New"/>
                <a:sym typeface="Courier New"/>
              </a:rPr>
              <a:t>1</a:t>
            </a:r>
            <a:endParaRPr sz="1500">
              <a:solidFill>
                <a:schemeClr val="dk1"/>
              </a:solidFill>
              <a:latin typeface="Courier New"/>
              <a:ea typeface="Courier New"/>
              <a:cs typeface="Courier New"/>
              <a:sym typeface="Courier New"/>
            </a:endParaRPr>
          </a:p>
          <a:p>
            <a:pPr indent="0" lvl="0" marL="0" marR="0" rtl="0" algn="l">
              <a:lnSpc>
                <a:spcPct val="8522"/>
              </a:lnSpc>
              <a:spcBef>
                <a:spcPts val="0"/>
              </a:spcBef>
              <a:spcAft>
                <a:spcPts val="0"/>
              </a:spcAft>
              <a:buClr>
                <a:schemeClr val="dk1"/>
              </a:buClr>
              <a:buSzPts val="800"/>
              <a:buFont typeface="Arial"/>
              <a:buNone/>
            </a:pPr>
            <a:r>
              <a:t/>
            </a:r>
            <a:endParaRPr sz="1200">
              <a:solidFill>
                <a:schemeClr val="dk1"/>
              </a:solidFill>
              <a:highlight>
                <a:srgbClr val="F8F8F8"/>
              </a:highlight>
              <a:latin typeface="Quattrocento Sans"/>
              <a:ea typeface="Quattrocento Sans"/>
              <a:cs typeface="Quattrocento Sans"/>
              <a:sym typeface="Quattrocento Sans"/>
            </a:endParaRPr>
          </a:p>
          <a:p>
            <a:pPr indent="0" lvl="0" marL="0" marR="0" rtl="0" algn="l">
              <a:spcBef>
                <a:spcPts val="0"/>
              </a:spcBef>
              <a:spcAft>
                <a:spcPts val="0"/>
              </a:spcAft>
              <a:buClr>
                <a:schemeClr val="dk1"/>
              </a:buClr>
              <a:buSzPts val="1800"/>
              <a:buFont typeface="Quattrocento Sans"/>
              <a:buNone/>
            </a:pPr>
            <a:r>
              <a:t/>
            </a:r>
            <a:endParaRPr sz="1900">
              <a:solidFill>
                <a:schemeClr val="dk1"/>
              </a:solidFill>
              <a:latin typeface="Quattrocento Sans"/>
              <a:ea typeface="Quattrocento Sans"/>
              <a:cs typeface="Quattrocento Sans"/>
              <a:sym typeface="Quattrocento Sans"/>
            </a:endParaRPr>
          </a:p>
        </p:txBody>
      </p:sp>
      <p:sp>
        <p:nvSpPr>
          <p:cNvPr id="57" name="Google Shape;57;p13"/>
          <p:cNvSpPr txBox="1"/>
          <p:nvPr/>
        </p:nvSpPr>
        <p:spPr>
          <a:xfrm>
            <a:off x="3545316" y="1668464"/>
            <a:ext cx="44703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400"/>
              <a:buFont typeface="Proxima Nova"/>
              <a:buNone/>
            </a:pPr>
            <a:r>
              <a:rPr b="0" i="0" lang="en" sz="1400" u="none" cap="none" strike="noStrike">
                <a:solidFill>
                  <a:srgbClr val="FF0000"/>
                </a:solidFill>
                <a:latin typeface="Proxima Nova"/>
                <a:ea typeface="Proxima Nova"/>
                <a:cs typeface="Proxima Nova"/>
                <a:sym typeface="Proxima Nova"/>
              </a:rPr>
              <a:t>Open the csv file and create a csv </a:t>
            </a:r>
            <a:r>
              <a:rPr b="0" i="0" lang="en" sz="1400" u="none" cap="none" strike="noStrike">
                <a:solidFill>
                  <a:srgbClr val="FF0000"/>
                </a:solidFill>
                <a:latin typeface="Consolas"/>
                <a:ea typeface="Consolas"/>
                <a:cs typeface="Consolas"/>
                <a:sym typeface="Consolas"/>
              </a:rPr>
              <a:t>reader</a:t>
            </a:r>
            <a:r>
              <a:rPr lang="en" sz="1400">
                <a:solidFill>
                  <a:srgbClr val="FF0000"/>
                </a:solidFill>
                <a:latin typeface="Consolas"/>
                <a:ea typeface="Consolas"/>
                <a:cs typeface="Consolas"/>
                <a:sym typeface="Consolas"/>
              </a:rPr>
              <a:t> </a:t>
            </a:r>
            <a:r>
              <a:rPr b="0" i="0" lang="en" sz="1400" u="none" cap="none" strike="noStrike">
                <a:solidFill>
                  <a:srgbClr val="FF0000"/>
                </a:solidFill>
                <a:latin typeface="Proxima Nova"/>
                <a:ea typeface="Proxima Nova"/>
                <a:cs typeface="Proxima Nova"/>
                <a:sym typeface="Proxima Nova"/>
              </a:rPr>
              <a:t> object</a:t>
            </a:r>
            <a:endParaRPr sz="1400">
              <a:solidFill>
                <a:schemeClr val="dk1"/>
              </a:solidFill>
              <a:latin typeface="Quattrocento Sans"/>
              <a:ea typeface="Quattrocento Sans"/>
              <a:cs typeface="Quattrocento Sans"/>
              <a:sym typeface="Quattrocento Sans"/>
            </a:endParaRPr>
          </a:p>
        </p:txBody>
      </p:sp>
      <p:sp>
        <p:nvSpPr>
          <p:cNvPr id="58" name="Google Shape;58;p13"/>
          <p:cNvSpPr txBox="1"/>
          <p:nvPr/>
        </p:nvSpPr>
        <p:spPr>
          <a:xfrm>
            <a:off x="4096958" y="2753160"/>
            <a:ext cx="41919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400"/>
              <a:buFont typeface="Proxima Nova"/>
              <a:buNone/>
            </a:pPr>
            <a:r>
              <a:rPr b="0" i="0" lang="en" sz="1400" u="none" cap="none" strike="noStrike">
                <a:solidFill>
                  <a:srgbClr val="FF0000"/>
                </a:solidFill>
                <a:latin typeface="Proxima Nova"/>
                <a:ea typeface="Proxima Nova"/>
                <a:cs typeface="Proxima Nova"/>
                <a:sym typeface="Proxima Nova"/>
              </a:rPr>
              <a:t>Iterate through each row in the csv </a:t>
            </a:r>
            <a:r>
              <a:rPr b="1" i="0" lang="en" sz="1400" u="none" cap="none" strike="noStrike">
                <a:solidFill>
                  <a:srgbClr val="FF0000"/>
                </a:solidFill>
                <a:latin typeface="Consolas"/>
                <a:ea typeface="Consolas"/>
                <a:cs typeface="Consolas"/>
                <a:sym typeface="Consolas"/>
              </a:rPr>
              <a:t>reader</a:t>
            </a:r>
            <a:r>
              <a:rPr b="1" i="0" lang="en" sz="1400" u="none" cap="none" strike="noStrike">
                <a:solidFill>
                  <a:srgbClr val="FF0000"/>
                </a:solidFill>
                <a:latin typeface="Proxima Nova"/>
                <a:ea typeface="Proxima Nova"/>
                <a:cs typeface="Proxima Nova"/>
                <a:sym typeface="Proxima Nova"/>
              </a:rPr>
              <a:t> </a:t>
            </a:r>
            <a:r>
              <a:rPr b="0" i="0" lang="en" sz="1400" u="none" cap="none" strike="noStrike">
                <a:solidFill>
                  <a:srgbClr val="FF0000"/>
                </a:solidFill>
                <a:latin typeface="Proxima Nova"/>
                <a:ea typeface="Proxima Nova"/>
                <a:cs typeface="Proxima Nova"/>
                <a:sym typeface="Proxima Nova"/>
              </a:rPr>
              <a:t>object</a:t>
            </a:r>
            <a:endParaRPr sz="1400">
              <a:solidFill>
                <a:schemeClr val="dk1"/>
              </a:solidFill>
              <a:latin typeface="Quattrocento Sans"/>
              <a:ea typeface="Quattrocento Sans"/>
              <a:cs typeface="Quattrocento Sans"/>
              <a:sym typeface="Quattrocento Sans"/>
            </a:endParaRPr>
          </a:p>
        </p:txBody>
      </p:sp>
      <p:sp>
        <p:nvSpPr>
          <p:cNvPr id="59" name="Google Shape;59;p13"/>
          <p:cNvSpPr txBox="1"/>
          <p:nvPr/>
        </p:nvSpPr>
        <p:spPr>
          <a:xfrm>
            <a:off x="5938678" y="3429338"/>
            <a:ext cx="3140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400"/>
              <a:buFont typeface="Proxima Nova"/>
              <a:buNone/>
            </a:pPr>
            <a:r>
              <a:rPr lang="en" sz="1400">
                <a:solidFill>
                  <a:srgbClr val="FF0000"/>
                </a:solidFill>
                <a:latin typeface="Proxima Nova"/>
                <a:ea typeface="Proxima Nova"/>
                <a:cs typeface="Proxima Nova"/>
                <a:sym typeface="Proxima Nova"/>
              </a:rPr>
              <a:t>Display the content of the file to the standard output</a:t>
            </a:r>
            <a:endParaRPr sz="1400">
              <a:solidFill>
                <a:schemeClr val="dk1"/>
              </a:solidFill>
              <a:latin typeface="Quattrocento Sans"/>
              <a:ea typeface="Quattrocento Sans"/>
              <a:cs typeface="Quattrocento Sans"/>
              <a:sym typeface="Quattrocento Sans"/>
            </a:endParaRPr>
          </a:p>
        </p:txBody>
      </p:sp>
      <p:cxnSp>
        <p:nvCxnSpPr>
          <p:cNvPr id="60" name="Google Shape;60;p13"/>
          <p:cNvCxnSpPr/>
          <p:nvPr/>
        </p:nvCxnSpPr>
        <p:spPr>
          <a:xfrm flipH="1">
            <a:off x="1677553" y="1823039"/>
            <a:ext cx="1736700" cy="428700"/>
          </a:xfrm>
          <a:prstGeom prst="straightConnector1">
            <a:avLst/>
          </a:prstGeom>
          <a:noFill/>
          <a:ln cap="flat" cmpd="sng" w="9525">
            <a:solidFill>
              <a:schemeClr val="dk2"/>
            </a:solidFill>
            <a:prstDash val="solid"/>
            <a:round/>
            <a:headEnd len="sm" w="sm" type="none"/>
            <a:tailEnd len="med" w="med" type="triangle"/>
          </a:ln>
        </p:spPr>
      </p:cxnSp>
      <p:cxnSp>
        <p:nvCxnSpPr>
          <p:cNvPr id="61" name="Google Shape;61;p13"/>
          <p:cNvCxnSpPr/>
          <p:nvPr/>
        </p:nvCxnSpPr>
        <p:spPr>
          <a:xfrm flipH="1">
            <a:off x="3398203" y="2898698"/>
            <a:ext cx="737700" cy="214200"/>
          </a:xfrm>
          <a:prstGeom prst="straightConnector1">
            <a:avLst/>
          </a:prstGeom>
          <a:noFill/>
          <a:ln cap="flat" cmpd="sng" w="9525">
            <a:solidFill>
              <a:schemeClr val="dk2"/>
            </a:solidFill>
            <a:prstDash val="solid"/>
            <a:round/>
            <a:headEnd len="sm" w="sm" type="none"/>
            <a:tailEnd len="med" w="med" type="triangle"/>
          </a:ln>
        </p:spPr>
      </p:cxnSp>
      <p:cxnSp>
        <p:nvCxnSpPr>
          <p:cNvPr id="62" name="Google Shape;62;p13"/>
          <p:cNvCxnSpPr>
            <a:stCxn id="59" idx="1"/>
          </p:cNvCxnSpPr>
          <p:nvPr/>
        </p:nvCxnSpPr>
        <p:spPr>
          <a:xfrm rot="10800000">
            <a:off x="5176978" y="3588488"/>
            <a:ext cx="761700" cy="90900"/>
          </a:xfrm>
          <a:prstGeom prst="straightConnector1">
            <a:avLst/>
          </a:prstGeom>
          <a:noFill/>
          <a:ln cap="flat" cmpd="sng" w="9525">
            <a:solidFill>
              <a:schemeClr val="dk2"/>
            </a:solidFill>
            <a:prstDash val="solid"/>
            <a:round/>
            <a:headEnd len="sm" w="sm" type="none"/>
            <a:tailEnd len="med" w="med" type="triangle"/>
          </a:ln>
        </p:spPr>
      </p:cxnSp>
      <p:sp>
        <p:nvSpPr>
          <p:cNvPr id="63" name="Google Shape;63;p13"/>
          <p:cNvSpPr txBox="1"/>
          <p:nvPr/>
        </p:nvSpPr>
        <p:spPr>
          <a:xfrm>
            <a:off x="2545865" y="4105383"/>
            <a:ext cx="4626900" cy="9390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lang="en" sz="1300">
                <a:solidFill>
                  <a:schemeClr val="dk1"/>
                </a:solidFill>
                <a:highlight>
                  <a:srgbClr val="FFFFFF"/>
                </a:highlight>
                <a:latin typeface="Courier New"/>
                <a:ea typeface="Courier New"/>
                <a:cs typeface="Courier New"/>
                <a:sym typeface="Courier New"/>
              </a:rPr>
              <a:t>Row # 1 : ['Name', 'Test1', 'Test2', 'Final']</a:t>
            </a:r>
            <a:endParaRPr sz="1300">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lang="en" sz="1300">
                <a:solidFill>
                  <a:schemeClr val="dk1"/>
                </a:solidFill>
                <a:highlight>
                  <a:srgbClr val="FFFFFF"/>
                </a:highlight>
                <a:latin typeface="Courier New"/>
                <a:ea typeface="Courier New"/>
                <a:cs typeface="Courier New"/>
                <a:sym typeface="Courier New"/>
              </a:rPr>
              <a:t>Row # 2 : ['John', '100', '50', '29']</a:t>
            </a:r>
            <a:endParaRPr sz="1300">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lang="en" sz="1300">
                <a:solidFill>
                  <a:schemeClr val="dk1"/>
                </a:solidFill>
                <a:highlight>
                  <a:srgbClr val="FFFFFF"/>
                </a:highlight>
                <a:latin typeface="Courier New"/>
                <a:ea typeface="Courier New"/>
                <a:cs typeface="Courier New"/>
                <a:sym typeface="Courier New"/>
              </a:rPr>
              <a:t>Row # 3 : ['Mark', '76', '32', '33']</a:t>
            </a:r>
            <a:endParaRPr sz="130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800"/>
              <a:buFont typeface="Arial"/>
              <a:buNone/>
            </a:pPr>
            <a:r>
              <a:rPr lang="en" sz="1300">
                <a:solidFill>
                  <a:schemeClr val="dk1"/>
                </a:solidFill>
                <a:highlight>
                  <a:srgbClr val="FFFFFF"/>
                </a:highlight>
                <a:latin typeface="Courier New"/>
                <a:ea typeface="Courier New"/>
                <a:cs typeface="Courier New"/>
                <a:sym typeface="Courier New"/>
              </a:rPr>
              <a:t>Row # 4 : ['Sam', '25', '75', '95']</a:t>
            </a:r>
            <a:endParaRPr sz="2200">
              <a:solidFill>
                <a:schemeClr val="dk1"/>
              </a:solidFill>
              <a:latin typeface="Quattrocento Sans"/>
              <a:ea typeface="Quattrocento Sans"/>
              <a:cs typeface="Quattrocento Sans"/>
              <a:sym typeface="Quattrocento Sans"/>
            </a:endParaRPr>
          </a:p>
        </p:txBody>
      </p:sp>
      <p:sp>
        <p:nvSpPr>
          <p:cNvPr id="64" name="Google Shape;64;p13"/>
          <p:cNvSpPr/>
          <p:nvPr/>
        </p:nvSpPr>
        <p:spPr>
          <a:xfrm>
            <a:off x="1044590" y="4297481"/>
            <a:ext cx="1265700" cy="52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F8F8F8"/>
              </a:buClr>
              <a:buSzPts val="1400"/>
              <a:buFont typeface="Quattrocento Sans"/>
              <a:buNone/>
            </a:pPr>
            <a:r>
              <a:rPr lang="en" sz="1400">
                <a:solidFill>
                  <a:srgbClr val="F8F8F8"/>
                </a:solidFill>
                <a:latin typeface="Quattrocento Sans"/>
                <a:ea typeface="Quattrocento Sans"/>
                <a:cs typeface="Quattrocento Sans"/>
                <a:sym typeface="Quattrocento Sans"/>
              </a:rPr>
              <a:t>Output</a:t>
            </a:r>
            <a:endParaRPr sz="1400">
              <a:solidFill>
                <a:srgbClr val="F8F8F8"/>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Line, Scatter and Bar Plots with Pandas</a:t>
            </a:r>
            <a:endParaRPr/>
          </a:p>
        </p:txBody>
      </p:sp>
      <p:sp>
        <p:nvSpPr>
          <p:cNvPr id="326" name="Google Shape;326;p49"/>
          <p:cNvSpPr txBox="1"/>
          <p:nvPr/>
        </p:nvSpPr>
        <p:spPr>
          <a:xfrm>
            <a:off x="70975" y="1652450"/>
            <a:ext cx="2950800" cy="786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200">
                <a:solidFill>
                  <a:schemeClr val="lt1"/>
                </a:solidFill>
                <a:latin typeface="Courier New"/>
                <a:ea typeface="Courier New"/>
                <a:cs typeface="Courier New"/>
                <a:sym typeface="Courier New"/>
              </a:rPr>
              <a:t>filt = titanic_df.loc[:</a:t>
            </a:r>
            <a:r>
              <a:rPr lang="en" sz="1200">
                <a:solidFill>
                  <a:srgbClr val="008000"/>
                </a:solidFill>
                <a:latin typeface="Courier New"/>
                <a:ea typeface="Courier New"/>
                <a:cs typeface="Courier New"/>
                <a:sym typeface="Courier New"/>
              </a:rPr>
              <a:t>10</a:t>
            </a:r>
            <a:r>
              <a:rPr lang="en"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1200">
                <a:solidFill>
                  <a:schemeClr val="lt1"/>
                </a:solidFill>
                <a:latin typeface="Courier New"/>
                <a:ea typeface="Courier New"/>
                <a:cs typeface="Courier New"/>
                <a:sym typeface="Courier New"/>
              </a:rPr>
              <a:t>filt.</a:t>
            </a:r>
            <a:r>
              <a:rPr lang="en" sz="1200">
                <a:solidFill>
                  <a:srgbClr val="008000"/>
                </a:solidFill>
                <a:latin typeface="Courier New"/>
                <a:ea typeface="Courier New"/>
                <a:cs typeface="Courier New"/>
                <a:sym typeface="Courier New"/>
              </a:rPr>
              <a:t>plot</a:t>
            </a:r>
            <a:r>
              <a:rPr lang="en" sz="1200">
                <a:solidFill>
                  <a:schemeClr val="lt1"/>
                </a:solidFill>
                <a:latin typeface="Courier New"/>
                <a:ea typeface="Courier New"/>
                <a:cs typeface="Courier New"/>
                <a:sym typeface="Courier New"/>
              </a:rPr>
              <a:t>(kind=</a:t>
            </a:r>
            <a:r>
              <a:rPr lang="en" sz="1200">
                <a:solidFill>
                  <a:srgbClr val="BA2121"/>
                </a:solidFill>
                <a:latin typeface="Courier New"/>
                <a:ea typeface="Courier New"/>
                <a:cs typeface="Courier New"/>
                <a:sym typeface="Courier New"/>
              </a:rPr>
              <a:t>'bar'</a:t>
            </a:r>
            <a:r>
              <a:rPr lang="en" sz="1200">
                <a:solidFill>
                  <a:schemeClr val="lt1"/>
                </a:solidFill>
                <a:latin typeface="Courier New"/>
                <a:ea typeface="Courier New"/>
                <a:cs typeface="Courier New"/>
                <a:sym typeface="Courier New"/>
              </a:rPr>
              <a:t>, x=</a:t>
            </a:r>
            <a:r>
              <a:rPr lang="en" sz="1200">
                <a:solidFill>
                  <a:srgbClr val="BA2121"/>
                </a:solidFill>
                <a:latin typeface="Courier New"/>
                <a:ea typeface="Courier New"/>
                <a:cs typeface="Courier New"/>
                <a:sym typeface="Courier New"/>
              </a:rPr>
              <a:t>'fare'</a:t>
            </a:r>
            <a:r>
              <a:rPr lang="en" sz="1200">
                <a:solidFill>
                  <a:schemeClr val="lt1"/>
                </a:solidFill>
                <a:latin typeface="Courier New"/>
                <a:ea typeface="Courier New"/>
                <a:cs typeface="Courier New"/>
                <a:sym typeface="Courier New"/>
              </a:rPr>
              <a:t>, y=</a:t>
            </a:r>
            <a:r>
              <a:rPr lang="en" sz="1200">
                <a:solidFill>
                  <a:srgbClr val="BA2121"/>
                </a:solidFill>
                <a:latin typeface="Courier New"/>
                <a:ea typeface="Courier New"/>
                <a:cs typeface="Courier New"/>
                <a:sym typeface="Courier New"/>
              </a:rPr>
              <a:t>'age'</a:t>
            </a:r>
            <a:r>
              <a:rPr lang="en"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p:txBody>
      </p:sp>
      <p:pic>
        <p:nvPicPr>
          <p:cNvPr id="327" name="Google Shape;327;p49"/>
          <p:cNvPicPr preferRelativeResize="0"/>
          <p:nvPr/>
        </p:nvPicPr>
        <p:blipFill>
          <a:blip r:embed="rId3">
            <a:alphaModFix/>
          </a:blip>
          <a:stretch>
            <a:fillRect/>
          </a:stretch>
        </p:blipFill>
        <p:spPr>
          <a:xfrm>
            <a:off x="76525" y="2437975"/>
            <a:ext cx="2773700" cy="2261175"/>
          </a:xfrm>
          <a:prstGeom prst="rect">
            <a:avLst/>
          </a:prstGeom>
          <a:noFill/>
          <a:ln>
            <a:noFill/>
          </a:ln>
        </p:spPr>
      </p:pic>
      <p:sp>
        <p:nvSpPr>
          <p:cNvPr id="328" name="Google Shape;328;p49"/>
          <p:cNvSpPr txBox="1"/>
          <p:nvPr/>
        </p:nvSpPr>
        <p:spPr>
          <a:xfrm>
            <a:off x="3184525" y="1669700"/>
            <a:ext cx="29508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200">
                <a:solidFill>
                  <a:schemeClr val="lt1"/>
                </a:solidFill>
                <a:latin typeface="Courier New"/>
                <a:ea typeface="Courier New"/>
                <a:cs typeface="Courier New"/>
                <a:sym typeface="Courier New"/>
              </a:rPr>
              <a:t>filt.</a:t>
            </a:r>
            <a:r>
              <a:rPr lang="en" sz="1200">
                <a:solidFill>
                  <a:srgbClr val="008000"/>
                </a:solidFill>
                <a:latin typeface="Courier New"/>
                <a:ea typeface="Courier New"/>
                <a:cs typeface="Courier New"/>
                <a:sym typeface="Courier New"/>
              </a:rPr>
              <a:t>plot</a:t>
            </a:r>
            <a:r>
              <a:rPr lang="en" sz="1200">
                <a:solidFill>
                  <a:schemeClr val="lt1"/>
                </a:solidFill>
                <a:latin typeface="Courier New"/>
                <a:ea typeface="Courier New"/>
                <a:cs typeface="Courier New"/>
                <a:sym typeface="Courier New"/>
              </a:rPr>
              <a:t>(kind=</a:t>
            </a:r>
            <a:r>
              <a:rPr lang="en" sz="1200">
                <a:solidFill>
                  <a:srgbClr val="BA2121"/>
                </a:solidFill>
                <a:latin typeface="Courier New"/>
                <a:ea typeface="Courier New"/>
                <a:cs typeface="Courier New"/>
                <a:sym typeface="Courier New"/>
              </a:rPr>
              <a:t>'scatter'</a:t>
            </a:r>
            <a:r>
              <a:rPr lang="en" sz="1200">
                <a:solidFill>
                  <a:schemeClr val="lt1"/>
                </a:solidFill>
                <a:latin typeface="Courier New"/>
                <a:ea typeface="Courier New"/>
                <a:cs typeface="Courier New"/>
                <a:sym typeface="Courier New"/>
              </a:rPr>
              <a:t>, x=</a:t>
            </a:r>
            <a:r>
              <a:rPr lang="en" sz="1200">
                <a:solidFill>
                  <a:srgbClr val="BA2121"/>
                </a:solidFill>
                <a:latin typeface="Courier New"/>
                <a:ea typeface="Courier New"/>
                <a:cs typeface="Courier New"/>
                <a:sym typeface="Courier New"/>
              </a:rPr>
              <a:t>'sex'</a:t>
            </a:r>
            <a:r>
              <a:rPr lang="en" sz="1200">
                <a:solidFill>
                  <a:schemeClr val="lt1"/>
                </a:solidFill>
                <a:latin typeface="Courier New"/>
                <a:ea typeface="Courier New"/>
                <a:cs typeface="Courier New"/>
                <a:sym typeface="Courier New"/>
              </a:rPr>
              <a:t>, y=</a:t>
            </a:r>
            <a:r>
              <a:rPr lang="en" sz="1200">
                <a:solidFill>
                  <a:srgbClr val="BA2121"/>
                </a:solidFill>
                <a:latin typeface="Courier New"/>
                <a:ea typeface="Courier New"/>
                <a:cs typeface="Courier New"/>
                <a:sym typeface="Courier New"/>
              </a:rPr>
              <a:t>'fare'</a:t>
            </a:r>
            <a:r>
              <a:rPr lang="en"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p:txBody>
      </p:sp>
      <p:pic>
        <p:nvPicPr>
          <p:cNvPr id="329" name="Google Shape;329;p49"/>
          <p:cNvPicPr preferRelativeResize="0"/>
          <p:nvPr/>
        </p:nvPicPr>
        <p:blipFill>
          <a:blip r:embed="rId4">
            <a:alphaModFix/>
          </a:blip>
          <a:stretch>
            <a:fillRect/>
          </a:stretch>
        </p:blipFill>
        <p:spPr>
          <a:xfrm>
            <a:off x="2892825" y="2437975"/>
            <a:ext cx="3090100" cy="2081250"/>
          </a:xfrm>
          <a:prstGeom prst="rect">
            <a:avLst/>
          </a:prstGeom>
          <a:noFill/>
          <a:ln>
            <a:noFill/>
          </a:ln>
        </p:spPr>
      </p:pic>
      <p:pic>
        <p:nvPicPr>
          <p:cNvPr id="330" name="Google Shape;330;p49"/>
          <p:cNvPicPr preferRelativeResize="0"/>
          <p:nvPr/>
        </p:nvPicPr>
        <p:blipFill>
          <a:blip r:embed="rId5">
            <a:alphaModFix/>
          </a:blip>
          <a:stretch>
            <a:fillRect/>
          </a:stretch>
        </p:blipFill>
        <p:spPr>
          <a:xfrm>
            <a:off x="6059125" y="2438450"/>
            <a:ext cx="2950800" cy="2061618"/>
          </a:xfrm>
          <a:prstGeom prst="rect">
            <a:avLst/>
          </a:prstGeom>
          <a:noFill/>
          <a:ln>
            <a:noFill/>
          </a:ln>
        </p:spPr>
      </p:pic>
      <p:sp>
        <p:nvSpPr>
          <p:cNvPr id="331" name="Google Shape;331;p49"/>
          <p:cNvSpPr txBox="1"/>
          <p:nvPr/>
        </p:nvSpPr>
        <p:spPr>
          <a:xfrm>
            <a:off x="6025525" y="1622600"/>
            <a:ext cx="3130800" cy="105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lt1"/>
              </a:buClr>
              <a:buSzPts val="1100"/>
              <a:buFont typeface="Arial"/>
              <a:buNone/>
            </a:pPr>
            <a:r>
              <a:rPr lang="en" sz="1200">
                <a:solidFill>
                  <a:schemeClr val="lt1"/>
                </a:solidFill>
                <a:latin typeface="Courier New"/>
                <a:ea typeface="Courier New"/>
                <a:cs typeface="Courier New"/>
                <a:sym typeface="Courier New"/>
              </a:rPr>
              <a:t>filt=filt.</a:t>
            </a:r>
            <a:r>
              <a:rPr lang="en" sz="1200">
                <a:solidFill>
                  <a:srgbClr val="008000"/>
                </a:solidFill>
                <a:latin typeface="Courier New"/>
                <a:ea typeface="Courier New"/>
                <a:cs typeface="Courier New"/>
                <a:sym typeface="Courier New"/>
              </a:rPr>
              <a:t>sort_values</a:t>
            </a:r>
            <a:r>
              <a:rPr lang="en" sz="1200">
                <a:solidFill>
                  <a:schemeClr val="lt1"/>
                </a:solidFill>
                <a:latin typeface="Courier New"/>
                <a:ea typeface="Courier New"/>
                <a:cs typeface="Courier New"/>
                <a:sym typeface="Courier New"/>
              </a:rPr>
              <a:t>(by=</a:t>
            </a:r>
            <a:r>
              <a:rPr lang="en" sz="1200">
                <a:solidFill>
                  <a:srgbClr val="BA2121"/>
                </a:solidFill>
                <a:latin typeface="Courier New"/>
                <a:ea typeface="Courier New"/>
                <a:cs typeface="Courier New"/>
                <a:sym typeface="Courier New"/>
              </a:rPr>
              <a:t>'age'</a:t>
            </a:r>
            <a:r>
              <a:rPr lang="en"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a:p>
            <a:pPr indent="0" lvl="0" marL="0" rtl="0" algn="l">
              <a:lnSpc>
                <a:spcPct val="90000"/>
              </a:lnSpc>
              <a:spcBef>
                <a:spcPts val="800"/>
              </a:spcBef>
              <a:spcAft>
                <a:spcPts val="0"/>
              </a:spcAft>
              <a:buClr>
                <a:schemeClr val="lt1"/>
              </a:buClr>
              <a:buSzPts val="1100"/>
              <a:buFont typeface="Arial"/>
              <a:buNone/>
            </a:pPr>
            <a:r>
              <a:rPr lang="en" sz="1200">
                <a:solidFill>
                  <a:schemeClr val="lt1"/>
                </a:solidFill>
                <a:latin typeface="Courier New"/>
                <a:ea typeface="Courier New"/>
                <a:cs typeface="Courier New"/>
                <a:sym typeface="Courier New"/>
              </a:rPr>
              <a:t>filt.</a:t>
            </a:r>
            <a:r>
              <a:rPr lang="en" sz="1200">
                <a:solidFill>
                  <a:srgbClr val="008000"/>
                </a:solidFill>
                <a:latin typeface="Courier New"/>
                <a:ea typeface="Courier New"/>
                <a:cs typeface="Courier New"/>
                <a:sym typeface="Courier New"/>
              </a:rPr>
              <a:t>plot</a:t>
            </a:r>
            <a:r>
              <a:rPr lang="en" sz="1200">
                <a:solidFill>
                  <a:schemeClr val="lt1"/>
                </a:solidFill>
                <a:latin typeface="Courier New"/>
                <a:ea typeface="Courier New"/>
                <a:cs typeface="Courier New"/>
                <a:sym typeface="Courier New"/>
              </a:rPr>
              <a:t>(kind=</a:t>
            </a:r>
            <a:r>
              <a:rPr lang="en" sz="1200">
                <a:solidFill>
                  <a:srgbClr val="BA2121"/>
                </a:solidFill>
                <a:latin typeface="Courier New"/>
                <a:ea typeface="Courier New"/>
                <a:cs typeface="Courier New"/>
                <a:sym typeface="Courier New"/>
              </a:rPr>
              <a:t>'line'</a:t>
            </a:r>
            <a:r>
              <a:rPr lang="en" sz="1200">
                <a:solidFill>
                  <a:schemeClr val="lt1"/>
                </a:solidFill>
                <a:latin typeface="Courier New"/>
                <a:ea typeface="Courier New"/>
                <a:cs typeface="Courier New"/>
                <a:sym typeface="Courier New"/>
              </a:rPr>
              <a:t>, x=</a:t>
            </a:r>
            <a:r>
              <a:rPr lang="en" sz="1200">
                <a:solidFill>
                  <a:srgbClr val="BA2121"/>
                </a:solidFill>
                <a:latin typeface="Courier New"/>
                <a:ea typeface="Courier New"/>
                <a:cs typeface="Courier New"/>
                <a:sym typeface="Courier New"/>
              </a:rPr>
              <a:t>'age'</a:t>
            </a:r>
            <a:r>
              <a:rPr lang="en" sz="1200">
                <a:solidFill>
                  <a:schemeClr val="lt1"/>
                </a:solidFill>
                <a:latin typeface="Courier New"/>
                <a:ea typeface="Courier New"/>
                <a:cs typeface="Courier New"/>
                <a:sym typeface="Courier New"/>
              </a:rPr>
              <a:t>, y=</a:t>
            </a:r>
            <a:r>
              <a:rPr lang="en" sz="1200">
                <a:solidFill>
                  <a:srgbClr val="BA2121"/>
                </a:solidFill>
                <a:latin typeface="Courier New"/>
                <a:ea typeface="Courier New"/>
                <a:cs typeface="Courier New"/>
                <a:sym typeface="Courier New"/>
              </a:rPr>
              <a:t>'fare'</a:t>
            </a:r>
            <a:r>
              <a:rPr lang="en"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a:p>
            <a:pPr indent="0" lvl="0" marL="0" rtl="0" algn="l">
              <a:lnSpc>
                <a:spcPct val="90000"/>
              </a:lnSpc>
              <a:spcBef>
                <a:spcPts val="800"/>
              </a:spcBef>
              <a:spcAft>
                <a:spcPts val="0"/>
              </a:spcAft>
              <a:buNone/>
            </a:pPr>
            <a:r>
              <a:t/>
            </a:r>
            <a:endParaRPr sz="1200">
              <a:solidFill>
                <a:schemeClr val="lt1"/>
              </a:solidFill>
              <a:latin typeface="Courier New"/>
              <a:ea typeface="Courier New"/>
              <a:cs typeface="Courier New"/>
              <a:sym typeface="Courier New"/>
            </a:endParaRPr>
          </a:p>
        </p:txBody>
      </p:sp>
      <p:sp>
        <p:nvSpPr>
          <p:cNvPr id="332" name="Google Shape;332;p49"/>
          <p:cNvSpPr txBox="1"/>
          <p:nvPr/>
        </p:nvSpPr>
        <p:spPr>
          <a:xfrm>
            <a:off x="193425" y="1090250"/>
            <a:ext cx="87336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Quattrocento Sans"/>
                <a:ea typeface="Quattrocento Sans"/>
                <a:cs typeface="Quattrocento Sans"/>
                <a:sym typeface="Quattrocento Sans"/>
              </a:rPr>
              <a:t>Syntax will always be df.plot(kind = ‘bar’/’line’/’scatter’, x = …, y = …)</a:t>
            </a:r>
            <a:endParaRPr sz="2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6"/>
              </a:buClr>
              <a:buSzPts val="3600"/>
              <a:buFont typeface="Quattrocento Sans"/>
              <a:buNone/>
            </a:pPr>
            <a:r>
              <a:rPr lang="en">
                <a:solidFill>
                  <a:schemeClr val="accent6"/>
                </a:solidFill>
              </a:rPr>
              <a:t>Practice Problems</a:t>
            </a:r>
            <a:endParaRPr>
              <a:solidFill>
                <a:schemeClr val="accent6"/>
              </a:solidFill>
            </a:endParaRPr>
          </a:p>
        </p:txBody>
      </p:sp>
      <p:sp>
        <p:nvSpPr>
          <p:cNvPr id="338" name="Google Shape;338;p50"/>
          <p:cNvSpPr txBox="1"/>
          <p:nvPr>
            <p:ph idx="1" type="subTitle"/>
          </p:nvPr>
        </p:nvSpPr>
        <p:spPr>
          <a:xfrm>
            <a:off x="251960" y="3415387"/>
            <a:ext cx="85434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sz="3300"/>
              <a:t>Coding Question 1</a:t>
            </a:r>
            <a:endParaRPr/>
          </a:p>
        </p:txBody>
      </p:sp>
      <p:sp>
        <p:nvSpPr>
          <p:cNvPr id="344" name="Google Shape;344;p51"/>
          <p:cNvSpPr txBox="1"/>
          <p:nvPr>
            <p:ph idx="1" type="body"/>
          </p:nvPr>
        </p:nvSpPr>
        <p:spPr>
          <a:xfrm>
            <a:off x="628650" y="1151582"/>
            <a:ext cx="7886700" cy="36654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SzPts val="2100"/>
              <a:buNone/>
            </a:pPr>
            <a:r>
              <a:rPr b="1" lang="en">
                <a:solidFill>
                  <a:srgbClr val="F8F8F8"/>
                </a:solidFill>
              </a:rPr>
              <a:t>Write a Python function named </a:t>
            </a:r>
            <a:r>
              <a:rPr b="1" lang="en">
                <a:solidFill>
                  <a:schemeClr val="accent6"/>
                </a:solidFill>
                <a:latin typeface="Courier"/>
                <a:ea typeface="Courier"/>
                <a:cs typeface="Courier"/>
                <a:sym typeface="Courier"/>
              </a:rPr>
              <a:t>genre_titles</a:t>
            </a:r>
            <a:r>
              <a:rPr b="1" lang="en">
                <a:solidFill>
                  <a:srgbClr val="F8F8F8"/>
                </a:solidFill>
              </a:rPr>
              <a:t> that extracts titles from a given genre, filters titles containing a specified keyword (</a:t>
            </a:r>
            <a:r>
              <a:rPr b="1" lang="en" u="sng">
                <a:solidFill>
                  <a:srgbClr val="F8F8F8"/>
                </a:solidFill>
              </a:rPr>
              <a:t>case-insensitive</a:t>
            </a:r>
            <a:r>
              <a:rPr b="1" lang="en">
                <a:solidFill>
                  <a:srgbClr val="F8F8F8"/>
                </a:solidFill>
              </a:rPr>
              <a:t>), and returns a dictionary where each key is a genre and each value is a list of book titles that match the criteria.</a:t>
            </a:r>
            <a:endParaRPr b="1">
              <a:solidFill>
                <a:srgbClr val="F8F8F8"/>
              </a:solidFill>
            </a:endParaRPr>
          </a:p>
          <a:p>
            <a:pPr indent="0" lvl="0" marL="0" rtl="0" algn="l">
              <a:lnSpc>
                <a:spcPct val="90000"/>
              </a:lnSpc>
              <a:spcBef>
                <a:spcPts val="0"/>
              </a:spcBef>
              <a:spcAft>
                <a:spcPts val="0"/>
              </a:spcAft>
              <a:buSzPts val="2100"/>
              <a:buNone/>
            </a:pPr>
            <a:r>
              <a:t/>
            </a:r>
            <a:endParaRPr b="1">
              <a:solidFill>
                <a:srgbClr val="F8F8F8"/>
              </a:solidFill>
            </a:endParaRPr>
          </a:p>
          <a:p>
            <a:pPr indent="0" lvl="0" marL="0" rtl="0" algn="l">
              <a:lnSpc>
                <a:spcPct val="90000"/>
              </a:lnSpc>
              <a:spcBef>
                <a:spcPts val="0"/>
              </a:spcBef>
              <a:spcAft>
                <a:spcPts val="0"/>
              </a:spcAft>
              <a:buSzPts val="2100"/>
              <a:buNone/>
            </a:pPr>
            <a:r>
              <a:rPr b="1" lang="en">
                <a:solidFill>
                  <a:srgbClr val="F8F8F8"/>
                </a:solidFill>
              </a:rPr>
              <a:t>Read the dataframe from the file </a:t>
            </a:r>
            <a:r>
              <a:rPr b="1" lang="en">
                <a:solidFill>
                  <a:schemeClr val="accent6"/>
                </a:solidFill>
                <a:latin typeface="Courier"/>
                <a:ea typeface="Courier"/>
                <a:cs typeface="Courier"/>
                <a:sym typeface="Courier"/>
              </a:rPr>
              <a:t>books.csv </a:t>
            </a:r>
            <a:r>
              <a:rPr b="1" lang="en">
                <a:solidFill>
                  <a:srgbClr val="F8F8F8"/>
                </a:solidFill>
              </a:rPr>
              <a:t>and save it into a variable </a:t>
            </a:r>
            <a:r>
              <a:rPr b="1" lang="en">
                <a:solidFill>
                  <a:schemeClr val="accent6"/>
                </a:solidFill>
                <a:latin typeface="Courier New"/>
                <a:ea typeface="Courier New"/>
                <a:cs typeface="Courier New"/>
                <a:sym typeface="Courier New"/>
              </a:rPr>
              <a:t>df</a:t>
            </a:r>
            <a:endParaRPr b="1">
              <a:solidFill>
                <a:srgbClr val="F8F8F8"/>
              </a:solidFill>
            </a:endParaRPr>
          </a:p>
          <a:p>
            <a:pPr indent="0" lvl="0" marL="0" rtl="0" algn="l">
              <a:lnSpc>
                <a:spcPct val="90000"/>
              </a:lnSpc>
              <a:spcBef>
                <a:spcPts val="0"/>
              </a:spcBef>
              <a:spcAft>
                <a:spcPts val="0"/>
              </a:spcAft>
              <a:buSzPts val="2100"/>
              <a:buNone/>
            </a:pPr>
            <a:r>
              <a:t/>
            </a:r>
            <a:endParaRPr b="1">
              <a:solidFill>
                <a:srgbClr val="F8F8F8"/>
              </a:solidFill>
            </a:endParaRPr>
          </a:p>
          <a:p>
            <a:pPr indent="0" lvl="0" marL="0" rtl="0" algn="l">
              <a:lnSpc>
                <a:spcPct val="90000"/>
              </a:lnSpc>
              <a:spcBef>
                <a:spcPts val="0"/>
              </a:spcBef>
              <a:spcAft>
                <a:spcPts val="0"/>
              </a:spcAft>
              <a:buSzPts val="2100"/>
              <a:buNone/>
            </a:pPr>
            <a:r>
              <a:rPr b="1" lang="en" sz="2100">
                <a:solidFill>
                  <a:srgbClr val="F8F8F8"/>
                </a:solidFill>
              </a:rPr>
              <a:t>Usage example:</a:t>
            </a:r>
            <a:endParaRPr/>
          </a:p>
          <a:p>
            <a:pPr indent="0" lvl="0" marL="0" rtl="0" algn="l">
              <a:lnSpc>
                <a:spcPct val="90000"/>
              </a:lnSpc>
              <a:spcBef>
                <a:spcPts val="900"/>
              </a:spcBef>
              <a:spcAft>
                <a:spcPts val="0"/>
              </a:spcAft>
              <a:buSzPts val="2100"/>
              <a:buNone/>
            </a:pPr>
            <a:r>
              <a:rPr b="1" lang="en" sz="2100">
                <a:solidFill>
                  <a:schemeClr val="accent6"/>
                </a:solidFill>
                <a:latin typeface="Courier New"/>
                <a:ea typeface="Courier New"/>
                <a:cs typeface="Courier New"/>
                <a:sym typeface="Courier New"/>
              </a:rPr>
              <a:t>&gt;&gt;&gt; </a:t>
            </a:r>
            <a:r>
              <a:rPr b="1" lang="en">
                <a:solidFill>
                  <a:schemeClr val="accent6"/>
                </a:solidFill>
                <a:latin typeface="Courier New"/>
                <a:ea typeface="Courier New"/>
                <a:cs typeface="Courier New"/>
                <a:sym typeface="Courier New"/>
              </a:rPr>
              <a:t>genre_titles(df, "Fiction",'great')</a:t>
            </a:r>
            <a:endParaRPr/>
          </a:p>
          <a:p>
            <a:pPr indent="0" lvl="0" marL="0" rtl="0" algn="l">
              <a:lnSpc>
                <a:spcPct val="90000"/>
              </a:lnSpc>
              <a:spcBef>
                <a:spcPts val="900"/>
              </a:spcBef>
              <a:spcAft>
                <a:spcPts val="0"/>
              </a:spcAft>
              <a:buSzPts val="2100"/>
              <a:buNone/>
            </a:pPr>
            <a:r>
              <a:rPr b="1" lang="en">
                <a:solidFill>
                  <a:schemeClr val="accent6"/>
                </a:solidFill>
                <a:latin typeface="Courier New"/>
                <a:ea typeface="Courier New"/>
                <a:cs typeface="Courier New"/>
                <a:sym typeface="Courier New"/>
              </a:rPr>
              <a:t>    {'Fiction': ['The Great Gatsby']}</a:t>
            </a:r>
            <a:endParaRPr b="1">
              <a:solidFill>
                <a:schemeClr val="accent6"/>
              </a:solidFill>
              <a:latin typeface="Courier New"/>
              <a:ea typeface="Courier New"/>
              <a:cs typeface="Courier New"/>
              <a:sym typeface="Courier New"/>
            </a:endParaRPr>
          </a:p>
          <a:p>
            <a:pPr indent="0" lvl="0" marL="0" rtl="0" algn="l">
              <a:lnSpc>
                <a:spcPct val="90000"/>
              </a:lnSpc>
              <a:spcBef>
                <a:spcPts val="900"/>
              </a:spcBef>
              <a:spcAft>
                <a:spcPts val="0"/>
              </a:spcAft>
              <a:buSzPts val="800"/>
              <a:buNone/>
            </a:pPr>
            <a:r>
              <a:t/>
            </a:r>
            <a:endParaRPr b="1" sz="800">
              <a:solidFill>
                <a:srgbClr val="F8F8F8"/>
              </a:solidFill>
              <a:highlight>
                <a:srgbClr val="F8F8F8"/>
              </a:highlight>
            </a:endParaRPr>
          </a:p>
          <a:p>
            <a:pPr indent="0" lvl="0" marL="0" rtl="0" algn="l">
              <a:lnSpc>
                <a:spcPct val="8522"/>
              </a:lnSpc>
              <a:spcBef>
                <a:spcPts val="900"/>
              </a:spcBef>
              <a:spcAft>
                <a:spcPts val="0"/>
              </a:spcAft>
              <a:buClr>
                <a:schemeClr val="dk1"/>
              </a:buClr>
              <a:buSzPts val="800"/>
              <a:buFont typeface="Arial"/>
              <a:buNone/>
            </a:pPr>
            <a:r>
              <a:t/>
            </a:r>
            <a:endParaRPr b="1" sz="800">
              <a:solidFill>
                <a:srgbClr val="F8F8F8"/>
              </a:solidFill>
              <a:highlight>
                <a:srgbClr val="F8F8F8"/>
              </a:highlight>
            </a:endParaRPr>
          </a:p>
          <a:p>
            <a:pPr indent="0" lvl="0" marL="0" rtl="0" algn="l">
              <a:spcBef>
                <a:spcPts val="0"/>
              </a:spcBef>
              <a:spcAft>
                <a:spcPts val="0"/>
              </a:spcAft>
              <a:buClr>
                <a:schemeClr val="lt1"/>
              </a:buClr>
              <a:buSzPts val="2100"/>
              <a:buFont typeface="Arial"/>
              <a:buNone/>
            </a:pPr>
            <a:r>
              <a:rPr b="1" lang="en">
                <a:solidFill>
                  <a:srgbClr val="F8F8F8"/>
                </a:solidFill>
              </a:rPr>
              <a:t>Finally, save this result into a DataFrame called </a:t>
            </a:r>
            <a:r>
              <a:rPr b="1" lang="en">
                <a:solidFill>
                  <a:schemeClr val="accent6"/>
                </a:solidFill>
                <a:latin typeface="Courier New"/>
                <a:ea typeface="Courier New"/>
                <a:cs typeface="Courier New"/>
                <a:sym typeface="Courier New"/>
              </a:rPr>
              <a:t>filtered_books</a:t>
            </a:r>
            <a:endParaRPr b="1">
              <a:solidFill>
                <a:srgbClr val="F8F8F8"/>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628650" y="6218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We made it! Thank you for a wonderful semester!</a:t>
            </a:r>
            <a:endParaRPr/>
          </a:p>
        </p:txBody>
      </p:sp>
      <p:sp>
        <p:nvSpPr>
          <p:cNvPr id="350" name="Google Shape;350;p52"/>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Please take a minute to fill out course evaluations - they really make a difference.</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As well, Reflection 13 will have a few questions about your course experience.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28650" y="446714"/>
            <a:ext cx="7886700" cy="817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Review: File I/O – Working with CSV Files using the CSV </a:t>
            </a:r>
            <a:r>
              <a:rPr lang="en">
                <a:latin typeface="Consolas"/>
                <a:ea typeface="Consolas"/>
                <a:cs typeface="Consolas"/>
                <a:sym typeface="Consolas"/>
              </a:rPr>
              <a:t>reader</a:t>
            </a:r>
            <a:r>
              <a:rPr lang="en"/>
              <a:t> Class of the CSV module</a:t>
            </a:r>
            <a:endParaRPr/>
          </a:p>
        </p:txBody>
      </p:sp>
      <p:sp>
        <p:nvSpPr>
          <p:cNvPr id="70" name="Google Shape;70;p14"/>
          <p:cNvSpPr txBox="1"/>
          <p:nvPr/>
        </p:nvSpPr>
        <p:spPr>
          <a:xfrm>
            <a:off x="680152" y="1720275"/>
            <a:ext cx="5853300" cy="27555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rgbClr val="008000"/>
              </a:buClr>
              <a:buSzPts val="1400"/>
              <a:buFont typeface="Courier New"/>
              <a:buNone/>
            </a:pPr>
            <a:r>
              <a:rPr b="1" lang="en" sz="1500">
                <a:solidFill>
                  <a:srgbClr val="008000"/>
                </a:solidFill>
                <a:latin typeface="Courier New"/>
                <a:ea typeface="Courier New"/>
                <a:cs typeface="Courier New"/>
                <a:sym typeface="Courier New"/>
              </a:rPr>
              <a:t>import</a:t>
            </a:r>
            <a:r>
              <a:rPr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csv</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lang="en" sz="1500">
                <a:solidFill>
                  <a:srgbClr val="008000"/>
                </a:solidFill>
                <a:latin typeface="Courier New"/>
                <a:ea typeface="Courier New"/>
                <a:cs typeface="Courier New"/>
                <a:sym typeface="Courier New"/>
              </a:rPr>
              <a:t>with</a:t>
            </a:r>
            <a:r>
              <a:rPr lang="en" sz="1500">
                <a:solidFill>
                  <a:schemeClr val="dk1"/>
                </a:solidFill>
                <a:latin typeface="Courier New"/>
                <a:ea typeface="Courier New"/>
                <a:cs typeface="Courier New"/>
                <a:sym typeface="Courier New"/>
              </a:rPr>
              <a:t> </a:t>
            </a:r>
            <a:r>
              <a:rPr lang="en" sz="1500">
                <a:solidFill>
                  <a:srgbClr val="008000"/>
                </a:solidFill>
                <a:latin typeface="Courier New"/>
                <a:ea typeface="Courier New"/>
                <a:cs typeface="Courier New"/>
                <a:sym typeface="Courier New"/>
              </a:rPr>
              <a:t>open</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'grades.csv'</a:t>
            </a:r>
            <a:r>
              <a:rPr lang="en" sz="1500">
                <a:solidFill>
                  <a:schemeClr val="dk1"/>
                </a:solidFill>
                <a:latin typeface="Courier New"/>
                <a:ea typeface="Courier New"/>
                <a:cs typeface="Courier New"/>
                <a:sym typeface="Courier New"/>
              </a:rPr>
              <a:t>, </a:t>
            </a:r>
            <a:r>
              <a:rPr lang="en" sz="1500">
                <a:solidFill>
                  <a:srgbClr val="BA2121"/>
                </a:solidFill>
                <a:latin typeface="Courier New"/>
                <a:ea typeface="Courier New"/>
                <a:cs typeface="Courier New"/>
                <a:sym typeface="Courier New"/>
              </a:rPr>
              <a:t>'r'</a:t>
            </a: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as</a:t>
            </a:r>
            <a:r>
              <a:rPr lang="en" sz="1500">
                <a:solidFill>
                  <a:schemeClr val="dk1"/>
                </a:solidFill>
                <a:latin typeface="Courier New"/>
                <a:ea typeface="Courier New"/>
                <a:cs typeface="Courier New"/>
                <a:sym typeface="Courier New"/>
              </a:rPr>
              <a:t> csvfile:</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grades_reader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csv</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reader(csvfile)</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row_num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a:t>
            </a:r>
            <a:r>
              <a:rPr lang="en" sz="1500">
                <a:solidFill>
                  <a:srgbClr val="666666"/>
                </a:solidFill>
                <a:latin typeface="Courier New"/>
                <a:ea typeface="Courier New"/>
                <a:cs typeface="Courier New"/>
                <a:sym typeface="Courier New"/>
              </a:rPr>
              <a:t>1</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for</a:t>
            </a:r>
            <a:r>
              <a:rPr lang="en" sz="1500">
                <a:solidFill>
                  <a:schemeClr val="dk1"/>
                </a:solidFill>
                <a:latin typeface="Courier New"/>
                <a:ea typeface="Courier New"/>
                <a:cs typeface="Courier New"/>
                <a:sym typeface="Courier New"/>
              </a:rPr>
              <a:t> row </a:t>
            </a:r>
            <a:r>
              <a:rPr b="1" lang="en" sz="1500">
                <a:solidFill>
                  <a:srgbClr val="AA22FF"/>
                </a:solidFill>
                <a:latin typeface="Courier New"/>
                <a:ea typeface="Courier New"/>
                <a:cs typeface="Courier New"/>
                <a:sym typeface="Courier New"/>
              </a:rPr>
              <a:t>in</a:t>
            </a:r>
            <a:r>
              <a:rPr lang="en" sz="1500">
                <a:solidFill>
                  <a:schemeClr val="dk1"/>
                </a:solidFill>
                <a:latin typeface="Courier New"/>
                <a:ea typeface="Courier New"/>
                <a:cs typeface="Courier New"/>
                <a:sym typeface="Courier New"/>
              </a:rPr>
              <a:t> grades_reader:</a:t>
            </a:r>
            <a:endParaRPr sz="15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if</a:t>
            </a:r>
            <a:r>
              <a:rPr lang="en" sz="1500">
                <a:solidFill>
                  <a:schemeClr val="dk1"/>
                </a:solidFill>
                <a:latin typeface="Courier New"/>
                <a:ea typeface="Courier New"/>
                <a:cs typeface="Courier New"/>
                <a:sym typeface="Courier New"/>
              </a:rPr>
              <a:t> row_num == 1 </a:t>
            </a:r>
            <a:r>
              <a:rPr b="1" lang="en" sz="1500">
                <a:solidFill>
                  <a:srgbClr val="008000"/>
                </a:solidFill>
                <a:latin typeface="Courier New"/>
                <a:ea typeface="Courier New"/>
                <a:cs typeface="Courier New"/>
                <a:sym typeface="Courier New"/>
              </a:rPr>
              <a:t>or</a:t>
            </a:r>
            <a:r>
              <a:rPr lang="en" sz="1500">
                <a:solidFill>
                  <a:schemeClr val="dk1"/>
                </a:solidFill>
                <a:latin typeface="Courier New"/>
                <a:ea typeface="Courier New"/>
                <a:cs typeface="Courier New"/>
                <a:sym typeface="Courier New"/>
              </a:rPr>
              <a:t> row_num == 2:</a:t>
            </a:r>
            <a:endParaRPr sz="1500">
              <a:solidFill>
                <a:schemeClr val="dk1"/>
              </a:solidFill>
              <a:latin typeface="Courier New"/>
              <a:ea typeface="Courier New"/>
              <a:cs typeface="Courier New"/>
              <a:sym typeface="Courier New"/>
            </a:endParaRPr>
          </a:p>
          <a:p>
            <a:pPr indent="-774700" lvl="0" marL="7747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print</a:t>
            </a:r>
            <a:r>
              <a:rPr lang="en" sz="1500">
                <a:solidFill>
                  <a:schemeClr val="dk1"/>
                </a:solidFill>
                <a:latin typeface="Courier New"/>
                <a:ea typeface="Courier New"/>
                <a:cs typeface="Courier New"/>
                <a:sym typeface="Courier New"/>
              </a:rPr>
              <a:t>(</a:t>
            </a:r>
            <a:r>
              <a:rPr lang="en" sz="1500">
                <a:solidFill>
                  <a:srgbClr val="BA2121"/>
                </a:solidFill>
                <a:latin typeface="Courier New"/>
                <a:ea typeface="Courier New"/>
                <a:cs typeface="Courier New"/>
                <a:sym typeface="Courier New"/>
              </a:rPr>
              <a:t>'Row #'</a:t>
            </a:r>
            <a:r>
              <a:rPr lang="en" sz="1500">
                <a:solidFill>
                  <a:schemeClr val="dk1"/>
                </a:solidFill>
                <a:latin typeface="Courier New"/>
                <a:ea typeface="Courier New"/>
                <a:cs typeface="Courier New"/>
                <a:sym typeface="Courier New"/>
              </a:rPr>
              <a:t>, row_num, </a:t>
            </a:r>
            <a:r>
              <a:rPr lang="en" sz="1500">
                <a:solidFill>
                  <a:srgbClr val="BA2121"/>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row)</a:t>
            </a:r>
            <a:endParaRPr sz="1500">
              <a:solidFill>
                <a:schemeClr val="dk1"/>
              </a:solidFill>
              <a:latin typeface="Courier New"/>
              <a:ea typeface="Courier New"/>
              <a:cs typeface="Courier New"/>
              <a:sym typeface="Courier New"/>
            </a:endParaRPr>
          </a:p>
          <a:p>
            <a:pPr indent="-774700" lvl="0" marL="774700" marR="0" rtl="0" algn="l">
              <a:spcBef>
                <a:spcPts val="0"/>
              </a:spcBef>
              <a:spcAft>
                <a:spcPts val="0"/>
              </a:spcAft>
              <a:buClr>
                <a:schemeClr val="dk1"/>
              </a:buClr>
              <a:buSzPts val="1400"/>
              <a:buFont typeface="Courier New"/>
              <a:buNone/>
            </a:pPr>
            <a:r>
              <a:rPr lang="en" sz="1500">
                <a:solidFill>
                  <a:schemeClr val="dk1"/>
                </a:solidFill>
                <a:latin typeface="Courier New"/>
                <a:ea typeface="Courier New"/>
                <a:cs typeface="Courier New"/>
                <a:sym typeface="Courier New"/>
              </a:rPr>
              <a:t>	row_num </a:t>
            </a:r>
            <a:r>
              <a:rPr lang="en" sz="1500">
                <a:solidFill>
                  <a:srgbClr val="666666"/>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 </a:t>
            </a:r>
            <a:r>
              <a:rPr lang="en" sz="1500">
                <a:solidFill>
                  <a:srgbClr val="666666"/>
                </a:solidFill>
                <a:latin typeface="Courier New"/>
                <a:ea typeface="Courier New"/>
                <a:cs typeface="Courier New"/>
                <a:sym typeface="Courier New"/>
              </a:rPr>
              <a:t>1</a:t>
            </a:r>
            <a:endParaRPr sz="1500">
              <a:solidFill>
                <a:schemeClr val="dk1"/>
              </a:solidFill>
              <a:latin typeface="Courier New"/>
              <a:ea typeface="Courier New"/>
              <a:cs typeface="Courier New"/>
              <a:sym typeface="Courier New"/>
            </a:endParaRPr>
          </a:p>
          <a:p>
            <a:pPr indent="0" lvl="0" marL="0" marR="0" rtl="0" algn="l">
              <a:lnSpc>
                <a:spcPct val="8522"/>
              </a:lnSpc>
              <a:spcBef>
                <a:spcPts val="0"/>
              </a:spcBef>
              <a:spcAft>
                <a:spcPts val="0"/>
              </a:spcAft>
              <a:buClr>
                <a:schemeClr val="dk1"/>
              </a:buClr>
              <a:buSzPts val="800"/>
              <a:buFont typeface="Arial"/>
              <a:buNone/>
            </a:pPr>
            <a:r>
              <a:t/>
            </a:r>
            <a:endParaRPr sz="1200">
              <a:solidFill>
                <a:schemeClr val="dk1"/>
              </a:solidFill>
              <a:highlight>
                <a:srgbClr val="F8F8F8"/>
              </a:highlight>
              <a:latin typeface="Quattrocento Sans"/>
              <a:ea typeface="Quattrocento Sans"/>
              <a:cs typeface="Quattrocento Sans"/>
              <a:sym typeface="Quattrocento Sans"/>
            </a:endParaRPr>
          </a:p>
          <a:p>
            <a:pPr indent="0" lvl="0" marL="0" marR="0" rtl="0" algn="l">
              <a:spcBef>
                <a:spcPts val="0"/>
              </a:spcBef>
              <a:spcAft>
                <a:spcPts val="0"/>
              </a:spcAft>
              <a:buClr>
                <a:schemeClr val="dk1"/>
              </a:buClr>
              <a:buSzPts val="1800"/>
              <a:buFont typeface="Quattrocento Sans"/>
              <a:buNone/>
            </a:pPr>
            <a:r>
              <a:t/>
            </a:r>
            <a:endParaRPr sz="1900">
              <a:solidFill>
                <a:schemeClr val="dk1"/>
              </a:solidFill>
              <a:latin typeface="Quattrocento Sans"/>
              <a:ea typeface="Quattrocento Sans"/>
              <a:cs typeface="Quattrocento Sans"/>
              <a:sym typeface="Quattrocento Sans"/>
            </a:endParaRPr>
          </a:p>
        </p:txBody>
      </p:sp>
      <p:sp>
        <p:nvSpPr>
          <p:cNvPr id="71" name="Google Shape;71;p14"/>
          <p:cNvSpPr txBox="1"/>
          <p:nvPr/>
        </p:nvSpPr>
        <p:spPr>
          <a:xfrm>
            <a:off x="6225751" y="2273425"/>
            <a:ext cx="2460900" cy="1685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400"/>
              <a:buFont typeface="Proxima Nova"/>
              <a:buNone/>
            </a:pPr>
            <a:r>
              <a:rPr lang="en" sz="1300">
                <a:solidFill>
                  <a:srgbClr val="FF0000"/>
                </a:solidFill>
                <a:latin typeface="Proxima Nova"/>
                <a:ea typeface="Proxima Nova"/>
                <a:cs typeface="Proxima Nova"/>
                <a:sym typeface="Proxima Nova"/>
              </a:rPr>
              <a:t>Notice that </a:t>
            </a:r>
            <a:r>
              <a:rPr lang="en" sz="1300">
                <a:solidFill>
                  <a:srgbClr val="FF0000"/>
                </a:solidFill>
                <a:highlight>
                  <a:srgbClr val="FFFFFF"/>
                </a:highlight>
                <a:latin typeface="Courier New"/>
                <a:ea typeface="Courier New"/>
                <a:cs typeface="Courier New"/>
                <a:sym typeface="Courier New"/>
              </a:rPr>
              <a:t>csv</a:t>
            </a:r>
            <a:r>
              <a:rPr lang="en" sz="1300">
                <a:solidFill>
                  <a:srgbClr val="FF0000"/>
                </a:solidFill>
                <a:latin typeface="Proxima Nova"/>
                <a:ea typeface="Proxima Nova"/>
                <a:cs typeface="Proxima Nova"/>
                <a:sym typeface="Proxima Nova"/>
              </a:rPr>
              <a:t> module does not have the context of the first row as being the column labels</a:t>
            </a:r>
            <a:endParaRPr sz="1300">
              <a:solidFill>
                <a:srgbClr val="FF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FF0000"/>
              </a:buClr>
              <a:buSzPts val="1400"/>
              <a:buFont typeface="Proxima Nova"/>
              <a:buNone/>
            </a:pPr>
            <a:r>
              <a:t/>
            </a:r>
            <a:endParaRPr sz="1300">
              <a:solidFill>
                <a:srgbClr val="FF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FF0000"/>
              </a:buClr>
              <a:buSzPts val="1400"/>
              <a:buFont typeface="Proxima Nova"/>
              <a:buNone/>
            </a:pPr>
            <a:r>
              <a:rPr lang="en" sz="1300">
                <a:solidFill>
                  <a:srgbClr val="FF0000"/>
                </a:solidFill>
                <a:latin typeface="Proxima Nova"/>
                <a:ea typeface="Proxima Nova"/>
                <a:cs typeface="Proxima Nova"/>
                <a:sym typeface="Proxima Nova"/>
              </a:rPr>
              <a:t>As well, this is quite a manual approach, requiring both a </a:t>
            </a:r>
            <a:r>
              <a:rPr lang="en" sz="1300">
                <a:solidFill>
                  <a:srgbClr val="FF0000"/>
                </a:solidFill>
                <a:highlight>
                  <a:srgbClr val="FFFFFF"/>
                </a:highlight>
                <a:latin typeface="Courier New"/>
                <a:ea typeface="Courier New"/>
                <a:cs typeface="Courier New"/>
                <a:sym typeface="Courier New"/>
              </a:rPr>
              <a:t>for</a:t>
            </a:r>
            <a:r>
              <a:rPr lang="en" sz="1300">
                <a:solidFill>
                  <a:srgbClr val="FF0000"/>
                </a:solidFill>
                <a:latin typeface="Proxima Nova"/>
                <a:ea typeface="Proxima Nova"/>
                <a:cs typeface="Proxima Nova"/>
                <a:sym typeface="Proxima Nova"/>
              </a:rPr>
              <a:t> loop and an </a:t>
            </a:r>
            <a:r>
              <a:rPr lang="en" sz="1300">
                <a:solidFill>
                  <a:srgbClr val="FF0000"/>
                </a:solidFill>
                <a:highlight>
                  <a:srgbClr val="FFFFFF"/>
                </a:highlight>
                <a:latin typeface="Courier New"/>
                <a:ea typeface="Courier New"/>
                <a:cs typeface="Courier New"/>
                <a:sym typeface="Courier New"/>
              </a:rPr>
              <a:t>if</a:t>
            </a:r>
            <a:r>
              <a:rPr lang="en" sz="1300">
                <a:solidFill>
                  <a:srgbClr val="FF0000"/>
                </a:solidFill>
                <a:latin typeface="Proxima Nova"/>
                <a:ea typeface="Proxima Nova"/>
                <a:cs typeface="Proxima Nova"/>
                <a:sym typeface="Proxima Nova"/>
              </a:rPr>
              <a:t> </a:t>
            </a:r>
            <a:r>
              <a:rPr lang="en" sz="1300">
                <a:solidFill>
                  <a:srgbClr val="FF0000"/>
                </a:solidFill>
                <a:latin typeface="Proxima Nova"/>
                <a:ea typeface="Proxima Nova"/>
                <a:cs typeface="Proxima Nova"/>
                <a:sym typeface="Proxima Nova"/>
              </a:rPr>
              <a:t>statement to access rows</a:t>
            </a:r>
            <a:r>
              <a:rPr lang="en">
                <a:solidFill>
                  <a:srgbClr val="FF0000"/>
                </a:solidFill>
                <a:latin typeface="Proxima Nova"/>
                <a:ea typeface="Proxima Nova"/>
                <a:cs typeface="Proxima Nova"/>
                <a:sym typeface="Proxima Nova"/>
              </a:rPr>
              <a:t>.</a:t>
            </a:r>
            <a:endParaRPr>
              <a:solidFill>
                <a:srgbClr val="FF0000"/>
              </a:solidFill>
              <a:latin typeface="Proxima Nova"/>
              <a:ea typeface="Proxima Nova"/>
              <a:cs typeface="Proxima Nova"/>
              <a:sym typeface="Proxima Nova"/>
            </a:endParaRPr>
          </a:p>
        </p:txBody>
      </p:sp>
      <p:cxnSp>
        <p:nvCxnSpPr>
          <p:cNvPr id="72" name="Google Shape;72;p14"/>
          <p:cNvCxnSpPr/>
          <p:nvPr/>
        </p:nvCxnSpPr>
        <p:spPr>
          <a:xfrm flipH="1">
            <a:off x="5181700" y="2708100"/>
            <a:ext cx="1052700" cy="645900"/>
          </a:xfrm>
          <a:prstGeom prst="straightConnector1">
            <a:avLst/>
          </a:prstGeom>
          <a:noFill/>
          <a:ln cap="flat" cmpd="sng" w="9525">
            <a:solidFill>
              <a:schemeClr val="dk2"/>
            </a:solidFill>
            <a:prstDash val="solid"/>
            <a:round/>
            <a:headEnd len="sm" w="sm" type="none"/>
            <a:tailEnd len="med" w="med" type="triangle"/>
          </a:ln>
        </p:spPr>
      </p:cxnSp>
      <p:sp>
        <p:nvSpPr>
          <p:cNvPr id="73" name="Google Shape;73;p14"/>
          <p:cNvSpPr txBox="1"/>
          <p:nvPr/>
        </p:nvSpPr>
        <p:spPr>
          <a:xfrm>
            <a:off x="2533915" y="4288333"/>
            <a:ext cx="4626900" cy="5388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lang="en" sz="1300">
                <a:solidFill>
                  <a:schemeClr val="dk1"/>
                </a:solidFill>
                <a:highlight>
                  <a:srgbClr val="FFFFFF"/>
                </a:highlight>
                <a:latin typeface="Courier New"/>
                <a:ea typeface="Courier New"/>
                <a:cs typeface="Courier New"/>
                <a:sym typeface="Courier New"/>
              </a:rPr>
              <a:t>Row # 1 : ['Name', 'Test1', 'Test2', 'Final']</a:t>
            </a:r>
            <a:endParaRPr sz="1300">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lang="en" sz="1300">
                <a:solidFill>
                  <a:schemeClr val="dk1"/>
                </a:solidFill>
                <a:highlight>
                  <a:srgbClr val="FFFFFF"/>
                </a:highlight>
                <a:latin typeface="Courier New"/>
                <a:ea typeface="Courier New"/>
                <a:cs typeface="Courier New"/>
                <a:sym typeface="Courier New"/>
              </a:rPr>
              <a:t>Row # 2 : ['John', '100', '50', '29']</a:t>
            </a:r>
            <a:endParaRPr sz="2200">
              <a:solidFill>
                <a:schemeClr val="dk1"/>
              </a:solidFill>
              <a:latin typeface="Quattrocento Sans"/>
              <a:ea typeface="Quattrocento Sans"/>
              <a:cs typeface="Quattrocento Sans"/>
              <a:sym typeface="Quattrocento Sans"/>
            </a:endParaRPr>
          </a:p>
        </p:txBody>
      </p:sp>
      <p:sp>
        <p:nvSpPr>
          <p:cNvPr id="74" name="Google Shape;74;p14"/>
          <p:cNvSpPr/>
          <p:nvPr/>
        </p:nvSpPr>
        <p:spPr>
          <a:xfrm>
            <a:off x="1044590" y="4297481"/>
            <a:ext cx="1265700" cy="52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F8F8F8"/>
              </a:buClr>
              <a:buSzPts val="1400"/>
              <a:buFont typeface="Quattrocento Sans"/>
              <a:buNone/>
            </a:pPr>
            <a:r>
              <a:rPr lang="en" sz="1400">
                <a:solidFill>
                  <a:srgbClr val="F8F8F8"/>
                </a:solidFill>
                <a:latin typeface="Quattrocento Sans"/>
                <a:ea typeface="Quattrocento Sans"/>
                <a:cs typeface="Quattrocento Sans"/>
                <a:sym typeface="Quattrocento Sans"/>
              </a:rPr>
              <a:t>Output</a:t>
            </a:r>
            <a:endParaRPr sz="1400">
              <a:solidFill>
                <a:srgbClr val="F8F8F8"/>
              </a:solidFill>
              <a:latin typeface="Quattrocento Sans"/>
              <a:ea typeface="Quattrocento Sans"/>
              <a:cs typeface="Quattrocento Sans"/>
              <a:sym typeface="Quattrocento Sans"/>
            </a:endParaRPr>
          </a:p>
        </p:txBody>
      </p:sp>
      <p:sp>
        <p:nvSpPr>
          <p:cNvPr id="75" name="Google Shape;75;p14"/>
          <p:cNvSpPr txBox="1"/>
          <p:nvPr>
            <p:ph idx="1" type="body"/>
          </p:nvPr>
        </p:nvSpPr>
        <p:spPr>
          <a:xfrm>
            <a:off x="628650" y="1369225"/>
            <a:ext cx="8237400" cy="404700"/>
          </a:xfrm>
          <a:prstGeom prst="rect">
            <a:avLst/>
          </a:prstGeom>
        </p:spPr>
        <p:txBody>
          <a:bodyPr anchorCtr="0" anchor="t" bIns="34275" lIns="68575" spcFirstLastPara="1" rIns="68575" wrap="square" tIns="34275">
            <a:normAutofit fontScale="77500"/>
          </a:bodyPr>
          <a:lstStyle/>
          <a:p>
            <a:pPr indent="0" lvl="0" marL="0" rtl="0" algn="l">
              <a:spcBef>
                <a:spcPts val="800"/>
              </a:spcBef>
              <a:spcAft>
                <a:spcPts val="0"/>
              </a:spcAft>
              <a:buNone/>
            </a:pPr>
            <a:r>
              <a:rPr b="1" lang="en" sz="2358"/>
              <a:t>What if we wanted to print out just the first two (header + first data entry) rows?</a:t>
            </a:r>
            <a:endParaRPr b="1" sz="2358"/>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What is </a:t>
            </a:r>
            <a:r>
              <a:rPr lang="en" sz="3200">
                <a:solidFill>
                  <a:schemeClr val="lt1"/>
                </a:solidFill>
                <a:latin typeface="Courier New"/>
                <a:ea typeface="Courier New"/>
                <a:cs typeface="Courier New"/>
                <a:sym typeface="Courier New"/>
              </a:rPr>
              <a:t>pandas</a:t>
            </a:r>
            <a:r>
              <a:rPr lang="en">
                <a:solidFill>
                  <a:schemeClr val="dk1"/>
                </a:solidFill>
              </a:rPr>
              <a:t>?</a:t>
            </a:r>
            <a:endParaRPr sz="3200"/>
          </a:p>
        </p:txBody>
      </p:sp>
      <p:sp>
        <p:nvSpPr>
          <p:cNvPr id="81" name="Google Shape;81;p15"/>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An open-source library to help create easy-to-use data structures and data analysis tools in Python</a:t>
            </a:r>
            <a:endParaRPr/>
          </a:p>
          <a:p>
            <a:pPr indent="-361950" lvl="0" marL="457200" rtl="0" algn="l">
              <a:spcBef>
                <a:spcPts val="0"/>
              </a:spcBef>
              <a:spcAft>
                <a:spcPts val="0"/>
              </a:spcAft>
              <a:buSzPts val="2100"/>
              <a:buChar char="●"/>
            </a:pPr>
            <a:r>
              <a:rPr lang="en"/>
              <a:t>Does not come pre-installed unlike other modules, need to install like so:</a:t>
            </a:r>
            <a:endParaRPr/>
          </a:p>
          <a:p>
            <a:pPr indent="-342900" lvl="1" marL="914400" rtl="0" algn="l">
              <a:lnSpc>
                <a:spcPct val="115000"/>
              </a:lnSpc>
              <a:spcBef>
                <a:spcPts val="0"/>
              </a:spcBef>
              <a:spcAft>
                <a:spcPts val="0"/>
              </a:spcAft>
              <a:buClr>
                <a:schemeClr val="accent1"/>
              </a:buClr>
              <a:buSzPts val="1800"/>
              <a:buChar char="○"/>
            </a:pPr>
            <a:r>
              <a:rPr lang="en" sz="1500">
                <a:solidFill>
                  <a:schemeClr val="lt1"/>
                </a:solidFill>
                <a:latin typeface="Courier New"/>
                <a:ea typeface="Courier New"/>
                <a:cs typeface="Courier New"/>
                <a:sym typeface="Courier New"/>
              </a:rPr>
              <a:t>!pip install </a:t>
            </a:r>
            <a:r>
              <a:rPr lang="en" sz="1500">
                <a:solidFill>
                  <a:srgbClr val="008000"/>
                </a:solidFill>
                <a:latin typeface="Courier New"/>
                <a:ea typeface="Courier New"/>
                <a:cs typeface="Courier New"/>
                <a:sym typeface="Courier New"/>
              </a:rPr>
              <a:t>pandas</a:t>
            </a:r>
            <a:endParaRPr/>
          </a:p>
          <a:p>
            <a:pPr indent="-361950" lvl="0" marL="457200" rtl="0" algn="l">
              <a:spcBef>
                <a:spcPts val="0"/>
              </a:spcBef>
              <a:spcAft>
                <a:spcPts val="0"/>
              </a:spcAft>
              <a:buSzPts val="2100"/>
              <a:buChar char="●"/>
            </a:pPr>
            <a:r>
              <a:rPr lang="en"/>
              <a:t>Generally, imported as follows: </a:t>
            </a:r>
            <a:endParaRPr/>
          </a:p>
          <a:p>
            <a:pPr indent="-342900" lvl="1" marL="914400" rtl="0" algn="l">
              <a:lnSpc>
                <a:spcPct val="115000"/>
              </a:lnSpc>
              <a:spcBef>
                <a:spcPts val="0"/>
              </a:spcBef>
              <a:spcAft>
                <a:spcPts val="0"/>
              </a:spcAft>
              <a:buSzPts val="1800"/>
              <a:buChar char="○"/>
            </a:pPr>
            <a:r>
              <a:rPr lang="en" sz="1500">
                <a:solidFill>
                  <a:schemeClr val="lt1"/>
                </a:solidFill>
                <a:latin typeface="Courier New"/>
                <a:ea typeface="Courier New"/>
                <a:cs typeface="Courier New"/>
                <a:sym typeface="Courier New"/>
              </a:rPr>
              <a:t>import</a:t>
            </a:r>
            <a:r>
              <a:rPr lang="en" sz="1500">
                <a:solidFill>
                  <a:srgbClr val="008000"/>
                </a:solidFill>
                <a:latin typeface="Courier New"/>
                <a:ea typeface="Courier New"/>
                <a:cs typeface="Courier New"/>
                <a:sym typeface="Courier New"/>
              </a:rPr>
              <a:t> pandas </a:t>
            </a:r>
            <a:r>
              <a:rPr lang="en" sz="1500">
                <a:solidFill>
                  <a:schemeClr val="lt1"/>
                </a:solidFill>
                <a:latin typeface="Courier New"/>
                <a:ea typeface="Courier New"/>
                <a:cs typeface="Courier New"/>
                <a:sym typeface="Courier New"/>
              </a:rPr>
              <a:t>as</a:t>
            </a:r>
            <a:r>
              <a:rPr lang="en" sz="1500">
                <a:solidFill>
                  <a:srgbClr val="008000"/>
                </a:solidFill>
                <a:latin typeface="Courier New"/>
                <a:ea typeface="Courier New"/>
                <a:cs typeface="Courier New"/>
                <a:sym typeface="Courier New"/>
              </a:rPr>
              <a:t> pd</a:t>
            </a:r>
            <a:endParaRPr sz="1500">
              <a:solidFill>
                <a:srgbClr val="008000"/>
              </a:solidFill>
              <a:latin typeface="Courier New"/>
              <a:ea typeface="Courier New"/>
              <a:cs typeface="Courier New"/>
              <a:sym typeface="Courier New"/>
            </a:endParaRPr>
          </a:p>
          <a:p>
            <a:pPr indent="-361950" lvl="0" marL="457200" rtl="0" algn="l">
              <a:lnSpc>
                <a:spcPct val="115000"/>
              </a:lnSpc>
              <a:spcBef>
                <a:spcPts val="0"/>
              </a:spcBef>
              <a:spcAft>
                <a:spcPts val="0"/>
              </a:spcAft>
              <a:buSzPts val="2100"/>
              <a:buChar char="●"/>
            </a:pPr>
            <a:r>
              <a:rPr lang="en">
                <a:solidFill>
                  <a:schemeClr val="dk1"/>
                </a:solidFill>
              </a:rPr>
              <a:t>Pandas provides two </a:t>
            </a:r>
            <a:r>
              <a:rPr lang="en">
                <a:solidFill>
                  <a:schemeClr val="dk1"/>
                </a:solidFill>
              </a:rPr>
              <a:t>classes for handling data (more on this later):</a:t>
            </a:r>
            <a:endParaRPr>
              <a:solidFill>
                <a:schemeClr val="dk1"/>
              </a:solidFill>
            </a:endParaRPr>
          </a:p>
          <a:p>
            <a:pPr indent="-342900" lvl="1" marL="914400" rtl="0" algn="l">
              <a:lnSpc>
                <a:spcPct val="115000"/>
              </a:lnSpc>
              <a:spcBef>
                <a:spcPts val="0"/>
              </a:spcBef>
              <a:spcAft>
                <a:spcPts val="0"/>
              </a:spcAft>
              <a:buSzPts val="1800"/>
              <a:buChar char="○"/>
            </a:pPr>
            <a:r>
              <a:rPr lang="en" sz="1500">
                <a:solidFill>
                  <a:schemeClr val="lt1"/>
                </a:solidFill>
                <a:latin typeface="Courier New"/>
                <a:ea typeface="Courier New"/>
                <a:cs typeface="Courier New"/>
                <a:sym typeface="Courier New"/>
              </a:rPr>
              <a:t>Series: </a:t>
            </a:r>
            <a:r>
              <a:rPr lang="en" sz="1500">
                <a:solidFill>
                  <a:schemeClr val="dk1"/>
                </a:solidFill>
              </a:rPr>
              <a:t>one-dimensional labelled array holding any type of data</a:t>
            </a:r>
            <a:endParaRPr>
              <a:solidFill>
                <a:schemeClr val="dk1"/>
              </a:solidFill>
            </a:endParaRPr>
          </a:p>
          <a:p>
            <a:pPr indent="-342900" lvl="1" marL="914400" rtl="0" algn="l">
              <a:lnSpc>
                <a:spcPct val="115000"/>
              </a:lnSpc>
              <a:spcBef>
                <a:spcPts val="0"/>
              </a:spcBef>
              <a:spcAft>
                <a:spcPts val="0"/>
              </a:spcAft>
              <a:buSzPts val="1800"/>
              <a:buChar char="○"/>
            </a:pPr>
            <a:r>
              <a:rPr lang="en" sz="1500">
                <a:solidFill>
                  <a:schemeClr val="lt1"/>
                </a:solidFill>
                <a:latin typeface="Courier New"/>
                <a:ea typeface="Courier New"/>
                <a:cs typeface="Courier New"/>
                <a:sym typeface="Courier New"/>
              </a:rPr>
              <a:t>DataFrames: </a:t>
            </a:r>
            <a:r>
              <a:rPr lang="en" sz="1500">
                <a:solidFill>
                  <a:schemeClr val="dk1"/>
                </a:solidFill>
              </a:rPr>
              <a:t>two-dimensional data-structure (rows and columns)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251960" y="2464334"/>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87" name="Google Shape;87;p16"/>
          <p:cNvSpPr txBox="1"/>
          <p:nvPr>
            <p:ph idx="1" type="subTitle"/>
          </p:nvPr>
        </p:nvSpPr>
        <p:spPr>
          <a:xfrm>
            <a:off x="252413" y="31158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DataFrames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Introduction to the </a:t>
            </a:r>
            <a:r>
              <a:rPr lang="en" sz="3200">
                <a:solidFill>
                  <a:schemeClr val="lt1"/>
                </a:solidFill>
                <a:latin typeface="Courier New"/>
                <a:ea typeface="Courier New"/>
                <a:cs typeface="Courier New"/>
                <a:sym typeface="Courier New"/>
              </a:rPr>
              <a:t>DataFrame</a:t>
            </a:r>
            <a:endParaRPr/>
          </a:p>
        </p:txBody>
      </p:sp>
      <p:pic>
        <p:nvPicPr>
          <p:cNvPr id="93" name="Google Shape;93;p17"/>
          <p:cNvPicPr preferRelativeResize="0"/>
          <p:nvPr/>
        </p:nvPicPr>
        <p:blipFill>
          <a:blip r:embed="rId3">
            <a:alphaModFix/>
          </a:blip>
          <a:stretch>
            <a:fillRect/>
          </a:stretch>
        </p:blipFill>
        <p:spPr>
          <a:xfrm>
            <a:off x="511225" y="1417326"/>
            <a:ext cx="7936052" cy="3071500"/>
          </a:xfrm>
          <a:prstGeom prst="rect">
            <a:avLst/>
          </a:prstGeom>
          <a:noFill/>
          <a:ln>
            <a:noFill/>
          </a:ln>
        </p:spPr>
      </p:pic>
      <p:sp>
        <p:nvSpPr>
          <p:cNvPr id="94" name="Google Shape;94;p17"/>
          <p:cNvSpPr/>
          <p:nvPr/>
        </p:nvSpPr>
        <p:spPr>
          <a:xfrm>
            <a:off x="839700" y="1368400"/>
            <a:ext cx="77193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95" name="Google Shape;95;p17"/>
          <p:cNvSpPr txBox="1"/>
          <p:nvPr/>
        </p:nvSpPr>
        <p:spPr>
          <a:xfrm>
            <a:off x="7693750" y="1037625"/>
            <a:ext cx="13635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Quattrocento Sans"/>
                <a:ea typeface="Quattrocento Sans"/>
                <a:cs typeface="Quattrocento Sans"/>
                <a:sym typeface="Quattrocento Sans"/>
              </a:rPr>
              <a:t>columns</a:t>
            </a:r>
            <a:endParaRPr b="1" sz="1600">
              <a:solidFill>
                <a:srgbClr val="FF0000"/>
              </a:solidFill>
              <a:latin typeface="Quattrocento Sans"/>
              <a:ea typeface="Quattrocento Sans"/>
              <a:cs typeface="Quattrocento Sans"/>
              <a:sym typeface="Quattrocento Sans"/>
            </a:endParaRPr>
          </a:p>
        </p:txBody>
      </p:sp>
      <p:sp>
        <p:nvSpPr>
          <p:cNvPr id="96" name="Google Shape;96;p17"/>
          <p:cNvSpPr/>
          <p:nvPr/>
        </p:nvSpPr>
        <p:spPr>
          <a:xfrm>
            <a:off x="533125" y="1619500"/>
            <a:ext cx="382800" cy="28692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97" name="Google Shape;97;p17"/>
          <p:cNvSpPr txBox="1"/>
          <p:nvPr/>
        </p:nvSpPr>
        <p:spPr>
          <a:xfrm>
            <a:off x="214625" y="4466200"/>
            <a:ext cx="2754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Quattrocento Sans"/>
                <a:ea typeface="Quattrocento Sans"/>
                <a:cs typeface="Quattrocento Sans"/>
                <a:sym typeface="Quattrocento Sans"/>
              </a:rPr>
              <a:t>Index (does not have to be row number!)</a:t>
            </a:r>
            <a:endParaRPr b="1" sz="1600">
              <a:solidFill>
                <a:schemeClr val="accent1"/>
              </a:solidFill>
              <a:latin typeface="Quattrocento Sans"/>
              <a:ea typeface="Quattrocento Sans"/>
              <a:cs typeface="Quattrocento Sans"/>
              <a:sym typeface="Quattrocento Sans"/>
            </a:endParaRPr>
          </a:p>
        </p:txBody>
      </p:sp>
      <p:sp>
        <p:nvSpPr>
          <p:cNvPr id="98" name="Google Shape;98;p17"/>
          <p:cNvSpPr/>
          <p:nvPr/>
        </p:nvSpPr>
        <p:spPr>
          <a:xfrm>
            <a:off x="992100" y="1675175"/>
            <a:ext cx="7566900" cy="27909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Quattrocento Sans"/>
              <a:ea typeface="Quattrocento Sans"/>
              <a:cs typeface="Quattrocento Sans"/>
              <a:sym typeface="Quattrocento Sans"/>
            </a:endParaRPr>
          </a:p>
        </p:txBody>
      </p:sp>
      <p:sp>
        <p:nvSpPr>
          <p:cNvPr id="99" name="Google Shape;99;p17"/>
          <p:cNvSpPr txBox="1"/>
          <p:nvPr/>
        </p:nvSpPr>
        <p:spPr>
          <a:xfrm>
            <a:off x="5804700" y="4466200"/>
            <a:ext cx="2754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6"/>
                </a:solidFill>
                <a:latin typeface="Quattrocento Sans"/>
                <a:ea typeface="Quattrocento Sans"/>
                <a:cs typeface="Quattrocento Sans"/>
                <a:sym typeface="Quattrocento Sans"/>
              </a:rPr>
              <a:t>data</a:t>
            </a:r>
            <a:endParaRPr b="1" sz="1600">
              <a:solidFill>
                <a:schemeClr val="accent6"/>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How to create a </a:t>
            </a:r>
            <a:r>
              <a:rPr lang="en" sz="3200">
                <a:solidFill>
                  <a:schemeClr val="lt1"/>
                </a:solidFill>
                <a:latin typeface="Courier New"/>
                <a:ea typeface="Courier New"/>
                <a:cs typeface="Courier New"/>
                <a:sym typeface="Courier New"/>
              </a:rPr>
              <a:t>DataFrame</a:t>
            </a:r>
            <a:r>
              <a:rPr lang="en"/>
              <a:t> - 3 ways</a:t>
            </a:r>
            <a:endParaRPr/>
          </a:p>
        </p:txBody>
      </p:sp>
      <p:sp>
        <p:nvSpPr>
          <p:cNvPr id="105" name="Google Shape;105;p18"/>
          <p:cNvSpPr txBox="1"/>
          <p:nvPr>
            <p:ph idx="1" type="body"/>
          </p:nvPr>
        </p:nvSpPr>
        <p:spPr>
          <a:xfrm>
            <a:off x="628650" y="1369218"/>
            <a:ext cx="7886700" cy="36267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AutoNum type="arabicPeriod"/>
            </a:pPr>
            <a:r>
              <a:rPr lang="en"/>
              <a:t>From a CSV</a:t>
            </a:r>
            <a:endParaRPr/>
          </a:p>
          <a:p>
            <a:pPr indent="0" lvl="0" marL="0" rtl="0" algn="l">
              <a:spcBef>
                <a:spcPts val="800"/>
              </a:spcBef>
              <a:spcAft>
                <a:spcPts val="0"/>
              </a:spcAft>
              <a:buNone/>
            </a:pPr>
            <a:r>
              <a:t/>
            </a:r>
            <a:endParaRPr sz="300"/>
          </a:p>
          <a:p>
            <a:pPr indent="0" lvl="0" marL="0" rtl="0" algn="l">
              <a:lnSpc>
                <a:spcPct val="100000"/>
              </a:lnSpc>
              <a:spcBef>
                <a:spcPts val="0"/>
              </a:spcBef>
              <a:spcAft>
                <a:spcPts val="0"/>
              </a:spcAft>
              <a:buNone/>
            </a:pPr>
            <a:r>
              <a:rPr b="1" lang="en" sz="1500">
                <a:solidFill>
                  <a:srgbClr val="008000"/>
                </a:solidFill>
                <a:latin typeface="Courier New"/>
                <a:ea typeface="Courier New"/>
                <a:cs typeface="Courier New"/>
                <a:sym typeface="Courier New"/>
              </a:rPr>
              <a:t>import</a:t>
            </a:r>
            <a:r>
              <a:rPr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pandas </a:t>
            </a:r>
            <a:r>
              <a:rPr b="1" lang="en" sz="1500">
                <a:solidFill>
                  <a:srgbClr val="008000"/>
                </a:solidFill>
                <a:latin typeface="Courier New"/>
                <a:ea typeface="Courier New"/>
                <a:cs typeface="Courier New"/>
                <a:sym typeface="Courier New"/>
              </a:rPr>
              <a:t>as</a:t>
            </a:r>
            <a:r>
              <a:rPr b="1" lang="en" sz="1500">
                <a:solidFill>
                  <a:srgbClr val="0000FF"/>
                </a:solidFill>
                <a:latin typeface="Courier New"/>
                <a:ea typeface="Courier New"/>
                <a:cs typeface="Courier New"/>
                <a:sym typeface="Courier New"/>
              </a:rPr>
              <a:t> pd</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chemeClr val="dk1"/>
              </a:solidFill>
              <a:latin typeface="Courier New"/>
              <a:ea typeface="Courier New"/>
              <a:cs typeface="Courier New"/>
              <a:sym typeface="Courier New"/>
            </a:endParaRPr>
          </a:p>
          <a:p>
            <a:pPr indent="-342900" lvl="0" marL="34290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titanic_df = pd.read_csv(</a:t>
            </a:r>
            <a:r>
              <a:rPr lang="en" sz="1500">
                <a:solidFill>
                  <a:srgbClr val="BA2121"/>
                </a:solidFill>
                <a:latin typeface="Courier New"/>
                <a:ea typeface="Courier New"/>
                <a:cs typeface="Courier New"/>
                <a:sym typeface="Courier New"/>
              </a:rPr>
              <a:t>'titanic.csv'</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342900" lvl="0" marL="34290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titantic_df </a:t>
            </a:r>
            <a:r>
              <a:rPr lang="en" sz="1500">
                <a:solidFill>
                  <a:srgbClr val="008000"/>
                </a:solidFill>
                <a:latin typeface="Courier New"/>
                <a:ea typeface="Courier New"/>
                <a:cs typeface="Courier New"/>
                <a:sym typeface="Courier New"/>
              </a:rPr>
              <a:t># to preview results</a:t>
            </a:r>
            <a:endParaRPr/>
          </a:p>
          <a:p>
            <a:pPr indent="0" lvl="0" marL="0" rtl="0" algn="l">
              <a:spcBef>
                <a:spcPts val="800"/>
              </a:spcBef>
              <a:spcAft>
                <a:spcPts val="0"/>
              </a:spcAft>
              <a:buNone/>
            </a:pPr>
            <a:r>
              <a:t/>
            </a:r>
            <a:endParaRPr sz="1500"/>
          </a:p>
        </p:txBody>
      </p:sp>
      <p:pic>
        <p:nvPicPr>
          <p:cNvPr id="106" name="Google Shape;106;p18"/>
          <p:cNvPicPr preferRelativeResize="0"/>
          <p:nvPr/>
        </p:nvPicPr>
        <p:blipFill>
          <a:blip r:embed="rId3">
            <a:alphaModFix/>
          </a:blip>
          <a:stretch>
            <a:fillRect/>
          </a:stretch>
        </p:blipFill>
        <p:spPr>
          <a:xfrm>
            <a:off x="258650" y="2950925"/>
            <a:ext cx="8626698" cy="160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S106_Theme">
  <a:themeElements>
    <a:clrScheme name="Custom 2">
      <a:dk1>
        <a:srgbClr val="444445"/>
      </a:dk1>
      <a:lt1>
        <a:srgbClr val="000000"/>
      </a:lt1>
      <a:dk2>
        <a:srgbClr val="7B8994"/>
      </a:dk2>
      <a:lt2>
        <a:srgbClr val="3D464D"/>
      </a:lt2>
      <a:accent1>
        <a:srgbClr val="0061FF"/>
      </a:accent1>
      <a:accent2>
        <a:srgbClr val="0061FF"/>
      </a:accent2>
      <a:accent3>
        <a:srgbClr val="0061FF"/>
      </a:accent3>
      <a:accent4>
        <a:srgbClr val="7B8994"/>
      </a:accent4>
      <a:accent5>
        <a:srgbClr val="7B8994"/>
      </a:accent5>
      <a:accent6>
        <a:srgbClr val="F7B41A"/>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