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4" r:id="rId1"/>
    <p:sldMasterId id="2147483665" r:id="rId2"/>
  </p:sldMasterIdLst>
  <p:notesMasterIdLst>
    <p:notesMasterId r:id="rId23"/>
  </p:notesMasterIdLst>
  <p:sldIdLst>
    <p:sldId id="256" r:id="rId3"/>
    <p:sldId id="257" r:id="rId4"/>
    <p:sldId id="306" r:id="rId5"/>
    <p:sldId id="290" r:id="rId6"/>
    <p:sldId id="291" r:id="rId7"/>
    <p:sldId id="298" r:id="rId8"/>
    <p:sldId id="292" r:id="rId9"/>
    <p:sldId id="299" r:id="rId10"/>
    <p:sldId id="293" r:id="rId11"/>
    <p:sldId id="302" r:id="rId12"/>
    <p:sldId id="259" r:id="rId13"/>
    <p:sldId id="301" r:id="rId14"/>
    <p:sldId id="305" r:id="rId15"/>
    <p:sldId id="300" r:id="rId16"/>
    <p:sldId id="303" r:id="rId17"/>
    <p:sldId id="294" r:id="rId18"/>
    <p:sldId id="304" r:id="rId19"/>
    <p:sldId id="296" r:id="rId20"/>
    <p:sldId id="308" r:id="rId21"/>
    <p:sldId id="309" r:id="rId22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80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afd6820d7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fafd6820d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afd6820d7_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fafd6820d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fd6820d7_2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fafd6820d7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utoronto.ca/hub/login?next=%2Fhub%2F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katerina.ossetchkina@mail.utoronto.c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q.utoronto.ca/courses/324204/pages/aps106-winter-2023-new-and-improved?module_item_id=4873023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intro-to-programming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python/pandas/default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tplotlib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pandas.pydata.org/doc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 dirty="0"/>
            </a:br>
            <a:r>
              <a:rPr lang="en" sz="3600" b="0" dirty="0"/>
              <a:t>Tutorial 1 - Week 2</a:t>
            </a:r>
            <a:endParaRPr dirty="0"/>
          </a:p>
        </p:txBody>
      </p:sp>
      <p:sp>
        <p:nvSpPr>
          <p:cNvPr id="71" name="Google Shape;71;p19"/>
          <p:cNvSpPr txBox="1">
            <a:spLocks noGrp="1"/>
          </p:cNvSpPr>
          <p:nvPr>
            <p:ph type="subTitle" idx="1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0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" name="Google Shape;70;p19">
            <a:extLst>
              <a:ext uri="{FF2B5EF4-FFF2-40B4-BE49-F238E27FC236}">
                <a16:creationId xmlns:a16="http://schemas.microsoft.com/office/drawing/2014/main" id="{608518F0-3688-414D-AAB3-565CDCF3079B}"/>
              </a:ext>
            </a:extLst>
          </p:cNvPr>
          <p:cNvSpPr txBox="1">
            <a:spLocks/>
          </p:cNvSpPr>
          <p:nvPr/>
        </p:nvSpPr>
        <p:spPr>
          <a:xfrm>
            <a:off x="329932" y="174607"/>
            <a:ext cx="2562123" cy="670185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txBody>
          <a:bodyPr spcFirstLastPara="1" wrap="square" lIns="68575" tIns="34275" rIns="68575" bIns="3427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CA" sz="6000" b="1" dirty="0"/>
              <a:t>CME</a:t>
            </a:r>
            <a:r>
              <a:rPr lang="en-CA" sz="6000" b="1" dirty="0">
                <a:solidFill>
                  <a:schemeClr val="accent3"/>
                </a:solidFill>
              </a:rPr>
              <a:t>538</a:t>
            </a:r>
            <a:endParaRPr lang="en-CA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2A2-92CC-5549-A71E-3078C790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Coming soon</a:t>
            </a:r>
            <a:r>
              <a:rPr lang="en-US" dirty="0"/>
              <a:t>: How does that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DF60-95F6-D64A-9D75-448932A7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include the topics covered today! Short 10 minute videos, will be posted later this week, before Assignment 1 is due.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A04C7-827D-FA48-9685-76CF511E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344"/>
            <a:ext cx="5628290" cy="28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3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 dirty="0"/>
              <a:t>The Data Science Toolbox</a:t>
            </a:r>
            <a:endParaRPr dirty="0"/>
          </a:p>
        </p:txBody>
      </p:sp>
      <p:sp>
        <p:nvSpPr>
          <p:cNvPr id="4" name="Google Shape;70;p19">
            <a:extLst>
              <a:ext uri="{FF2B5EF4-FFF2-40B4-BE49-F238E27FC236}">
                <a16:creationId xmlns:a16="http://schemas.microsoft.com/office/drawing/2014/main" id="{7DA3F251-EEA4-B34C-BC3D-8F76E2C3EDCF}"/>
              </a:ext>
            </a:extLst>
          </p:cNvPr>
          <p:cNvSpPr txBox="1">
            <a:spLocks/>
          </p:cNvSpPr>
          <p:nvPr/>
        </p:nvSpPr>
        <p:spPr>
          <a:xfrm>
            <a:off x="329932" y="174607"/>
            <a:ext cx="2562123" cy="670185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txBody>
          <a:bodyPr spcFirstLastPara="1" wrap="square" lIns="68575" tIns="34275" rIns="68575" bIns="3427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CA" sz="6000" b="1" dirty="0"/>
              <a:t>CME</a:t>
            </a:r>
            <a:r>
              <a:rPr lang="en-CA" sz="6000" b="1" dirty="0">
                <a:solidFill>
                  <a:schemeClr val="accent3"/>
                </a:solidFill>
              </a:rPr>
              <a:t>538</a:t>
            </a:r>
            <a:endParaRPr lang="en-CA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98B-A860-8C4D-8835-69CE044D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– Integrated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B88CD-3DB5-2949-B706-C58831529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application that helps you develop code efficiently</a:t>
            </a:r>
          </a:p>
          <a:p>
            <a:r>
              <a:rPr lang="en-US" dirty="0"/>
              <a:t>For a plain Python executable file, you could use a text editor (such as notepad), but an IDE will include highlighting rules for the language syntax, can help you debug errors, and help refactor/complete your code.</a:t>
            </a:r>
          </a:p>
          <a:p>
            <a:r>
              <a:rPr lang="en-US" dirty="0"/>
              <a:t>Some IDEs we know: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4D18A-8AC8-A949-99ED-10823F6D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2779"/>
            <a:ext cx="1958492" cy="593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6746B-B20C-E74B-9ADB-B0B9E2D6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10" y="3777832"/>
            <a:ext cx="1958492" cy="528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C0778-5533-DE4B-AD16-680C026F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62" y="3540672"/>
            <a:ext cx="1875272" cy="93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8B01A-64C9-C44F-8C36-75CDF902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570" y="3658276"/>
            <a:ext cx="1920897" cy="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EED5-9099-EE46-B874-0F4A4B94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Anaconda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3DB1-C0B4-F743-804A-240C28EF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5136494" cy="3626609"/>
          </a:xfrm>
        </p:spPr>
        <p:txBody>
          <a:bodyPr/>
          <a:lstStyle/>
          <a:p>
            <a:r>
              <a:rPr lang="en-US" dirty="0"/>
              <a:t>Anaconda is a Python distribution (</a:t>
            </a:r>
            <a:r>
              <a:rPr lang="en-US" u="sng" dirty="0"/>
              <a:t>not an IDE</a:t>
            </a:r>
            <a:r>
              <a:rPr lang="en-US" dirty="0"/>
              <a:t>)</a:t>
            </a:r>
          </a:p>
          <a:p>
            <a:r>
              <a:rPr lang="en-US" dirty="0"/>
              <a:t>Has a collection of IDEs, environment manager and additional Python learning resources you can use.</a:t>
            </a:r>
          </a:p>
          <a:p>
            <a:r>
              <a:rPr lang="en-US" dirty="0"/>
              <a:t>Takes care of everything you need, including installing a base Python version for you, managing your installs, and much 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459D-1A90-2C40-A5B7-7C9AD63D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44" y="1866900"/>
            <a:ext cx="2832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86C5-A3E5-F946-A90C-09E479CD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Notebooks?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529-8FEB-8543-AB54-18FEE7D8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470"/>
            <a:ext cx="7886700" cy="388435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b="1" dirty="0"/>
              <a:t>.</a:t>
            </a:r>
            <a:r>
              <a:rPr lang="en-US" b="1" dirty="0" err="1"/>
              <a:t>ipynb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Consists of multiple </a:t>
            </a:r>
            <a:r>
              <a:rPr lang="en-US" u="sng" dirty="0"/>
              <a:t>cells</a:t>
            </a:r>
          </a:p>
          <a:p>
            <a:pPr lvl="1"/>
            <a:r>
              <a:rPr lang="en-US" dirty="0"/>
              <a:t>A cell can contain regular Python code </a:t>
            </a:r>
            <a:r>
              <a:rPr lang="en-US" i="1" dirty="0"/>
              <a:t>or</a:t>
            </a:r>
            <a:r>
              <a:rPr lang="en-US" dirty="0"/>
              <a:t> plain text (markdown)</a:t>
            </a:r>
          </a:p>
          <a:p>
            <a:pPr lvl="1"/>
            <a:r>
              <a:rPr lang="en-US" dirty="0"/>
              <a:t>Very good for visually explaining what is happening in your code, plots</a:t>
            </a:r>
          </a:p>
          <a:p>
            <a:pPr lvl="1"/>
            <a:r>
              <a:rPr lang="en-US" dirty="0"/>
              <a:t>You can also run samples of code at a time</a:t>
            </a:r>
          </a:p>
          <a:p>
            <a:pPr lvl="1"/>
            <a:r>
              <a:rPr lang="en-US" dirty="0"/>
              <a:t>Lecture code and assignments are in this format in this course</a:t>
            </a:r>
          </a:p>
          <a:p>
            <a:r>
              <a:rPr lang="en-US" dirty="0"/>
              <a:t>Python File (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Executable file. You can even run these on your machine without installing any IDE’s!</a:t>
            </a:r>
          </a:p>
          <a:p>
            <a:pPr lvl="1"/>
            <a:r>
              <a:rPr lang="en-US" dirty="0"/>
              <a:t>Run in a linear format, from start to file.</a:t>
            </a:r>
          </a:p>
          <a:p>
            <a:pPr lvl="1"/>
            <a:r>
              <a:rPr lang="en-US" dirty="0"/>
              <a:t>Good for computation, or batching tasks, like a data engineering pipeline! </a:t>
            </a:r>
          </a:p>
          <a:p>
            <a:pPr lvl="1"/>
            <a:r>
              <a:rPr lang="en-US" dirty="0"/>
              <a:t>No intermittent output saved, no formatted text/figures like in a notebook.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509-310B-EC49-8179-A259AE5C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Anatomy of a Python File (.</a:t>
            </a:r>
            <a:r>
              <a:rPr lang="en-US" dirty="0" err="1"/>
              <a:t>py</a:t>
            </a:r>
            <a:r>
              <a:rPr lang="en-US" dirty="0"/>
              <a:t>)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1CB5A-4F11-BB4F-B522-BE10521A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055103"/>
            <a:ext cx="5694572" cy="3542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E5C0D-0416-D94C-B839-64D0681CEC29}"/>
              </a:ext>
            </a:extLst>
          </p:cNvPr>
          <p:cNvSpPr txBox="1"/>
          <p:nvPr/>
        </p:nvSpPr>
        <p:spPr>
          <a:xfrm>
            <a:off x="7425558" y="3168869"/>
            <a:ext cx="123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Console (run results)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519A-BAB4-C842-BB4F-35B9E0C65E83}"/>
              </a:ext>
            </a:extLst>
          </p:cNvPr>
          <p:cNvSpPr txBox="1"/>
          <p:nvPr/>
        </p:nvSpPr>
        <p:spPr>
          <a:xfrm>
            <a:off x="7425559" y="1579180"/>
            <a:ext cx="123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33E05-04E3-EF4F-A5D6-0368F6139C3A}"/>
              </a:ext>
            </a:extLst>
          </p:cNvPr>
          <p:cNvSpPr txBox="1"/>
          <p:nvPr/>
        </p:nvSpPr>
        <p:spPr>
          <a:xfrm>
            <a:off x="223345" y="1376856"/>
            <a:ext cx="123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explorer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377FFE-705B-7948-AE1E-EDAB7626816C}"/>
              </a:ext>
            </a:extLst>
          </p:cNvPr>
          <p:cNvCxnSpPr>
            <a:cxnSpLocks/>
          </p:cNvCxnSpPr>
          <p:nvPr/>
        </p:nvCxnSpPr>
        <p:spPr>
          <a:xfrm>
            <a:off x="1277007" y="1684633"/>
            <a:ext cx="591207" cy="48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C20E5D-6337-994F-A72A-F2E1C53A5D6A}"/>
              </a:ext>
            </a:extLst>
          </p:cNvPr>
          <p:cNvSpPr txBox="1"/>
          <p:nvPr/>
        </p:nvSpPr>
        <p:spPr>
          <a:xfrm>
            <a:off x="7560158" y="4173782"/>
            <a:ext cx="1528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version (or virtual environment*)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44F8F7-656C-914A-A2BC-81CFA5175A18}"/>
              </a:ext>
            </a:extLst>
          </p:cNvPr>
          <p:cNvCxnSpPr/>
          <p:nvPr/>
        </p:nvCxnSpPr>
        <p:spPr>
          <a:xfrm flipH="1">
            <a:off x="6873766" y="1813034"/>
            <a:ext cx="835572" cy="244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A5A0A7-A040-9746-9DD3-5AFC094966BA}"/>
              </a:ext>
            </a:extLst>
          </p:cNvPr>
          <p:cNvCxnSpPr/>
          <p:nvPr/>
        </p:nvCxnSpPr>
        <p:spPr>
          <a:xfrm flipH="1">
            <a:off x="6645166" y="3322757"/>
            <a:ext cx="835572" cy="244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B6478-6325-FD43-BA23-EF4B745ADC2E}"/>
              </a:ext>
            </a:extLst>
          </p:cNvPr>
          <p:cNvCxnSpPr>
            <a:cxnSpLocks/>
          </p:cNvCxnSpPr>
          <p:nvPr/>
        </p:nvCxnSpPr>
        <p:spPr>
          <a:xfrm flipH="1" flipV="1">
            <a:off x="7115800" y="4665297"/>
            <a:ext cx="444358" cy="86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03D271-F6BC-C14D-8B19-3DCA7EED45FB}"/>
              </a:ext>
            </a:extLst>
          </p:cNvPr>
          <p:cNvSpPr/>
          <p:nvPr/>
        </p:nvSpPr>
        <p:spPr>
          <a:xfrm>
            <a:off x="1663262" y="1037747"/>
            <a:ext cx="1481959" cy="219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08BB56-ED41-8E43-BD74-08617D9DD3B9}"/>
              </a:ext>
            </a:extLst>
          </p:cNvPr>
          <p:cNvSpPr/>
          <p:nvPr/>
        </p:nvSpPr>
        <p:spPr>
          <a:xfrm>
            <a:off x="3233541" y="1128573"/>
            <a:ext cx="3987066" cy="2103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59B8D2-D543-9F41-BA41-1BE91E1C2A30}"/>
              </a:ext>
            </a:extLst>
          </p:cNvPr>
          <p:cNvSpPr/>
          <p:nvPr/>
        </p:nvSpPr>
        <p:spPr>
          <a:xfrm>
            <a:off x="1675891" y="3304468"/>
            <a:ext cx="5544716" cy="1080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C4754-2BC0-AE42-8D02-0F00C5E43698}"/>
              </a:ext>
            </a:extLst>
          </p:cNvPr>
          <p:cNvSpPr/>
          <p:nvPr/>
        </p:nvSpPr>
        <p:spPr>
          <a:xfrm>
            <a:off x="6933902" y="4452719"/>
            <a:ext cx="444358" cy="162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C927DA-9E1D-504F-A827-5FAFF4B4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66" y="424945"/>
            <a:ext cx="1958492" cy="5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0F4-A459-3A48-9495-4ABB3C6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PyCharm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383560-C457-DC47-997B-14D8484D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5695"/>
            <a:ext cx="7886700" cy="1601154"/>
          </a:xfrm>
        </p:spPr>
        <p:txBody>
          <a:bodyPr/>
          <a:lstStyle/>
          <a:p>
            <a:r>
              <a:rPr lang="en-US" dirty="0"/>
              <a:t>Community edition – is free, but will give you read-only to notebooks (.</a:t>
            </a:r>
            <a:r>
              <a:rPr lang="en-US" dirty="0" err="1"/>
              <a:t>ipynb</a:t>
            </a:r>
            <a:r>
              <a:rPr lang="en-US" dirty="0"/>
              <a:t>)!</a:t>
            </a:r>
          </a:p>
          <a:p>
            <a:r>
              <a:rPr lang="en-US" dirty="0"/>
              <a:t>Can get Professional PyCharm with </a:t>
            </a:r>
            <a:r>
              <a:rPr lang="en-US" dirty="0" err="1"/>
              <a:t>UofT</a:t>
            </a:r>
            <a:r>
              <a:rPr lang="en-US" dirty="0"/>
              <a:t> email – need to get form approved (or a 30 day trial without this)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F5951-60BC-594B-AD14-EFA62ADD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66" y="424945"/>
            <a:ext cx="1958492" cy="5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462-6345-4A4A-9B44-8CC5E861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6092"/>
            <a:ext cx="7886700" cy="492111"/>
          </a:xfrm>
        </p:spPr>
        <p:txBody>
          <a:bodyPr>
            <a:normAutofit fontScale="90000"/>
          </a:bodyPr>
          <a:lstStyle/>
          <a:p>
            <a:r>
              <a:rPr lang="en-US" dirty="0"/>
              <a:t>The Anatomy of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C9930-2899-B846-ACB1-55DE65FC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74" y="406092"/>
            <a:ext cx="1069820" cy="28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721C5F-72D7-1D46-ACFF-922EFD74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73" y="890320"/>
            <a:ext cx="5249918" cy="41914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94AF22-3ED5-4045-A835-4A1937372FA6}"/>
              </a:ext>
            </a:extLst>
          </p:cNvPr>
          <p:cNvSpPr/>
          <p:nvPr/>
        </p:nvSpPr>
        <p:spPr>
          <a:xfrm>
            <a:off x="1749972" y="4406463"/>
            <a:ext cx="4958255" cy="698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E214-103E-D448-B991-0EF8565CE067}"/>
              </a:ext>
            </a:extLst>
          </p:cNvPr>
          <p:cNvSpPr/>
          <p:nvPr/>
        </p:nvSpPr>
        <p:spPr>
          <a:xfrm>
            <a:off x="1749972" y="1350899"/>
            <a:ext cx="4958255" cy="3000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16B63-892F-754D-AEF4-87F6C55FB106}"/>
              </a:ext>
            </a:extLst>
          </p:cNvPr>
          <p:cNvSpPr/>
          <p:nvPr/>
        </p:nvSpPr>
        <p:spPr>
          <a:xfrm>
            <a:off x="1835697" y="1034452"/>
            <a:ext cx="2949137" cy="31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CC4C1-7CB6-5541-ACF2-D36CDFFBD261}"/>
              </a:ext>
            </a:extLst>
          </p:cNvPr>
          <p:cNvSpPr/>
          <p:nvPr/>
        </p:nvSpPr>
        <p:spPr>
          <a:xfrm>
            <a:off x="5906156" y="1043478"/>
            <a:ext cx="802071" cy="307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1CCB5-A18D-6742-AE79-CBC891373C01}"/>
              </a:ext>
            </a:extLst>
          </p:cNvPr>
          <p:cNvSpPr txBox="1"/>
          <p:nvPr/>
        </p:nvSpPr>
        <p:spPr>
          <a:xfrm>
            <a:off x="234513" y="1995499"/>
            <a:ext cx="1237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Markdown (.md) Text Cells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616BD-039C-4F4C-87F2-6F8A33170609}"/>
              </a:ext>
            </a:extLst>
          </p:cNvPr>
          <p:cNvSpPr txBox="1"/>
          <p:nvPr/>
        </p:nvSpPr>
        <p:spPr>
          <a:xfrm>
            <a:off x="327135" y="4221064"/>
            <a:ext cx="123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Code!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7542D-68A7-6346-8B56-EDB78DDE315E}"/>
              </a:ext>
            </a:extLst>
          </p:cNvPr>
          <p:cNvSpPr txBox="1"/>
          <p:nvPr/>
        </p:nvSpPr>
        <p:spPr>
          <a:xfrm>
            <a:off x="101491" y="890320"/>
            <a:ext cx="1688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Cell controls (run, restart, format, copy/paste…)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26175-B023-3B4A-B673-ACAD77B5A87B}"/>
              </a:ext>
            </a:extLst>
          </p:cNvPr>
          <p:cNvSpPr txBox="1"/>
          <p:nvPr/>
        </p:nvSpPr>
        <p:spPr>
          <a:xfrm>
            <a:off x="7315468" y="1043478"/>
            <a:ext cx="1688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Kernel information (Python version + memory)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807D9E-ACE4-BF45-90CD-18515FE36352}"/>
              </a:ext>
            </a:extLst>
          </p:cNvPr>
          <p:cNvCxnSpPr>
            <a:cxnSpLocks/>
          </p:cNvCxnSpPr>
          <p:nvPr/>
        </p:nvCxnSpPr>
        <p:spPr>
          <a:xfrm flipV="1">
            <a:off x="1382305" y="1168458"/>
            <a:ext cx="533205" cy="81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6EE3B8-6A5F-F844-9AC4-B60255608629}"/>
              </a:ext>
            </a:extLst>
          </p:cNvPr>
          <p:cNvCxnSpPr>
            <a:cxnSpLocks/>
          </p:cNvCxnSpPr>
          <p:nvPr/>
        </p:nvCxnSpPr>
        <p:spPr>
          <a:xfrm>
            <a:off x="1148643" y="2477817"/>
            <a:ext cx="924523" cy="9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F794AA-B329-A549-8FBA-2D975D59D70B}"/>
              </a:ext>
            </a:extLst>
          </p:cNvPr>
          <p:cNvCxnSpPr>
            <a:cxnSpLocks/>
          </p:cNvCxnSpPr>
          <p:nvPr/>
        </p:nvCxnSpPr>
        <p:spPr>
          <a:xfrm>
            <a:off x="915967" y="4615210"/>
            <a:ext cx="924523" cy="9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819D4-5899-5E48-8F37-BB3DD44A7FA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708228" y="1250340"/>
            <a:ext cx="607240" cy="162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4ECF-F637-BC40-A7C3-A27FE85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8295-16F7-1447-8E9B-0183A58D2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version to run your code online, available for </a:t>
            </a:r>
            <a:r>
              <a:rPr lang="en-US" dirty="0" err="1"/>
              <a:t>UofT</a:t>
            </a:r>
            <a:r>
              <a:rPr lang="en-US" dirty="0"/>
              <a:t> students!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jupyter.utoronto.ca</a:t>
            </a:r>
            <a:endParaRPr lang="en-US" dirty="0"/>
          </a:p>
          <a:p>
            <a:r>
              <a:rPr lang="en-US" dirty="0"/>
              <a:t>Works the exact same way </a:t>
            </a:r>
            <a:r>
              <a:rPr lang="en-US" dirty="0" err="1"/>
              <a:t>Jupyter</a:t>
            </a:r>
            <a:r>
              <a:rPr lang="en-US" dirty="0"/>
              <a:t>/Anaconda would work locally on your machine, but stored in the cloud.</a:t>
            </a:r>
          </a:p>
          <a:p>
            <a:r>
              <a:rPr lang="en-US" dirty="0"/>
              <a:t>Great way to run your work, especially for big computing tasks if your computer doesn’t have a lot of memory/cores.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675C9-2BEB-B84E-94E3-AE6B90147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08" y="545636"/>
            <a:ext cx="1920897" cy="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3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F52-A894-4742-96B6-70695A9BD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Google Shape;70;p19">
            <a:extLst>
              <a:ext uri="{FF2B5EF4-FFF2-40B4-BE49-F238E27FC236}">
                <a16:creationId xmlns:a16="http://schemas.microsoft.com/office/drawing/2014/main" id="{D1D8002A-A2AE-8745-B256-60AB2BF72E4C}"/>
              </a:ext>
            </a:extLst>
          </p:cNvPr>
          <p:cNvSpPr txBox="1">
            <a:spLocks/>
          </p:cNvSpPr>
          <p:nvPr/>
        </p:nvSpPr>
        <p:spPr>
          <a:xfrm>
            <a:off x="329932" y="174607"/>
            <a:ext cx="2562123" cy="670185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txBody>
          <a:bodyPr spcFirstLastPara="1" wrap="square" lIns="68575" tIns="34275" rIns="68575" bIns="3427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CA" sz="6000" b="1" dirty="0"/>
              <a:t>CME</a:t>
            </a:r>
            <a:r>
              <a:rPr lang="en-CA" sz="6000" b="1" dirty="0">
                <a:solidFill>
                  <a:schemeClr val="accent3"/>
                </a:solidFill>
              </a:rPr>
              <a:t>538</a:t>
            </a:r>
            <a:endParaRPr lang="en-CA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Agenda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Tutorial </a:t>
            </a:r>
            <a:r>
              <a:rPr lang="en" sz="2100" dirty="0"/>
              <a:t>Overview</a:t>
            </a: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Some Resources</a:t>
            </a:r>
            <a:endParaRPr lang="en" sz="2100" dirty="0"/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Important Dates</a:t>
            </a: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/>
              <a:t>Data Science Toolbox</a:t>
            </a:r>
            <a:endParaRPr dirty="0"/>
          </a:p>
          <a:p>
            <a:pPr marL="736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AutoNum type="alphaLcParenR"/>
            </a:pPr>
            <a:r>
              <a:rPr lang="en-US" dirty="0"/>
              <a:t>Introduction to Python and File Formats</a:t>
            </a:r>
          </a:p>
          <a:p>
            <a:pPr marL="736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AutoNum type="alphaLcParenR"/>
            </a:pPr>
            <a:r>
              <a:rPr lang="en-US" dirty="0"/>
              <a:t>Anaconda and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</a:p>
          <a:p>
            <a:pPr marL="736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AutoNum type="alphaLcParenR"/>
            </a:pPr>
            <a:r>
              <a:rPr lang="en-US" dirty="0"/>
              <a:t>PyCharm</a:t>
            </a:r>
          </a:p>
          <a:p>
            <a:pPr marL="736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AutoNum type="alphaLcParenR"/>
            </a:pPr>
            <a:r>
              <a:rPr lang="en-US" dirty="0" err="1"/>
              <a:t>JupyterHub</a:t>
            </a:r>
            <a:endParaRPr lang="en-US" dirty="0"/>
          </a:p>
          <a:p>
            <a:pPr marL="279400" indent="-342900">
              <a:lnSpc>
                <a:spcPct val="115000"/>
              </a:lnSpc>
              <a:spcBef>
                <a:spcPts val="0"/>
              </a:spcBef>
              <a:buSzPts val="2000"/>
              <a:buFont typeface="Quattrocento Sans"/>
              <a:buAutoNum type="arabicPeriod"/>
            </a:pPr>
            <a:r>
              <a:rPr lang="en" sz="2400" dirty="0"/>
              <a:t>Questions?</a:t>
            </a: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F52-A894-4742-96B6-70695A9BD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Google Shape;70;p19">
            <a:extLst>
              <a:ext uri="{FF2B5EF4-FFF2-40B4-BE49-F238E27FC236}">
                <a16:creationId xmlns:a16="http://schemas.microsoft.com/office/drawing/2014/main" id="{D1D8002A-A2AE-8745-B256-60AB2BF72E4C}"/>
              </a:ext>
            </a:extLst>
          </p:cNvPr>
          <p:cNvSpPr txBox="1">
            <a:spLocks/>
          </p:cNvSpPr>
          <p:nvPr/>
        </p:nvSpPr>
        <p:spPr>
          <a:xfrm>
            <a:off x="329932" y="174607"/>
            <a:ext cx="2562123" cy="670185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txBody>
          <a:bodyPr spcFirstLastPara="1" wrap="square" lIns="68575" tIns="34275" rIns="68575" bIns="3427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CA" sz="6000" b="1" dirty="0"/>
              <a:t>CME</a:t>
            </a:r>
            <a:r>
              <a:rPr lang="en-CA" sz="6000" b="1" dirty="0">
                <a:solidFill>
                  <a:schemeClr val="accent3"/>
                </a:solidFill>
              </a:rPr>
              <a:t>538</a:t>
            </a:r>
            <a:endParaRPr lang="en-CA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0F20-0777-9549-99B6-2BDDFD8A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EB68-2334-2C49-97C1-08189A06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401" y="1037747"/>
            <a:ext cx="8215805" cy="3626609"/>
          </a:xfrm>
        </p:spPr>
        <p:txBody>
          <a:bodyPr>
            <a:normAutofit/>
          </a:bodyPr>
          <a:lstStyle/>
          <a:p>
            <a:r>
              <a:rPr lang="en-US" dirty="0"/>
              <a:t>Katia Ossetchkina, Civil EIT</a:t>
            </a:r>
          </a:p>
          <a:p>
            <a:pPr lvl="1"/>
            <a:r>
              <a:rPr lang="en-US" dirty="0">
                <a:hlinkClick r:id="rId2"/>
              </a:rPr>
              <a:t>ekaterina.ossetchkina@mail.utoronto.ca</a:t>
            </a:r>
            <a:endParaRPr lang="en-US" dirty="0"/>
          </a:p>
          <a:p>
            <a:r>
              <a:rPr lang="en-US" dirty="0"/>
              <a:t>About me:</a:t>
            </a:r>
          </a:p>
          <a:p>
            <a:pPr lvl="1"/>
            <a:r>
              <a:rPr lang="en-US" dirty="0" err="1"/>
              <a:t>MASc</a:t>
            </a:r>
            <a:r>
              <a:rPr lang="en-US" dirty="0"/>
              <a:t> Year 2, applying image processing to rock masses and geomaterials</a:t>
            </a:r>
          </a:p>
          <a:p>
            <a:pPr lvl="1"/>
            <a:r>
              <a:rPr lang="en-US" dirty="0"/>
              <a:t>3.5 years work experience at Procter &amp; Gamble (P&amp;G), 1 year at Suncor</a:t>
            </a:r>
          </a:p>
          <a:p>
            <a:pPr lvl="1"/>
            <a:r>
              <a:rPr lang="en-US" dirty="0"/>
              <a:t>Previous TA experience in Introductory Programming; private tutor in C, Java and Python programming</a:t>
            </a:r>
          </a:p>
          <a:p>
            <a:pPr lvl="1"/>
            <a:r>
              <a:rPr lang="en-US" dirty="0"/>
              <a:t>Excited to work with all of you this semester!</a:t>
            </a:r>
          </a:p>
        </p:txBody>
      </p:sp>
    </p:spTree>
    <p:extLst>
      <p:ext uri="{BB962C8B-B14F-4D97-AF65-F5344CB8AC3E}">
        <p14:creationId xmlns:p14="http://schemas.microsoft.com/office/powerpoint/2010/main" val="8571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61E8-D86F-5346-9975-373EBF22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these tutorials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A2C9-22F5-154E-9242-E0219B16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Hour: Tutorial</a:t>
            </a:r>
          </a:p>
          <a:p>
            <a:pPr lvl="1"/>
            <a:r>
              <a:rPr lang="en-US" dirty="0"/>
              <a:t>What is officially on Quercus</a:t>
            </a:r>
          </a:p>
          <a:p>
            <a:pPr lvl="1"/>
            <a:r>
              <a:rPr lang="en-US" dirty="0"/>
              <a:t>Cover content from lecture, preparation for assignments</a:t>
            </a:r>
          </a:p>
          <a:p>
            <a:pPr lvl="1"/>
            <a:r>
              <a:rPr lang="en-US" dirty="0"/>
              <a:t>Everything is recorded and made available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Hour: Office Hours</a:t>
            </a:r>
          </a:p>
          <a:p>
            <a:pPr lvl="1"/>
            <a:r>
              <a:rPr lang="en-US" dirty="0">
                <a:sym typeface="Wingdings" pitchFamily="2" charset="2"/>
              </a:rPr>
              <a:t>Not happening this week!</a:t>
            </a:r>
          </a:p>
          <a:p>
            <a:pPr lvl="1"/>
            <a:r>
              <a:rPr lang="en-US" dirty="0">
                <a:sym typeface="Wingdings" pitchFamily="2" charset="2"/>
              </a:rPr>
              <a:t>In general, extra help time, also time for check-ins for course project later in the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81C-EA92-4848-903E-84C5575C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 Schedule for the Semester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E9BB-B0FA-FF44-96E5-67DB872D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1889478"/>
            <a:ext cx="8420986" cy="305128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F83C13-D2E7-374D-85F0-AD3C9A22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7197"/>
            <a:ext cx="7886700" cy="3626609"/>
          </a:xfrm>
        </p:spPr>
        <p:txBody>
          <a:bodyPr/>
          <a:lstStyle/>
          <a:p>
            <a:r>
              <a:rPr lang="en-US" dirty="0"/>
              <a:t>With the exception of this week, you will have an empty notebook to follow along in future weeks with the tutorial!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B3C27-34CD-0340-B712-C33285EA4A67}"/>
              </a:ext>
            </a:extLst>
          </p:cNvPr>
          <p:cNvSpPr/>
          <p:nvPr/>
        </p:nvSpPr>
        <p:spPr>
          <a:xfrm>
            <a:off x="361507" y="2830286"/>
            <a:ext cx="4393373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81C-EA92-4848-903E-84C5575C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 Schedule for the Semester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F83C13-D2E7-374D-85F0-AD3C9A22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7197"/>
            <a:ext cx="7886700" cy="3626609"/>
          </a:xfrm>
        </p:spPr>
        <p:txBody>
          <a:bodyPr/>
          <a:lstStyle/>
          <a:p>
            <a:r>
              <a:rPr lang="en-US" dirty="0"/>
              <a:t>With the exception of this week, you will have an empty notebook to follow along in future weeks with the tutorial!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6A0A1-5E22-DD42-ABE1-38F1D16D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" y="2130286"/>
            <a:ext cx="8699863" cy="1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7DDA-56A1-344F-8E79-A86009B7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1B2B0-1880-9D42-B134-3A32A1C7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822" y="971255"/>
            <a:ext cx="7033392" cy="3626609"/>
          </a:xfrm>
        </p:spPr>
        <p:txBody>
          <a:bodyPr/>
          <a:lstStyle/>
          <a:p>
            <a:r>
              <a:rPr lang="en-US" dirty="0">
                <a:hlinkClick r:id="rId2"/>
              </a:rPr>
              <a:t>APS106</a:t>
            </a:r>
            <a:r>
              <a:rPr lang="en-US" dirty="0"/>
              <a:t>: Introduction to Computer Programming</a:t>
            </a:r>
          </a:p>
          <a:p>
            <a:pPr lvl="1"/>
            <a:r>
              <a:rPr lang="en-US" dirty="0"/>
              <a:t>Week 1: Intro, Variables</a:t>
            </a:r>
          </a:p>
          <a:p>
            <a:pPr lvl="1"/>
            <a:r>
              <a:rPr lang="en-US" dirty="0"/>
              <a:t>Week 2: Functions, Importing Modules</a:t>
            </a:r>
          </a:p>
          <a:p>
            <a:pPr lvl="1"/>
            <a:r>
              <a:rPr lang="en-US" dirty="0"/>
              <a:t>Week 3: Conditionals and Comparisons</a:t>
            </a:r>
          </a:p>
          <a:p>
            <a:pPr lvl="1"/>
            <a:r>
              <a:rPr lang="en-US" dirty="0"/>
              <a:t>Week 7: Lists, Indexing, Slicing</a:t>
            </a:r>
          </a:p>
          <a:p>
            <a:r>
              <a:rPr lang="en-US" dirty="0"/>
              <a:t>Each lecture includes lecture slides, a starter notebook and a completed notebook!</a:t>
            </a:r>
          </a:p>
          <a:p>
            <a:r>
              <a:rPr lang="en-US" dirty="0"/>
              <a:t>It’s always encouraged to re-use code samples!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87B2-F7B6-794C-AF6B-7330CB7F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8E33-09C2-2942-8665-DDC1CB1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37747"/>
            <a:ext cx="7886700" cy="386532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W3 Schools</a:t>
            </a:r>
            <a:endParaRPr lang="en-US" dirty="0"/>
          </a:p>
          <a:p>
            <a:pPr lvl="1"/>
            <a:r>
              <a:rPr lang="en-US" dirty="0"/>
              <a:t>General knowledge about programming</a:t>
            </a:r>
          </a:p>
          <a:p>
            <a:pPr lvl="1"/>
            <a:r>
              <a:rPr lang="en-US" dirty="0"/>
              <a:t>Python overview</a:t>
            </a:r>
          </a:p>
          <a:p>
            <a:pPr lvl="1"/>
            <a:r>
              <a:rPr lang="en-US" dirty="0"/>
              <a:t>Pandas functions</a:t>
            </a:r>
          </a:p>
          <a:p>
            <a:pPr lvl="1"/>
            <a:r>
              <a:rPr lang="en-US" dirty="0"/>
              <a:t>SQL (but that’ll be later :) )</a:t>
            </a:r>
          </a:p>
          <a:p>
            <a:r>
              <a:rPr lang="en-US" dirty="0">
                <a:hlinkClick r:id="rId3"/>
              </a:rPr>
              <a:t>Kaggle </a:t>
            </a:r>
            <a:r>
              <a:rPr lang="en-US" dirty="0" err="1">
                <a:hlinkClick r:id="rId3"/>
              </a:rPr>
              <a:t>MicroCourses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Pandas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Seaborn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Matplotlib</a:t>
            </a:r>
            <a:r>
              <a:rPr lang="en-US" dirty="0"/>
              <a:t> Official Documentation</a:t>
            </a:r>
          </a:p>
          <a:p>
            <a:r>
              <a:rPr lang="en-US" dirty="0">
                <a:hlinkClick r:id="rId7"/>
              </a:rPr>
              <a:t>Stack Overflow</a:t>
            </a:r>
            <a:endParaRPr lang="en-US" dirty="0"/>
          </a:p>
          <a:p>
            <a:pPr lvl="1"/>
            <a:r>
              <a:rPr lang="en-US" dirty="0"/>
              <a:t>I recommend searching your error messages directly here – 99.99% of the time someone has encountered the same issues as you!</a:t>
            </a:r>
          </a:p>
          <a:p>
            <a:pPr lvl="1"/>
            <a:r>
              <a:rPr lang="en-US" dirty="0"/>
              <a:t>Copy and pasting code is 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5187-AF78-7745-A4FE-41FCE802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C0A7-9358-A24B-BB01-2ACA839EA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#1: Pandas</a:t>
            </a:r>
          </a:p>
          <a:p>
            <a:pPr lvl="1"/>
            <a:r>
              <a:rPr lang="en-US" dirty="0"/>
              <a:t>Due next </a:t>
            </a:r>
            <a:r>
              <a:rPr lang="en-US" b="1" dirty="0"/>
              <a:t>Friday September 22nd </a:t>
            </a:r>
            <a:r>
              <a:rPr lang="en-US" dirty="0"/>
              <a:t>at 11:59 PM</a:t>
            </a:r>
          </a:p>
          <a:p>
            <a:r>
              <a:rPr lang="en-US" dirty="0"/>
              <a:t>The Big Project: Team Names</a:t>
            </a:r>
          </a:p>
          <a:p>
            <a:pPr lvl="1"/>
            <a:r>
              <a:rPr lang="en-US" dirty="0"/>
              <a:t>Share team names and members by </a:t>
            </a:r>
            <a:r>
              <a:rPr lang="en-US" b="1" dirty="0"/>
              <a:t>Friday September 22nd </a:t>
            </a:r>
            <a:r>
              <a:rPr lang="en-US" dirty="0"/>
              <a:t>at 11:59 PM</a:t>
            </a:r>
          </a:p>
          <a:p>
            <a:pPr lvl="1"/>
            <a:r>
              <a:rPr lang="en-US" dirty="0"/>
              <a:t>Use the Quercus pages “People” and ”Discussions” to help you out!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7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838</Words>
  <Application>Microsoft Macintosh PowerPoint</Application>
  <PresentationFormat>On-screen Show (16:9)</PresentationFormat>
  <Paragraphs>107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Quattrocento Sans</vt:lpstr>
      <vt:lpstr>Wingdings</vt:lpstr>
      <vt:lpstr>Arial</vt:lpstr>
      <vt:lpstr>Noto Sans Symbols</vt:lpstr>
      <vt:lpstr>Simple Light</vt:lpstr>
      <vt:lpstr>APS106_PPTX_Theme</vt:lpstr>
      <vt:lpstr> Tutorial 1 - Week 2</vt:lpstr>
      <vt:lpstr>Agenda</vt:lpstr>
      <vt:lpstr>Hello!</vt:lpstr>
      <vt:lpstr>How do these tutorials work?</vt:lpstr>
      <vt:lpstr>Tutorial Schedule for the Semester</vt:lpstr>
      <vt:lpstr>Tutorial Schedule for the Semester</vt:lpstr>
      <vt:lpstr>Some Resources</vt:lpstr>
      <vt:lpstr>Some Resources</vt:lpstr>
      <vt:lpstr>Important Dates</vt:lpstr>
      <vt:lpstr>Coming soon: How does that work?</vt:lpstr>
      <vt:lpstr>The Data Science Toolbox</vt:lpstr>
      <vt:lpstr>IDE – Integrated Development Environment</vt:lpstr>
      <vt:lpstr>Anaconda</vt:lpstr>
      <vt:lpstr>Notebooks? Python?</vt:lpstr>
      <vt:lpstr>The Anatomy of a Python File (.py) in</vt:lpstr>
      <vt:lpstr>PyCharm </vt:lpstr>
      <vt:lpstr>The Anatomy of a Jupyter Notebook (.ipynb)</vt:lpstr>
      <vt:lpstr>JupyterHub</vt:lpstr>
      <vt:lpstr>Demo.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Tutorial 1 - Week 2</dc:title>
  <cp:lastModifiedBy>Katia Ossetchkina</cp:lastModifiedBy>
  <cp:revision>35</cp:revision>
  <dcterms:modified xsi:type="dcterms:W3CDTF">2023-09-12T14:49:44Z</dcterms:modified>
</cp:coreProperties>
</file>