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a46893b03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a46893b03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a46893b03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a46893b03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a46891551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a4689155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a468915518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a46891551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a468915518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a46891551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a074022f68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a074022f68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a074022f68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a074022f68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074022f68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074022f68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074022f68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074022f68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074022f68_0_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074022f68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a074022f68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a074022f68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ae430cbef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ae430cbe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c77307db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c77307d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Online order (From Requirements)</a:t>
            </a:r>
            <a:endParaRPr>
              <a:solidFill>
                <a:schemeClr val="dk1"/>
              </a:solidFill>
            </a:endParaRPr>
          </a:p>
          <a:p>
            <a:pPr marL="457200" lvl="3" indent="-298450" algn="l" rtl="0">
              <a:lnSpc>
                <a:spcPct val="115000"/>
              </a:lnSpc>
              <a:spcBef>
                <a:spcPts val="0"/>
              </a:spcBef>
              <a:spcAft>
                <a:spcPts val="0"/>
              </a:spcAft>
              <a:buClr>
                <a:schemeClr val="dk1"/>
              </a:buClr>
              <a:buSzPts val="1100"/>
              <a:buChar char="●"/>
            </a:pPr>
            <a:r>
              <a:rPr lang="en">
                <a:solidFill>
                  <a:schemeClr val="dk1"/>
                </a:solidFill>
              </a:rPr>
              <a:t>View menu</a:t>
            </a:r>
            <a:endParaRPr>
              <a:solidFill>
                <a:schemeClr val="dk1"/>
              </a:solidFill>
            </a:endParaRPr>
          </a:p>
          <a:p>
            <a:pPr marL="457200" lvl="3" indent="-298450" algn="l" rtl="0">
              <a:lnSpc>
                <a:spcPct val="115000"/>
              </a:lnSpc>
              <a:spcBef>
                <a:spcPts val="0"/>
              </a:spcBef>
              <a:spcAft>
                <a:spcPts val="0"/>
              </a:spcAft>
              <a:buClr>
                <a:schemeClr val="dk1"/>
              </a:buClr>
              <a:buSzPts val="1100"/>
              <a:buChar char="●"/>
            </a:pPr>
            <a:r>
              <a:rPr lang="en">
                <a:solidFill>
                  <a:schemeClr val="dk1"/>
                </a:solidFill>
              </a:rPr>
              <a:t>Select Drink</a:t>
            </a:r>
            <a:endParaRPr>
              <a:solidFill>
                <a:schemeClr val="dk1"/>
              </a:solidFill>
            </a:endParaRPr>
          </a:p>
          <a:p>
            <a:pPr marL="457200" lvl="3" indent="-298450" algn="l" rtl="0">
              <a:lnSpc>
                <a:spcPct val="115000"/>
              </a:lnSpc>
              <a:spcBef>
                <a:spcPts val="0"/>
              </a:spcBef>
              <a:spcAft>
                <a:spcPts val="0"/>
              </a:spcAft>
              <a:buClr>
                <a:schemeClr val="dk1"/>
              </a:buClr>
              <a:buSzPts val="1100"/>
              <a:buChar char="●"/>
            </a:pPr>
            <a:r>
              <a:rPr lang="en">
                <a:solidFill>
                  <a:schemeClr val="dk1"/>
                </a:solidFill>
              </a:rPr>
              <a:t>Customize ingredients/add-ons (optional)</a:t>
            </a:r>
            <a:endParaRPr>
              <a:solidFill>
                <a:schemeClr val="dk1"/>
              </a:solidFill>
            </a:endParaRPr>
          </a:p>
          <a:p>
            <a:pPr marL="914400" lvl="4" indent="-298450" algn="l" rtl="0">
              <a:lnSpc>
                <a:spcPct val="115000"/>
              </a:lnSpc>
              <a:spcBef>
                <a:spcPts val="0"/>
              </a:spcBef>
              <a:spcAft>
                <a:spcPts val="0"/>
              </a:spcAft>
              <a:buClr>
                <a:schemeClr val="dk1"/>
              </a:buClr>
              <a:buSzPts val="1100"/>
              <a:buChar char="○"/>
            </a:pPr>
            <a:r>
              <a:rPr lang="en">
                <a:solidFill>
                  <a:schemeClr val="dk1"/>
                </a:solidFill>
              </a:rPr>
              <a:t>Increment/decrement ingredients</a:t>
            </a:r>
            <a:endParaRPr>
              <a:solidFill>
                <a:schemeClr val="dk1"/>
              </a:solidFill>
            </a:endParaRPr>
          </a:p>
          <a:p>
            <a:pPr marL="457200" lvl="3" indent="-298450" algn="l" rtl="0">
              <a:lnSpc>
                <a:spcPct val="115000"/>
              </a:lnSpc>
              <a:spcBef>
                <a:spcPts val="0"/>
              </a:spcBef>
              <a:spcAft>
                <a:spcPts val="0"/>
              </a:spcAft>
              <a:buClr>
                <a:schemeClr val="dk1"/>
              </a:buClr>
              <a:buSzPts val="1100"/>
              <a:buChar char="●"/>
            </a:pPr>
            <a:r>
              <a:rPr lang="en">
                <a:solidFill>
                  <a:schemeClr val="dk1"/>
                </a:solidFill>
              </a:rPr>
              <a:t>Submit order</a:t>
            </a:r>
            <a:endParaRPr>
              <a:solidFill>
                <a:schemeClr val="dk1"/>
              </a:solidFill>
            </a:endParaRPr>
          </a:p>
          <a:p>
            <a:pPr marL="457200" lvl="3" indent="-298450" algn="l" rtl="0">
              <a:lnSpc>
                <a:spcPct val="115000"/>
              </a:lnSpc>
              <a:spcBef>
                <a:spcPts val="0"/>
              </a:spcBef>
              <a:spcAft>
                <a:spcPts val="0"/>
              </a:spcAft>
              <a:buClr>
                <a:schemeClr val="dk1"/>
              </a:buClr>
              <a:buSzPts val="1100"/>
              <a:buChar char="●"/>
            </a:pPr>
            <a:r>
              <a:rPr lang="en">
                <a:solidFill>
                  <a:schemeClr val="dk1"/>
                </a:solidFill>
              </a:rPr>
              <a:t>Money leaves account</a:t>
            </a:r>
            <a:endParaRPr>
              <a:solidFill>
                <a:schemeClr val="dk1"/>
              </a:solidFill>
            </a:endParaRPr>
          </a:p>
          <a:p>
            <a:pPr marL="914400" lvl="4" indent="-298450" algn="l" rtl="0">
              <a:lnSpc>
                <a:spcPct val="115000"/>
              </a:lnSpc>
              <a:spcBef>
                <a:spcPts val="0"/>
              </a:spcBef>
              <a:spcAft>
                <a:spcPts val="0"/>
              </a:spcAft>
              <a:buClr>
                <a:schemeClr val="dk1"/>
              </a:buClr>
              <a:buSzPts val="1100"/>
              <a:buChar char="○"/>
            </a:pPr>
            <a:r>
              <a:rPr lang="en" i="1">
                <a:solidFill>
                  <a:schemeClr val="dk1"/>
                </a:solidFill>
              </a:rPr>
              <a:t>Goes to manager</a:t>
            </a:r>
            <a:endParaRPr>
              <a:solidFill>
                <a:schemeClr val="dk1"/>
              </a:solidFill>
            </a:endParaRPr>
          </a:p>
          <a:p>
            <a:pPr marL="457200" lvl="3" indent="-298450" algn="l" rtl="0">
              <a:lnSpc>
                <a:spcPct val="115000"/>
              </a:lnSpc>
              <a:spcBef>
                <a:spcPts val="0"/>
              </a:spcBef>
              <a:spcAft>
                <a:spcPts val="0"/>
              </a:spcAft>
              <a:buClr>
                <a:schemeClr val="dk1"/>
              </a:buClr>
              <a:buSzPts val="1100"/>
              <a:buChar char="●"/>
            </a:pPr>
            <a:r>
              <a:rPr lang="en">
                <a:solidFill>
                  <a:schemeClr val="dk1"/>
                </a:solidFill>
              </a:rPr>
              <a:t>Go to Cashier</a:t>
            </a:r>
            <a:endParaRPr>
              <a:solidFill>
                <a:schemeClr val="dk1"/>
              </a:solidFill>
            </a:endParaRPr>
          </a:p>
          <a:p>
            <a:pPr marL="457200" lvl="3" indent="-298450" algn="l" rtl="0">
              <a:lnSpc>
                <a:spcPct val="115000"/>
              </a:lnSpc>
              <a:spcBef>
                <a:spcPts val="0"/>
              </a:spcBef>
              <a:spcAft>
                <a:spcPts val="0"/>
              </a:spcAft>
              <a:buClr>
                <a:schemeClr val="dk1"/>
              </a:buClr>
              <a:buSzPts val="1100"/>
              <a:buChar char="●"/>
            </a:pPr>
            <a:r>
              <a:rPr lang="en">
                <a:solidFill>
                  <a:schemeClr val="dk1"/>
                </a:solidFill>
              </a:rPr>
              <a:t>Give cashier username to look up the order</a:t>
            </a:r>
            <a:endParaRPr>
              <a:solidFill>
                <a:schemeClr val="dk1"/>
              </a:solidFill>
            </a:endParaRPr>
          </a:p>
          <a:p>
            <a:pPr marL="457200" lvl="3" indent="-298450" algn="l" rtl="0">
              <a:lnSpc>
                <a:spcPct val="115000"/>
              </a:lnSpc>
              <a:spcBef>
                <a:spcPts val="0"/>
              </a:spcBef>
              <a:spcAft>
                <a:spcPts val="0"/>
              </a:spcAft>
              <a:buClr>
                <a:schemeClr val="dk1"/>
              </a:buClr>
              <a:buSzPts val="1100"/>
              <a:buChar char="●"/>
            </a:pPr>
            <a:r>
              <a:rPr lang="en">
                <a:solidFill>
                  <a:schemeClr val="dk1"/>
                </a:solidFill>
              </a:rPr>
              <a:t>Wait for drink to be made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ac77307db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ac77307db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1. Before we added any functionality, we had to make sure the user was logged in and authenticated before they made any orders. </a:t>
            </a:r>
            <a:endParaRPr/>
          </a:p>
          <a:p>
            <a:pPr marL="457200" lvl="0" indent="-298450" algn="l" rtl="0">
              <a:spcBef>
                <a:spcPts val="0"/>
              </a:spcBef>
              <a:spcAft>
                <a:spcPts val="0"/>
              </a:spcAft>
              <a:buSzPts val="1100"/>
              <a:buAutoNum type="arabicPeriod"/>
            </a:pPr>
            <a:r>
              <a:rPr lang="en"/>
              <a:t>2. We would then display a page that the customers could see a list of drinks to buy.</a:t>
            </a:r>
            <a:endParaRPr/>
          </a:p>
          <a:p>
            <a:pPr marL="457200" lvl="0" indent="-298450" algn="l" rtl="0">
              <a:spcBef>
                <a:spcPts val="0"/>
              </a:spcBef>
              <a:spcAft>
                <a:spcPts val="0"/>
              </a:spcAft>
              <a:buSzPts val="1100"/>
              <a:buAutoNum type="arabicPeriod"/>
            </a:pPr>
            <a:r>
              <a:rPr lang="en"/>
              <a:t>When the user clicked on a drink, they were naviaged to a customize drink page.</a:t>
            </a:r>
            <a:endParaRPr/>
          </a:p>
          <a:p>
            <a:pPr marL="457200" lvl="0" indent="-298450" algn="l" rtl="0">
              <a:spcBef>
                <a:spcPts val="0"/>
              </a:spcBef>
              <a:spcAft>
                <a:spcPts val="0"/>
              </a:spcAft>
              <a:buSzPts val="1100"/>
              <a:buAutoNum type="arabicPeriod"/>
            </a:pPr>
            <a:r>
              <a:rPr lang="en"/>
              <a:t>This page contained a list of ingredients that the drink contained, where the user could manipulate those values via the html Forum</a:t>
            </a:r>
            <a:endParaRPr/>
          </a:p>
          <a:p>
            <a:pPr marL="457200" lvl="0" indent="-298450" algn="l" rtl="0">
              <a:spcBef>
                <a:spcPts val="0"/>
              </a:spcBef>
              <a:spcAft>
                <a:spcPts val="0"/>
              </a:spcAft>
              <a:buSzPts val="1100"/>
              <a:buAutoNum type="arabicPeriod"/>
            </a:pPr>
            <a:r>
              <a:rPr lang="en"/>
              <a:t>After the order is submitted, the order is send to the cashier.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ac77307db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ac77307db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box is an easy to implement css class that is relatively new.</a:t>
            </a:r>
            <a:endParaRPr/>
          </a:p>
          <a:p>
            <a:pPr marL="0" lvl="0" indent="0" algn="l" rtl="0">
              <a:spcBef>
                <a:spcPts val="0"/>
              </a:spcBef>
              <a:spcAft>
                <a:spcPts val="0"/>
              </a:spcAft>
              <a:buNone/>
            </a:pPr>
            <a:r>
              <a:rPr lang="en"/>
              <a:t>It helps by automatically centering your elements in either a column or a row.</a:t>
            </a:r>
            <a:endParaRPr/>
          </a:p>
          <a:p>
            <a:pPr marL="0" lvl="0" indent="0" algn="l" rtl="0">
              <a:spcBef>
                <a:spcPts val="0"/>
              </a:spcBef>
              <a:spcAft>
                <a:spcPts val="0"/>
              </a:spcAft>
              <a:buNone/>
            </a:pPr>
            <a:r>
              <a:rPr lang="en"/>
              <a:t>Flex box can also automatically manage space between other elements in af flex container. </a:t>
            </a:r>
            <a:endParaRPr/>
          </a:p>
          <a:p>
            <a:pPr marL="0" lvl="0" indent="0" algn="l" rtl="0">
              <a:spcBef>
                <a:spcPts val="0"/>
              </a:spcBef>
              <a:spcAft>
                <a:spcPts val="0"/>
              </a:spcAft>
              <a:buNone/>
            </a:pPr>
            <a:r>
              <a:rPr lang="en"/>
              <a:t>It’s saved me a lot of time and stress</a:t>
            </a:r>
            <a:endParaRPr/>
          </a:p>
          <a:p>
            <a:pPr marL="0" lvl="0" indent="0" algn="l" rtl="0">
              <a:spcBef>
                <a:spcPts val="0"/>
              </a:spcBef>
              <a:spcAft>
                <a:spcPts val="0"/>
              </a:spcAft>
              <a:buNone/>
            </a:pPr>
            <a:endParaRPr/>
          </a:p>
          <a:p>
            <a:pPr marL="0" lvl="0" indent="0" algn="l" rtl="0">
              <a:spcBef>
                <a:spcPts val="0"/>
              </a:spcBef>
              <a:spcAft>
                <a:spcPts val="0"/>
              </a:spcAft>
              <a:buNone/>
            </a:pPr>
            <a:r>
              <a:rPr lang="en"/>
              <a:t>Readable Text:</a:t>
            </a:r>
            <a:endParaRPr/>
          </a:p>
          <a:p>
            <a:pPr marL="0" lvl="0" indent="0" algn="l" rtl="0">
              <a:spcBef>
                <a:spcPts val="0"/>
              </a:spcBef>
              <a:spcAft>
                <a:spcPts val="0"/>
              </a:spcAft>
              <a:buNone/>
            </a:pPr>
            <a:r>
              <a:rPr lang="en"/>
              <a:t>Some screens might be higher pixel density than others like mobile devices or high pixel density screens</a:t>
            </a:r>
            <a:endParaRPr/>
          </a:p>
          <a:p>
            <a:pPr marL="0" lvl="0" indent="0" algn="l" rtl="0">
              <a:spcBef>
                <a:spcPts val="0"/>
              </a:spcBef>
              <a:spcAft>
                <a:spcPts val="0"/>
              </a:spcAft>
              <a:buNone/>
            </a:pPr>
            <a:r>
              <a:rPr lang="en"/>
              <a:t>A website can cause frustration if the text is too small and individuals without perfect sight might struggle to use it. </a:t>
            </a:r>
            <a:endParaRPr/>
          </a:p>
          <a:p>
            <a:pPr marL="0" lvl="0" indent="0" algn="l" rtl="0">
              <a:spcBef>
                <a:spcPts val="0"/>
              </a:spcBef>
              <a:spcAft>
                <a:spcPts val="0"/>
              </a:spcAft>
              <a:buNone/>
            </a:pPr>
            <a:r>
              <a:rPr lang="en"/>
              <a:t>I’ve found that overriding the default font size has increased readability.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FOdtZY5Cv88" TargetMode="External"/><Relationship Id="rId7" Type="http://schemas.openxmlformats.org/officeDocument/2006/relationships/hyperlink" Target="https://www.revsys.com/tidbits/tips-using-djangos-manytomanyfield/"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youtube.com/watch?v=tUqUdu0Sjyc&amp;t=991s" TargetMode="External"/><Relationship Id="rId5" Type="http://schemas.openxmlformats.org/officeDocument/2006/relationships/hyperlink" Target="https://docs.djangoproject.com/en/4.1/topics/db/examples/many_to_one/" TargetMode="External"/><Relationship Id="rId4" Type="http://schemas.openxmlformats.org/officeDocument/2006/relationships/hyperlink" Target="https://docs.djangoproject.com/en/4.1/topics/db/examples/many_to_many/"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Dan’s Cool Beans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Manager Buys Inventory</a:t>
            </a:r>
            <a:endParaRPr dirty="0"/>
          </a:p>
          <a:p>
            <a:pPr marL="0" lvl="0" indent="0" algn="l" rtl="0">
              <a:spcBef>
                <a:spcPts val="0"/>
              </a:spcBef>
              <a:spcAft>
                <a:spcPts val="0"/>
              </a:spcAft>
              <a:buNone/>
            </a:pPr>
            <a:endParaRPr dirty="0"/>
          </a:p>
        </p:txBody>
      </p:sp>
      <p:sp>
        <p:nvSpPr>
          <p:cNvPr id="148" name="Google Shape;148;p22"/>
          <p:cNvSpPr txBox="1">
            <a:spLocks noGrp="1"/>
          </p:cNvSpPr>
          <p:nvPr>
            <p:ph type="body" idx="1"/>
          </p:nvPr>
        </p:nvSpPr>
        <p:spPr>
          <a:xfrm>
            <a:off x="785525"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This functionality was for the manager to buy more inventory so that the customer can always buy from the menu. To allow the manager to buy inventory, the manager first must sign into the website. After, the manager will select on the manage inventory where the manager will have the functionality to buy more ingredients that will be used for the drinks made. It was important because the manager needed to have the functionality to modify the existing items/ingredients in the database that the customer will buy from.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Manager Buys Inventory Implementation</a:t>
            </a:r>
            <a:endParaRPr dirty="0"/>
          </a:p>
        </p:txBody>
      </p:sp>
      <p:sp>
        <p:nvSpPr>
          <p:cNvPr id="154" name="Google Shape;154;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t>The implementation of the menu item is as follow: A menu item (drink item) is inherited from a ingredient item. </a:t>
            </a:r>
            <a:endParaRPr sz="1200"/>
          </a:p>
          <a:p>
            <a:pPr marL="914400" lvl="1" indent="-304800" algn="l" rtl="0">
              <a:spcBef>
                <a:spcPts val="0"/>
              </a:spcBef>
              <a:spcAft>
                <a:spcPts val="0"/>
              </a:spcAft>
              <a:buSzPts val="1200"/>
              <a:buChar char="○"/>
            </a:pPr>
            <a:r>
              <a:rPr lang="en" sz="1200"/>
              <a:t>The Manager has access to the ingredient list (which is saved in our population file that populates our database)</a:t>
            </a:r>
            <a:endParaRPr sz="1200"/>
          </a:p>
          <a:p>
            <a:pPr marL="457200" lvl="0" indent="-304800" algn="l" rtl="0">
              <a:spcBef>
                <a:spcPts val="0"/>
              </a:spcBef>
              <a:spcAft>
                <a:spcPts val="0"/>
              </a:spcAft>
              <a:buSzPts val="1200"/>
              <a:buChar char="●"/>
            </a:pPr>
            <a:r>
              <a:rPr lang="en" sz="1200"/>
              <a:t>A drink item is composed of multiple ingredient items that are tied to the .py file that calculates the cost for each drink item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Manager Updates Menu</a:t>
            </a:r>
            <a:endParaRPr/>
          </a:p>
        </p:txBody>
      </p:sp>
      <p:sp>
        <p:nvSpPr>
          <p:cNvPr id="160" name="Google Shape;160;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requirement was for the manager (and no one else) to have the ability to add new drinks, or edit or delete existing drinks from the menu at any time. It was important that these changes were reflected in the price of the drink, in the inventory items, to be available when the customers ordered or a cashier made an order, and for all of this to be reflected in the database. It was a must requirement, an important request from the customer of the web app (Dan) and important to the use of the site, though does not directly affect the customers using the site to buy drinks from Dan’s Cool Beans, besides that the menu would be forever unchanging, which isn’t very exciting.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tasks</a:t>
            </a:r>
            <a:endParaRPr/>
          </a:p>
        </p:txBody>
      </p:sp>
      <p:sp>
        <p:nvSpPr>
          <p:cNvPr id="166" name="Google Shape;166;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We developed and completed this requirement during all of the sprints of development. </a:t>
            </a:r>
            <a:endParaRPr/>
          </a:p>
          <a:p>
            <a:pPr marL="0" lvl="0" indent="0" algn="l" rtl="0">
              <a:spcBef>
                <a:spcPts val="1200"/>
              </a:spcBef>
              <a:spcAft>
                <a:spcPts val="0"/>
              </a:spcAft>
              <a:buNone/>
            </a:pPr>
            <a:r>
              <a:rPr lang="en"/>
              <a:t>Emily implemented the actual add, edit, and delete of menu items. </a:t>
            </a:r>
            <a:endParaRPr/>
          </a:p>
          <a:p>
            <a:pPr marL="0" lvl="0" indent="0" algn="l" rtl="0">
              <a:spcBef>
                <a:spcPts val="1200"/>
              </a:spcBef>
              <a:spcAft>
                <a:spcPts val="0"/>
              </a:spcAft>
              <a:buNone/>
            </a:pPr>
            <a:r>
              <a:rPr lang="en"/>
              <a:t>Maris later added functionality for adjusting amounts of items near the end of sprint 3 which was then incorporated into the existing code.</a:t>
            </a:r>
            <a:endParaRPr/>
          </a:p>
          <a:p>
            <a:pPr marL="0" lvl="0" indent="0" algn="l" rtl="0">
              <a:spcBef>
                <a:spcPts val="1200"/>
              </a:spcBef>
              <a:spcAft>
                <a:spcPts val="0"/>
              </a:spcAft>
              <a:buNone/>
            </a:pPr>
            <a:r>
              <a:rPr lang="en"/>
              <a:t>Karl helped a lot with styling the table and the buttons so that the page was adaptable and beautiful.</a:t>
            </a:r>
            <a:endParaRPr/>
          </a:p>
          <a:p>
            <a:pPr marL="0" lvl="0" indent="0" algn="l" rtl="0">
              <a:spcBef>
                <a:spcPts val="1200"/>
              </a:spcBef>
              <a:spcAft>
                <a:spcPts val="1200"/>
              </a:spcAft>
              <a:buNone/>
            </a:pPr>
            <a:r>
              <a:rPr lang="en"/>
              <a:t>Andre also helped with the back-end side as menu items were composed of the inventory items and understanding the django relationships.</a:t>
            </a:r>
            <a:br>
              <a:rPr lang="en"/>
            </a:b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872775" y="1559150"/>
            <a:ext cx="775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2" name="Google Shape;172;p26"/>
          <p:cNvSpPr txBox="1"/>
          <p:nvPr/>
        </p:nvSpPr>
        <p:spPr>
          <a:xfrm>
            <a:off x="152400" y="152400"/>
            <a:ext cx="8711100" cy="48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Situation 8: Manager updates Menu</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marL="1371600" lvl="0" indent="0" algn="l" rtl="0">
              <a:lnSpc>
                <a:spcPct val="115000"/>
              </a:lnSpc>
              <a:spcBef>
                <a:spcPts val="0"/>
              </a:spcBef>
              <a:spcAft>
                <a:spcPts val="0"/>
              </a:spcAft>
              <a:buNone/>
            </a:pPr>
            <a:endParaRPr sz="1100">
              <a:latin typeface="Times New Roman"/>
              <a:ea typeface="Times New Roman"/>
              <a:cs typeface="Times New Roman"/>
              <a:sym typeface="Times New Roman"/>
            </a:endParaRPr>
          </a:p>
        </p:txBody>
      </p:sp>
      <p:pic>
        <p:nvPicPr>
          <p:cNvPr id="173" name="Google Shape;173;p26"/>
          <p:cNvPicPr preferRelativeResize="0"/>
          <p:nvPr/>
        </p:nvPicPr>
        <p:blipFill>
          <a:blip r:embed="rId3">
            <a:alphaModFix/>
          </a:blip>
          <a:stretch>
            <a:fillRect/>
          </a:stretch>
        </p:blipFill>
        <p:spPr>
          <a:xfrm>
            <a:off x="3185625" y="943025"/>
            <a:ext cx="4754150" cy="3961800"/>
          </a:xfrm>
          <a:prstGeom prst="rect">
            <a:avLst/>
          </a:prstGeom>
          <a:noFill/>
          <a:ln>
            <a:noFill/>
          </a:ln>
        </p:spPr>
      </p:pic>
      <p:sp>
        <p:nvSpPr>
          <p:cNvPr id="174" name="Google Shape;174;p26"/>
          <p:cNvSpPr txBox="1"/>
          <p:nvPr/>
        </p:nvSpPr>
        <p:spPr>
          <a:xfrm>
            <a:off x="220325" y="660950"/>
            <a:ext cx="636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Lato"/>
                <a:ea typeface="Lato"/>
                <a:cs typeface="Lato"/>
                <a:sym typeface="Lato"/>
              </a:rPr>
              <a:t>Documentation of this task: UML</a:t>
            </a:r>
            <a:endParaRPr sz="1800" b="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Resources</a:t>
            </a:r>
            <a:endParaRPr/>
          </a:p>
        </p:txBody>
      </p:sp>
      <p:sp>
        <p:nvSpPr>
          <p:cNvPr id="180" name="Google Shape;180;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CRUD in Django: </a:t>
            </a:r>
            <a:r>
              <a:rPr lang="en" u="sng">
                <a:solidFill>
                  <a:schemeClr val="hlink"/>
                </a:solidFill>
                <a:hlinkClick r:id="rId3"/>
              </a:rPr>
              <a:t>https://www.youtube.com/watch?v=FOdtZY5Cv88</a:t>
            </a:r>
            <a:endParaRPr/>
          </a:p>
          <a:p>
            <a:pPr marL="0" lvl="0" indent="0" algn="l" rtl="0">
              <a:spcBef>
                <a:spcPts val="1200"/>
              </a:spcBef>
              <a:spcAft>
                <a:spcPts val="0"/>
              </a:spcAft>
              <a:buNone/>
            </a:pPr>
            <a:r>
              <a:rPr lang="en"/>
              <a:t>Many-to-many Django </a:t>
            </a:r>
            <a:r>
              <a:rPr lang="en" u="sng">
                <a:solidFill>
                  <a:schemeClr val="hlink"/>
                </a:solidFill>
                <a:hlinkClick r:id="rId4"/>
              </a:rPr>
              <a:t>https://docs.djangoproject.com/en/4.1/topics/db/examples/many_to_many/</a:t>
            </a:r>
            <a:r>
              <a:rPr lang="en"/>
              <a:t> </a:t>
            </a:r>
            <a:endParaRPr/>
          </a:p>
          <a:p>
            <a:pPr marL="0" lvl="0" indent="0" algn="l" rtl="0">
              <a:spcBef>
                <a:spcPts val="1200"/>
              </a:spcBef>
              <a:spcAft>
                <a:spcPts val="0"/>
              </a:spcAft>
              <a:buNone/>
            </a:pPr>
            <a:r>
              <a:rPr lang="en"/>
              <a:t>May-to-one Django </a:t>
            </a:r>
            <a:r>
              <a:rPr lang="en" u="sng">
                <a:solidFill>
                  <a:schemeClr val="hlink"/>
                </a:solidFill>
                <a:hlinkClick r:id="rId5"/>
              </a:rPr>
              <a:t>https://docs.djangoproject.com/en/4.1/topics/db/examples/many_to_one/</a:t>
            </a:r>
            <a:r>
              <a:rPr lang="en"/>
              <a:t> </a:t>
            </a:r>
            <a:endParaRPr/>
          </a:p>
          <a:p>
            <a:pPr marL="0" lvl="0" indent="0" algn="l" rtl="0">
              <a:spcBef>
                <a:spcPts val="1200"/>
              </a:spcBef>
              <a:spcAft>
                <a:spcPts val="0"/>
              </a:spcAft>
              <a:buNone/>
            </a:pPr>
            <a:r>
              <a:rPr lang="en"/>
              <a:t>Django authentication/authorization </a:t>
            </a:r>
            <a:r>
              <a:rPr lang="en" u="sng">
                <a:solidFill>
                  <a:schemeClr val="hlink"/>
                </a:solidFill>
                <a:hlinkClick r:id="rId6"/>
              </a:rPr>
              <a:t>https://www.youtube.com/watch?v=tUqUdu0Sjyc&amp;t=991s</a:t>
            </a:r>
            <a:r>
              <a:rPr lang="en"/>
              <a:t> </a:t>
            </a:r>
            <a:endParaRPr/>
          </a:p>
          <a:p>
            <a:pPr marL="0" lvl="0" indent="0" algn="l" rtl="0">
              <a:spcBef>
                <a:spcPts val="1200"/>
              </a:spcBef>
              <a:spcAft>
                <a:spcPts val="1200"/>
              </a:spcAft>
              <a:buNone/>
            </a:pPr>
            <a:r>
              <a:rPr lang="en"/>
              <a:t>Understanding through models </a:t>
            </a:r>
            <a:r>
              <a:rPr lang="en" u="sng">
                <a:solidFill>
                  <a:schemeClr val="hlink"/>
                </a:solidFill>
                <a:hlinkClick r:id="rId7"/>
              </a:rPr>
              <a:t>https://www.revsys.com/tidbits/tips-using-djangos-manytomanyfield/</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Major Design Decisions</a:t>
            </a:r>
            <a:endParaRPr/>
          </a:p>
        </p:txBody>
      </p:sp>
      <p:sp>
        <p:nvSpPr>
          <p:cNvPr id="98" name="Google Shape;9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a:t>Baristas and Cashiers are the same thing</a:t>
            </a:r>
            <a:endParaRPr/>
          </a:p>
          <a:p>
            <a:pPr marL="914400" lvl="1" indent="-287972" algn="l" rtl="0">
              <a:spcBef>
                <a:spcPts val="0"/>
              </a:spcBef>
              <a:spcAft>
                <a:spcPts val="0"/>
              </a:spcAft>
              <a:buSzPct val="100000"/>
              <a:buChar char="○"/>
            </a:pPr>
            <a:r>
              <a:rPr lang="en"/>
              <a:t>At Dan’s Cool Beans, you’re hired as a team member and may be trained in Cashier </a:t>
            </a:r>
            <a:r>
              <a:rPr lang="en" i="1"/>
              <a:t>and</a:t>
            </a:r>
            <a:r>
              <a:rPr lang="en"/>
              <a:t> Barista positions. Because Cashiers and Baristas have the same permissions and requirements, we decided to keep them in one user type. At each station, they would have their own views pulled up, but we want all employees to be able to fill any role.</a:t>
            </a:r>
            <a:endParaRPr/>
          </a:p>
          <a:p>
            <a:pPr marL="457200" lvl="0" indent="-298767" algn="l" rtl="0">
              <a:spcBef>
                <a:spcPts val="0"/>
              </a:spcBef>
              <a:spcAft>
                <a:spcPts val="0"/>
              </a:spcAft>
              <a:buSzPct val="100000"/>
              <a:buChar char="●"/>
            </a:pPr>
            <a:r>
              <a:rPr lang="en"/>
              <a:t>Unified menu items and drink items under one model instead of separating them</a:t>
            </a:r>
            <a:endParaRPr/>
          </a:p>
          <a:p>
            <a:pPr marL="914400" lvl="1" indent="-287972" algn="l" rtl="0">
              <a:spcBef>
                <a:spcPts val="0"/>
              </a:spcBef>
              <a:spcAft>
                <a:spcPts val="0"/>
              </a:spcAft>
              <a:buSzPct val="100000"/>
              <a:buChar char="○"/>
            </a:pPr>
            <a:r>
              <a:rPr lang="en"/>
              <a:t>When we initially designed the class diagrams, we had separated menu items from drink items. The idea was that we didn’t want a customer to create a drink in the database and have it show up on the menu, and we didn’t want items from the menu being passed around.</a:t>
            </a:r>
            <a:endParaRPr/>
          </a:p>
          <a:p>
            <a:pPr marL="914400" lvl="1" indent="-287972" algn="l" rtl="0">
              <a:spcBef>
                <a:spcPts val="0"/>
              </a:spcBef>
              <a:spcAft>
                <a:spcPts val="0"/>
              </a:spcAft>
              <a:buSzPct val="100000"/>
              <a:buChar char="○"/>
            </a:pPr>
            <a:r>
              <a:rPr lang="en"/>
              <a:t>We learned a lot during this project and discovered later that we could use the same model for both, and instead of editing the selected menu item, it would create a new one instead with additional classifying variables so we would know that it was a user’s drink. We also added a status variable to track and move it through the system. Originally we thought that managing and checking the status of each drink would be more difficult, but Django made it really easy.</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Agile</a:t>
            </a:r>
            <a:endParaRPr/>
          </a:p>
          <a:p>
            <a:pPr marL="0" lvl="0" indent="0" algn="l" rtl="0">
              <a:spcBef>
                <a:spcPts val="0"/>
              </a:spcBef>
              <a:spcAft>
                <a:spcPts val="0"/>
              </a:spcAft>
              <a:buNone/>
            </a:pPr>
            <a:endParaRPr/>
          </a:p>
        </p:txBody>
      </p:sp>
      <p:sp>
        <p:nvSpPr>
          <p:cNvPr id="104" name="Google Shape;104;p1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0"/>
              </a:spcAft>
              <a:buNone/>
            </a:pPr>
            <a:r>
              <a:rPr lang="en"/>
              <a:t>As a group, we followed Agile practices by meeting often, operating in 2 week sprints, and allowed team members to own their tasks while still offering collaboration. We used a Kanban board in Jira to track our tasks, log time, and manage story points.</a:t>
            </a:r>
            <a:endParaRPr/>
          </a:p>
          <a:p>
            <a:pPr marL="0" lvl="0" indent="0" algn="l" rtl="0">
              <a:spcBef>
                <a:spcPts val="1200"/>
              </a:spcBef>
              <a:spcAft>
                <a:spcPts val="0"/>
              </a:spcAft>
              <a:buNone/>
            </a:pPr>
            <a:r>
              <a:rPr lang="en"/>
              <a:t>Our team got a lot better at using Jira over time. The burndown chart learning curve was tricky, but once we learned how it worked, we got better at staying on top of our tasks and updates. Our burndown chart is almost a better example at our improved skill in following Agile than the amount of work that we completed.</a:t>
            </a:r>
            <a:endParaRPr/>
          </a:p>
          <a:p>
            <a:pPr marL="0" lvl="0" indent="0" algn="l" rtl="0">
              <a:spcBef>
                <a:spcPts val="1200"/>
              </a:spcBef>
              <a:spcAft>
                <a:spcPts val="1200"/>
              </a:spcAft>
              <a:buNone/>
            </a:pPr>
            <a:r>
              <a:rPr lang="en"/>
              <a:t>We also improved  at breaking down tasks into smaller chunks so they were easier to move through the workflow.</a:t>
            </a:r>
            <a:endParaRPr/>
          </a:p>
        </p:txBody>
      </p:sp>
      <p:sp>
        <p:nvSpPr>
          <p:cNvPr id="105" name="Google Shape;105;p1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6" name="Google Shape;106;p16"/>
          <p:cNvSpPr txBox="1"/>
          <p:nvPr/>
        </p:nvSpPr>
        <p:spPr>
          <a:xfrm>
            <a:off x="5492900" y="4339975"/>
            <a:ext cx="20757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accent1"/>
                </a:solidFill>
                <a:latin typeface="Lato"/>
                <a:ea typeface="Lato"/>
                <a:cs typeface="Lato"/>
                <a:sym typeface="Lato"/>
              </a:rPr>
              <a:t>Velocity: Completed ~2.17 story points/day</a:t>
            </a:r>
            <a:endParaRPr sz="700">
              <a:solidFill>
                <a:schemeClr val="accent1"/>
              </a:solidFill>
              <a:latin typeface="Lato"/>
              <a:ea typeface="Lato"/>
              <a:cs typeface="Lato"/>
              <a:sym typeface="Lato"/>
            </a:endParaRPr>
          </a:p>
        </p:txBody>
      </p:sp>
      <p:pic>
        <p:nvPicPr>
          <p:cNvPr id="107" name="Google Shape;107;p16"/>
          <p:cNvPicPr preferRelativeResize="0"/>
          <p:nvPr/>
        </p:nvPicPr>
        <p:blipFill>
          <a:blip r:embed="rId3">
            <a:alphaModFix/>
          </a:blip>
          <a:stretch>
            <a:fillRect/>
          </a:stretch>
        </p:blipFill>
        <p:spPr>
          <a:xfrm>
            <a:off x="4586625" y="2013037"/>
            <a:ext cx="3888250" cy="239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we’re ready to deploy</a:t>
            </a:r>
            <a:endParaRPr/>
          </a:p>
        </p:txBody>
      </p:sp>
      <p:sp>
        <p:nvSpPr>
          <p:cNvPr id="113" name="Google Shape;113;p17"/>
          <p:cNvSpPr txBox="1">
            <a:spLocks noGrp="1"/>
          </p:cNvSpPr>
          <p:nvPr>
            <p:ph type="body" idx="1"/>
          </p:nvPr>
        </p:nvSpPr>
        <p:spPr>
          <a:xfrm>
            <a:off x="729450" y="2078875"/>
            <a:ext cx="7688700" cy="872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have created a full fledged POS system for a small coffee shop to run off of.</a:t>
            </a:r>
            <a:endParaRPr/>
          </a:p>
          <a:p>
            <a:pPr marL="914400" lvl="1" indent="-298450" algn="l" rtl="0">
              <a:spcBef>
                <a:spcPts val="0"/>
              </a:spcBef>
              <a:spcAft>
                <a:spcPts val="0"/>
              </a:spcAft>
              <a:buSzPts val="1100"/>
              <a:buChar char="○"/>
            </a:pPr>
            <a:r>
              <a:rPr lang="en"/>
              <a:t>(Aside from banking and ingredient shipments of course)</a:t>
            </a:r>
            <a:endParaRPr/>
          </a:p>
        </p:txBody>
      </p:sp>
      <p:sp>
        <p:nvSpPr>
          <p:cNvPr id="114" name="Google Shape;114;p17"/>
          <p:cNvSpPr txBox="1">
            <a:spLocks noGrp="1"/>
          </p:cNvSpPr>
          <p:nvPr>
            <p:ph type="body" idx="1"/>
          </p:nvPr>
        </p:nvSpPr>
        <p:spPr>
          <a:xfrm>
            <a:off x="727713" y="2951000"/>
            <a:ext cx="3774300" cy="1614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The Code</a:t>
            </a:r>
            <a:endParaRPr b="1">
              <a:solidFill>
                <a:schemeClr val="dk2"/>
              </a:solidFill>
              <a:latin typeface="Raleway"/>
              <a:ea typeface="Raleway"/>
              <a:cs typeface="Raleway"/>
              <a:sym typeface="Raleway"/>
            </a:endParaRPr>
          </a:p>
          <a:p>
            <a:pPr marL="457200" lvl="0" indent="-304958" algn="l" rtl="0">
              <a:spcBef>
                <a:spcPts val="1000"/>
              </a:spcBef>
              <a:spcAft>
                <a:spcPts val="0"/>
              </a:spcAft>
              <a:buSzPct val="100000"/>
              <a:buChar char="●"/>
            </a:pPr>
            <a:r>
              <a:rPr lang="en"/>
              <a:t>In developing, we were always focused on creating methods that would be reused or easily extended</a:t>
            </a:r>
            <a:endParaRPr/>
          </a:p>
          <a:p>
            <a:pPr marL="457200" lvl="0" indent="-304958" algn="l" rtl="0">
              <a:spcBef>
                <a:spcPts val="0"/>
              </a:spcBef>
              <a:spcAft>
                <a:spcPts val="0"/>
              </a:spcAft>
              <a:buSzPct val="100000"/>
              <a:buChar char="●"/>
            </a:pPr>
            <a:r>
              <a:rPr lang="en"/>
              <a:t>We reviewed each other’s code every step of the way. Nothing made it to the Main branch without approval from another team member</a:t>
            </a:r>
            <a:endParaRPr/>
          </a:p>
        </p:txBody>
      </p:sp>
      <p:sp>
        <p:nvSpPr>
          <p:cNvPr id="115" name="Google Shape;115;p17"/>
          <p:cNvSpPr txBox="1">
            <a:spLocks noGrp="1"/>
          </p:cNvSpPr>
          <p:nvPr>
            <p:ph type="body" idx="4294967295"/>
          </p:nvPr>
        </p:nvSpPr>
        <p:spPr>
          <a:xfrm>
            <a:off x="4641989" y="2951000"/>
            <a:ext cx="3774300" cy="1614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Testing</a:t>
            </a:r>
            <a:endParaRPr b="1">
              <a:solidFill>
                <a:schemeClr val="dk2"/>
              </a:solidFill>
              <a:latin typeface="Raleway"/>
              <a:ea typeface="Raleway"/>
              <a:cs typeface="Raleway"/>
              <a:sym typeface="Raleway"/>
            </a:endParaRPr>
          </a:p>
          <a:p>
            <a:pPr marL="457200" lvl="0" indent="-311150" algn="l" rtl="0">
              <a:spcBef>
                <a:spcPts val="1000"/>
              </a:spcBef>
              <a:spcAft>
                <a:spcPts val="0"/>
              </a:spcAft>
              <a:buSzPts val="1300"/>
              <a:buChar char="●"/>
            </a:pPr>
            <a:r>
              <a:rPr lang="en"/>
              <a:t>We tested each PR before merging to main to protect approved code and ensure quality work.</a:t>
            </a:r>
            <a:endParaRPr/>
          </a:p>
          <a:p>
            <a:pPr marL="457200" lvl="0" indent="-311150" algn="l" rtl="0">
              <a:spcBef>
                <a:spcPts val="0"/>
              </a:spcBef>
              <a:spcAft>
                <a:spcPts val="0"/>
              </a:spcAft>
              <a:buSzPts val="1300"/>
              <a:buChar char="●"/>
            </a:pPr>
            <a:r>
              <a:rPr lang="en"/>
              <a:t>We also performed a large round of global testing once development was completed.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Tracking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Creating an Order</a:t>
            </a:r>
            <a:endParaRPr/>
          </a:p>
        </p:txBody>
      </p:sp>
      <p:sp>
        <p:nvSpPr>
          <p:cNvPr id="126" name="Google Shape;126;p19"/>
          <p:cNvSpPr txBox="1">
            <a:spLocks noGrp="1"/>
          </p:cNvSpPr>
          <p:nvPr>
            <p:ph type="body" idx="1"/>
          </p:nvPr>
        </p:nvSpPr>
        <p:spPr>
          <a:xfrm>
            <a:off x="3400225" y="2196650"/>
            <a:ext cx="49551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List of Requirements we wanted:</a:t>
            </a:r>
            <a:endParaRPr sz="1400" b="1"/>
          </a:p>
          <a:p>
            <a:pPr marL="457200" lvl="0" indent="-311150" algn="l" rtl="0">
              <a:spcBef>
                <a:spcPts val="1200"/>
              </a:spcBef>
              <a:spcAft>
                <a:spcPts val="0"/>
              </a:spcAft>
              <a:buSzPts val="1300"/>
              <a:buAutoNum type="arabicPeriod"/>
            </a:pPr>
            <a:r>
              <a:rPr lang="en"/>
              <a:t>View Menu</a:t>
            </a:r>
            <a:endParaRPr/>
          </a:p>
          <a:p>
            <a:pPr marL="457200" lvl="0" indent="-311150" algn="l" rtl="0">
              <a:spcBef>
                <a:spcPts val="0"/>
              </a:spcBef>
              <a:spcAft>
                <a:spcPts val="0"/>
              </a:spcAft>
              <a:buSzPts val="1300"/>
              <a:buAutoNum type="arabicPeriod"/>
            </a:pPr>
            <a:r>
              <a:rPr lang="en"/>
              <a:t>Select a Predefined drink</a:t>
            </a:r>
            <a:endParaRPr/>
          </a:p>
          <a:p>
            <a:pPr marL="457200" lvl="0" indent="-311150" algn="l" rtl="0">
              <a:spcBef>
                <a:spcPts val="0"/>
              </a:spcBef>
              <a:spcAft>
                <a:spcPts val="0"/>
              </a:spcAft>
              <a:buSzPts val="1300"/>
              <a:buAutoNum type="arabicPeriod"/>
            </a:pPr>
            <a:r>
              <a:rPr lang="en"/>
              <a:t>Customize the drink</a:t>
            </a:r>
            <a:endParaRPr/>
          </a:p>
          <a:p>
            <a:pPr marL="457200" lvl="0" indent="-311150" algn="l" rtl="0">
              <a:spcBef>
                <a:spcPts val="0"/>
              </a:spcBef>
              <a:spcAft>
                <a:spcPts val="0"/>
              </a:spcAft>
              <a:buSzPts val="1300"/>
              <a:buAutoNum type="arabicPeriod"/>
            </a:pPr>
            <a:r>
              <a:rPr lang="en"/>
              <a:t>Submit the Order</a:t>
            </a:r>
            <a:endParaRPr/>
          </a:p>
          <a:p>
            <a:pPr marL="457200" lvl="0" indent="-311150" algn="l" rtl="0">
              <a:spcBef>
                <a:spcPts val="0"/>
              </a:spcBef>
              <a:spcAft>
                <a:spcPts val="0"/>
              </a:spcAft>
              <a:buSzPts val="1300"/>
              <a:buAutoNum type="arabicPeriod"/>
            </a:pPr>
            <a:r>
              <a:rPr lang="en"/>
              <a:t>Money Transaction</a:t>
            </a:r>
            <a:endParaRPr/>
          </a:p>
          <a:p>
            <a:pPr marL="457200" lvl="0" indent="-311150" algn="l" rtl="0">
              <a:spcBef>
                <a:spcPts val="0"/>
              </a:spcBef>
              <a:spcAft>
                <a:spcPts val="0"/>
              </a:spcAft>
              <a:buSzPts val="1300"/>
              <a:buAutoNum type="arabicPeriod"/>
            </a:pPr>
            <a:r>
              <a:rPr lang="en"/>
              <a:t>Cashier Receives notification</a:t>
            </a:r>
            <a:endParaRPr/>
          </a:p>
        </p:txBody>
      </p:sp>
      <p:pic>
        <p:nvPicPr>
          <p:cNvPr id="127" name="Google Shape;127;p19"/>
          <p:cNvPicPr preferRelativeResize="0"/>
          <p:nvPr/>
        </p:nvPicPr>
        <p:blipFill>
          <a:blip r:embed="rId3">
            <a:alphaModFix/>
          </a:blip>
          <a:stretch>
            <a:fillRect/>
          </a:stretch>
        </p:blipFill>
        <p:spPr>
          <a:xfrm>
            <a:off x="1520475" y="2078875"/>
            <a:ext cx="1244789" cy="22610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3842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UML, High Level Design</a:t>
            </a:r>
            <a:endParaRPr/>
          </a:p>
        </p:txBody>
      </p:sp>
      <p:sp>
        <p:nvSpPr>
          <p:cNvPr id="133" name="Google Shape;133;p20"/>
          <p:cNvSpPr txBox="1">
            <a:spLocks noGrp="1"/>
          </p:cNvSpPr>
          <p:nvPr>
            <p:ph type="body" idx="1"/>
          </p:nvPr>
        </p:nvSpPr>
        <p:spPr>
          <a:xfrm>
            <a:off x="729450" y="2055325"/>
            <a:ext cx="3648000" cy="267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 we Express our Requiremenets into a design we can implement?</a:t>
            </a:r>
            <a:endParaRPr/>
          </a:p>
          <a:p>
            <a:pPr marL="0" lvl="0" indent="0" algn="l" rtl="0">
              <a:spcBef>
                <a:spcPts val="1200"/>
              </a:spcBef>
              <a:spcAft>
                <a:spcPts val="0"/>
              </a:spcAft>
              <a:buNone/>
            </a:pPr>
            <a:r>
              <a:rPr lang="en"/>
              <a:t>UMLs have helped tremendously when we started the coding process.</a:t>
            </a:r>
            <a:endParaRPr/>
          </a:p>
          <a:p>
            <a:pPr marL="0" lvl="0" indent="0" algn="l" rtl="0">
              <a:spcBef>
                <a:spcPts val="1200"/>
              </a:spcBef>
              <a:spcAft>
                <a:spcPts val="1200"/>
              </a:spcAft>
              <a:buNone/>
            </a:pPr>
            <a:r>
              <a:rPr lang="en"/>
              <a:t>Easier keep track of additional changes incurred throught the development course.</a:t>
            </a:r>
            <a:endParaRPr/>
          </a:p>
        </p:txBody>
      </p:sp>
      <p:pic>
        <p:nvPicPr>
          <p:cNvPr id="134" name="Google Shape;134;p20"/>
          <p:cNvPicPr preferRelativeResize="0"/>
          <p:nvPr/>
        </p:nvPicPr>
        <p:blipFill>
          <a:blip r:embed="rId3">
            <a:alphaModFix/>
          </a:blip>
          <a:stretch>
            <a:fillRect/>
          </a:stretch>
        </p:blipFill>
        <p:spPr>
          <a:xfrm>
            <a:off x="4750325" y="1207913"/>
            <a:ext cx="4109850" cy="368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Choices</a:t>
            </a:r>
            <a:endParaRPr/>
          </a:p>
        </p:txBody>
      </p:sp>
      <p:sp>
        <p:nvSpPr>
          <p:cNvPr id="140" name="Google Shape;140;p21"/>
          <p:cNvSpPr txBox="1">
            <a:spLocks noGrp="1"/>
          </p:cNvSpPr>
          <p:nvPr>
            <p:ph type="body" idx="1"/>
          </p:nvPr>
        </p:nvSpPr>
        <p:spPr>
          <a:xfrm>
            <a:off x="4888925" y="2024825"/>
            <a:ext cx="33336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400" b="1"/>
              <a:t>Flex-Box</a:t>
            </a:r>
            <a:endParaRPr sz="1400" b="1"/>
          </a:p>
          <a:p>
            <a:pPr marL="0" lvl="0" indent="0" algn="l" rtl="0">
              <a:lnSpc>
                <a:spcPct val="95000"/>
              </a:lnSpc>
              <a:spcBef>
                <a:spcPts val="1200"/>
              </a:spcBef>
              <a:spcAft>
                <a:spcPts val="0"/>
              </a:spcAft>
              <a:buSzPts val="852"/>
              <a:buNone/>
            </a:pPr>
            <a:r>
              <a:rPr lang="en" sz="1200"/>
              <a:t>If you’re using grid, STOP!</a:t>
            </a:r>
            <a:endParaRPr sz="1200"/>
          </a:p>
          <a:p>
            <a:pPr marL="0" lvl="0" indent="0" algn="l" rtl="0">
              <a:lnSpc>
                <a:spcPct val="95000"/>
              </a:lnSpc>
              <a:spcBef>
                <a:spcPts val="1200"/>
              </a:spcBef>
              <a:spcAft>
                <a:spcPts val="0"/>
              </a:spcAft>
              <a:buSzPts val="852"/>
              <a:buNone/>
            </a:pPr>
            <a:endParaRPr sz="1200"/>
          </a:p>
          <a:p>
            <a:pPr marL="0" lvl="0" indent="0" algn="l" rtl="0">
              <a:lnSpc>
                <a:spcPct val="95000"/>
              </a:lnSpc>
              <a:spcBef>
                <a:spcPts val="1200"/>
              </a:spcBef>
              <a:spcAft>
                <a:spcPts val="0"/>
              </a:spcAft>
              <a:buSzPts val="852"/>
              <a:buNone/>
            </a:pPr>
            <a:r>
              <a:rPr lang="en" sz="1400" b="1"/>
              <a:t>Readable Text</a:t>
            </a:r>
            <a:endParaRPr sz="1400" b="1"/>
          </a:p>
          <a:p>
            <a:pPr marL="0" lvl="0" indent="0" algn="l" rtl="0">
              <a:lnSpc>
                <a:spcPct val="95000"/>
              </a:lnSpc>
              <a:spcBef>
                <a:spcPts val="1200"/>
              </a:spcBef>
              <a:spcAft>
                <a:spcPts val="0"/>
              </a:spcAft>
              <a:buSzPts val="852"/>
              <a:buNone/>
            </a:pPr>
            <a:r>
              <a:rPr lang="en" sz="1200"/>
              <a:t>Some screens might be bigger than others and the text can be hard to read</a:t>
            </a:r>
            <a:endParaRPr sz="1200"/>
          </a:p>
          <a:p>
            <a:pPr marL="0" lvl="0" indent="0" algn="l" rtl="0">
              <a:lnSpc>
                <a:spcPct val="95000"/>
              </a:lnSpc>
              <a:spcBef>
                <a:spcPts val="1200"/>
              </a:spcBef>
              <a:spcAft>
                <a:spcPts val="0"/>
              </a:spcAft>
              <a:buSzPts val="852"/>
              <a:buNone/>
            </a:pPr>
            <a:endParaRPr sz="1200"/>
          </a:p>
          <a:p>
            <a:pPr marL="0" lvl="0" indent="0" algn="l" rtl="0">
              <a:lnSpc>
                <a:spcPct val="95000"/>
              </a:lnSpc>
              <a:spcBef>
                <a:spcPts val="1200"/>
              </a:spcBef>
              <a:spcAft>
                <a:spcPts val="1200"/>
              </a:spcAft>
              <a:buSzPts val="852"/>
              <a:buNone/>
            </a:pPr>
            <a:endParaRPr sz="1200"/>
          </a:p>
        </p:txBody>
      </p:sp>
      <p:pic>
        <p:nvPicPr>
          <p:cNvPr id="141" name="Google Shape;141;p21"/>
          <p:cNvPicPr preferRelativeResize="0"/>
          <p:nvPr/>
        </p:nvPicPr>
        <p:blipFill>
          <a:blip r:embed="rId3">
            <a:alphaModFix/>
          </a:blip>
          <a:stretch>
            <a:fillRect/>
          </a:stretch>
        </p:blipFill>
        <p:spPr>
          <a:xfrm>
            <a:off x="527900" y="2294850"/>
            <a:ext cx="1456850" cy="1910050"/>
          </a:xfrm>
          <a:prstGeom prst="rect">
            <a:avLst/>
          </a:prstGeom>
          <a:noFill/>
          <a:ln>
            <a:noFill/>
          </a:ln>
        </p:spPr>
      </p:pic>
      <p:pic>
        <p:nvPicPr>
          <p:cNvPr id="142" name="Google Shape;142;p21"/>
          <p:cNvPicPr preferRelativeResize="0"/>
          <p:nvPr/>
        </p:nvPicPr>
        <p:blipFill>
          <a:blip r:embed="rId4">
            <a:alphaModFix/>
          </a:blip>
          <a:stretch>
            <a:fillRect/>
          </a:stretch>
        </p:blipFill>
        <p:spPr>
          <a:xfrm>
            <a:off x="2214087" y="2294850"/>
            <a:ext cx="2445476" cy="137557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1379</Words>
  <Application>Microsoft Macintosh PowerPoint</Application>
  <PresentationFormat>On-screen Show (16:9)</PresentationFormat>
  <Paragraphs>93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Raleway</vt:lpstr>
      <vt:lpstr>Lato</vt:lpstr>
      <vt:lpstr>Arial</vt:lpstr>
      <vt:lpstr>Streamline</vt:lpstr>
      <vt:lpstr>Dan’s Cool Beans</vt:lpstr>
      <vt:lpstr>Overview</vt:lpstr>
      <vt:lpstr>Major Design Decisions</vt:lpstr>
      <vt:lpstr>Using Agile </vt:lpstr>
      <vt:lpstr>Why we’re ready to deploy</vt:lpstr>
      <vt:lpstr>Tracking Requirements</vt:lpstr>
      <vt:lpstr>Customer Creating an Order</vt:lpstr>
      <vt:lpstr>UML, High Level Design</vt:lpstr>
      <vt:lpstr>Design Choices</vt:lpstr>
      <vt:lpstr>Manager Buys Inventory </vt:lpstr>
      <vt:lpstr>Manager Buys Inventory Implementation</vt:lpstr>
      <vt:lpstr>Manager Updates Menu</vt:lpstr>
      <vt:lpstr>Related tasks</vt:lpstr>
      <vt:lpstr>PowerPoint Presentation</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Dan’s Cool Beans</dc:title>
  <cp:lastModifiedBy>Maris Hurst</cp:lastModifiedBy>
  <cp:revision>1</cp:revision>
  <dcterms:modified xsi:type="dcterms:W3CDTF">2022-12-05T07:22:12Z</dcterms:modified>
</cp:coreProperties>
</file>