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6923558" cy="3542045"/>
          </a:xfrm>
        </p:spPr>
        <p:txBody>
          <a:bodyPr anchor="b">
            <a:normAutofit/>
          </a:bodyPr>
          <a:lstStyle/>
          <a:p>
            <a:pPr algn="l"/>
            <a:r>
              <a:rPr lang="en-AU" sz="10000"/>
              <a:t>Year 9 Math Investigation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/>
              <a:t>Computational Algorithms for Modeling Population Growth</a:t>
            </a:r>
          </a:p>
          <a:p>
            <a:pPr algn="l">
              <a:lnSpc>
                <a:spcPct val="90000"/>
              </a:lnSpc>
            </a:pPr>
            <a:r>
              <a:rPr lang="en-US" sz="2700"/>
              <a:t>André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Graph: Second Fission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Growth step</a:t>
            </a:r>
            <a:r>
              <a:rPr lang="en-US" dirty="0"/>
              <a:t> dots</a:t>
            </a:r>
            <a:r>
              <a:rPr dirty="0"/>
              <a:t> are almost invisible without </a:t>
            </a:r>
            <a:r>
              <a:rPr lang="en-US" dirty="0"/>
              <a:t>inset zoom in lower right</a:t>
            </a:r>
            <a:r>
              <a:rPr dirty="0"/>
              <a:t>.</a:t>
            </a:r>
          </a:p>
        </p:txBody>
      </p:sp>
      <p:pic>
        <p:nvPicPr>
          <p:cNvPr id="4" name="Picture 3" descr="Monday_10-17_seco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57" y="2649316"/>
            <a:ext cx="7995685" cy="39978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Population Growth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As frequency increases, population size approaches a fixed limit, not infinity. This matches continuous growth using Euler's number ≈ 2.718.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AU" sz="5700"/>
              <a:t>Code Design &amp; Flow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/>
              <a:t>The code is modular, clean, and menu-driven. Functions are reused between modules to avoid repetition. Input is always validated.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AU" sz="3100"/>
              <a:t>Git Workflow &amp; Submission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/>
              <a:t>Used Git to save after each working change. Final commit includes all graphs, code, README (for Github), and .gitignore. Also uploaded to Github for personal saving and backup.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F1490-360A-AAF9-C952-C2C7979C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All modules used</a:t>
            </a:r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10031-60C9-8B06-19C5-DC77A1CAF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Tabulate for printing the projections in a clean table</a:t>
            </a:r>
          </a:p>
          <a:p>
            <a:pPr>
              <a:lnSpc>
                <a:spcPct val="90000"/>
              </a:lnSpc>
            </a:pPr>
            <a:r>
              <a:rPr lang="en-US" sz="1900"/>
              <a:t>Termcolor for coloured text in the terminal</a:t>
            </a:r>
          </a:p>
          <a:p>
            <a:pPr>
              <a:lnSpc>
                <a:spcPct val="90000"/>
              </a:lnSpc>
            </a:pPr>
            <a:r>
              <a:rPr lang="en-US" sz="1900"/>
              <a:t>Maplotlib for graph</a:t>
            </a:r>
          </a:p>
          <a:p>
            <a:pPr>
              <a:lnSpc>
                <a:spcPct val="90000"/>
              </a:lnSpc>
            </a:pPr>
            <a:r>
              <a:rPr lang="en-US" sz="1900"/>
              <a:t>Datetime for timestamps on graph file names</a:t>
            </a:r>
          </a:p>
          <a:p>
            <a:pPr>
              <a:lnSpc>
                <a:spcPct val="90000"/>
              </a:lnSpc>
            </a:pPr>
            <a:r>
              <a:rPr lang="en-US" sz="1900"/>
              <a:t>Mpl_toolkits for inset zoom on graphs</a:t>
            </a:r>
          </a:p>
          <a:p>
            <a:pPr>
              <a:lnSpc>
                <a:spcPct val="90000"/>
              </a:lnSpc>
            </a:pPr>
            <a:r>
              <a:rPr lang="en-US" sz="1900"/>
              <a:t>Os is just for making graph folder if it doesn’t exist</a:t>
            </a:r>
            <a:endParaRPr lang="en-AU" sz="1900"/>
          </a:p>
        </p:txBody>
      </p:sp>
    </p:spTree>
    <p:extLst>
      <p:ext uri="{BB962C8B-B14F-4D97-AF65-F5344CB8AC3E}">
        <p14:creationId xmlns:p14="http://schemas.microsoft.com/office/powerpoint/2010/main" val="53791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59B53-EEA0-AD4B-E407-F08ECAAD8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Ignore the fact that the code is 600 lines, that only happened because I decided to make my code PEP 8 compliant. PEP 8 is the formatting guidelines that python developers usually use. It gives the code easier readability for the user.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2561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Conversion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a dictionary in Python to convert any time unit into seconds. This allowed all models to work consistently regardless of input.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900" y="3183070"/>
            <a:ext cx="8458200" cy="3421557"/>
          </a:xfrm>
          <a:prstGeom prst="rect">
            <a:avLst/>
          </a:prstGeom>
          <a:solidFill>
            <a:srgbClr val="1E1E1E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37160" tIns="91440" rtlCol="0" anchor="ctr"/>
          <a:lstStyle/>
          <a:p>
            <a:pPr>
              <a:lnSpc>
                <a:spcPts val="1425"/>
              </a:lnSpc>
              <a:buNone/>
            </a:pPr>
            <a:r>
              <a:rPr lang="en-US" sz="1000" b="0" i="1" dirty="0">
                <a:solidFill>
                  <a:srgbClr val="5AD4E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time_conversion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i="1" dirty="0">
                <a:solidFill>
                  <a:srgbClr val="FD9353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Converts a time quantity from a unit to seconds.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It takes the unit and the number of those units as arguments and returns the equivalent number of seconds.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69676C"/>
                </a:solidFill>
                <a:effectLst/>
                <a:latin typeface="Consolas" panose="020B0609020204030204" pitchFamily="49" charset="0"/>
              </a:rPr>
              <a:t>    '''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seconds_per_unit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31536000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quarter-year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7884000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2592000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week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604800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86400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half-day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43200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quarter-day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21600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hour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minute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FCE566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seconds_per_unit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unit</a:t>
            </a:r>
            <a:r>
              <a:rPr lang="en-US" sz="10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amount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1: Naive vs Sophisticated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Naive model uses simple growth: Final = I + (I × g × t)</a:t>
            </a:r>
          </a:p>
          <a:p>
            <a:r>
              <a:rPr dirty="0"/>
              <a:t>Sophisticated model uses compound growth: Final = I × (1 + r)^n, adjusted by fission frequency.</a:t>
            </a:r>
            <a:endParaRPr lang="en-US" dirty="0"/>
          </a:p>
          <a:p>
            <a:endParaRPr lang="en-AU" dirty="0"/>
          </a:p>
          <a:p>
            <a:pPr marL="0" indent="0">
              <a:buNone/>
            </a:pPr>
            <a:r>
              <a:rPr lang="en-AU" sz="1800" dirty="0"/>
              <a:t>Insanely simplified version of the code:</a:t>
            </a:r>
            <a:endParaRPr sz="1800" dirty="0"/>
          </a:p>
        </p:txBody>
      </p:sp>
      <p:sp>
        <p:nvSpPr>
          <p:cNvPr id="4" name="Rectangle 3"/>
          <p:cNvSpPr/>
          <p:nvPr/>
        </p:nvSpPr>
        <p:spPr>
          <a:xfrm>
            <a:off x="542261" y="5257800"/>
            <a:ext cx="7772400" cy="1325562"/>
          </a:xfrm>
          <a:prstGeom prst="rect">
            <a:avLst/>
          </a:prstGeom>
          <a:solidFill>
            <a:srgbClr val="1E1E1E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37160" tIns="91440" rtlCol="0" anchor="ctr"/>
          <a:lstStyle/>
          <a:p>
            <a:pPr algn="ctr"/>
            <a:endParaRPr dirty="0"/>
          </a:p>
          <a:p>
            <a:pPr>
              <a:defRPr sz="1200">
                <a:solidFill>
                  <a:srgbClr val="D4D4D4"/>
                </a:solidFill>
                <a:latin typeface="Courier New"/>
              </a:defRPr>
            </a:pPr>
            <a:r>
              <a:rPr dirty="0"/>
              <a:t>naive = I * (1 + (g / 100) * t)</a:t>
            </a:r>
            <a:br>
              <a:rPr dirty="0"/>
            </a:br>
            <a:r>
              <a:rPr dirty="0"/>
              <a:t>sophisticated = I * (1 + </a:t>
            </a:r>
            <a:r>
              <a:rPr dirty="0" err="1"/>
              <a:t>r_per_fission</a:t>
            </a:r>
            <a:r>
              <a:rPr dirty="0"/>
              <a:t>) ** fissions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2: Time to Reach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Runs a loop adding growth until the population reaches the target. Records every population step.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474720"/>
            <a:ext cx="7772400" cy="1828800"/>
          </a:xfrm>
          <a:prstGeom prst="rect">
            <a:avLst/>
          </a:prstGeom>
          <a:solidFill>
            <a:srgbClr val="1E1E1E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37160" tIns="91440" rtlCol="0" anchor="ctr"/>
          <a:lstStyle/>
          <a:p>
            <a:pPr algn="ctr"/>
            <a:endParaRPr dirty="0"/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population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target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added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population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rate_per_fission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population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added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populations</a:t>
            </a:r>
            <a:r>
              <a:rPr lang="en-US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time_elapsed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C618D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fission_unit_seconds</a:t>
            </a:r>
            <a:endParaRPr lang="en-US" b="0" dirty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Module 3: Compare Two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/>
              <a:t>Takes input for two sophisticated models, runs both with the same timeframe, and prints both final values. Useful for analysing frequency differences.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3C915414-2809-4735-A560-0D5FE6670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82"/>
            <a:ext cx="914171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id">
            <a:extLst>
              <a:ext uri="{FF2B5EF4-FFF2-40B4-BE49-F238E27FC236}">
                <a16:creationId xmlns:a16="http://schemas.microsoft.com/office/drawing/2014/main" id="{24413201-85BF-4680-A7D4-10CDBD035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38471" cy="6858000"/>
            <a:chOff x="0" y="-12406"/>
            <a:chExt cx="12038471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819D8C-C8E5-4336-9882-79FBF6555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32480-09E4-401A-B2D9-E6C662FB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719781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D8355C-E417-4D36-91FF-2CC1E1FE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72683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ADF7267-EAAE-43CE-ACEF-608328FB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-25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C901E2-0CDB-4316-B262-3B9E68F33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7294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8F6D31A-084C-4F10-9A8F-A9645DFB7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6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38E09F0-F130-45B5-B0AF-7EF3F0172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84395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9330E2-17DA-4F0D-B377-6E4499C79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1312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192707-5744-4C77-8CD6-D682F9080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2089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67A44A-5DD0-43B5-B6DB-1CA3BC5AF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422784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0809D1-164B-4A0C-84BB-2AC46F3BD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8321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379EC94-3698-4695-8CE7-61DBDF5EE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538773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55B95C-6A71-4D4F-8F48-B21F893E6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24004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099C53A-E394-462E-BF63-1639A8E28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828837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AC427FF-C3BE-45A0-9FB1-A6A4C8C4C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439563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B15D91A-BF52-4704-8F6B-A7C474618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59344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9241FD-0E0D-409B-A2AF-8F06ACB75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79125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8B3D884-11F6-4FF3-82C2-1C2311451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59890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5AB342-981A-44B4-846D-B0B2394AC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038471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72C80E7-0A00-4063-BEE2-6B6B446A4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318688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DFAF9B-F940-4E8C-905E-31851E6E7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54926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75405B-4987-4ED0-838B-B550E11C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72269" y="1609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23C412-06C7-4364-B5C1-6492A9D36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90113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E558B2C-BA31-4EF6-AA51-34C38C4FA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71578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BF6B7B-33CA-48B1-A1DC-E4917FB89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435730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91E8E40-9C42-4E16-980F-D9B38872F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429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7E3690-D803-4CC7-BA93-B51ACF040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417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1362456"/>
            <a:ext cx="4728342" cy="1963901"/>
          </a:xfrm>
        </p:spPr>
        <p:txBody>
          <a:bodyPr anchor="t">
            <a:normAutofit/>
          </a:bodyPr>
          <a:lstStyle/>
          <a:p>
            <a:pPr algn="l"/>
            <a:r>
              <a:rPr lang="en-AU" sz="4200"/>
              <a:t>Module 4: Projection Table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7A08418-733F-4CF2-8F35-C40626A51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5600" y="1141470"/>
            <a:ext cx="4615944" cy="0"/>
          </a:xfrm>
          <a:prstGeom prst="line">
            <a:avLst/>
          </a:prstGeom>
          <a:ln w="508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78CF967-5967-46B1-9A63-11CF7FE28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29" y="3550293"/>
            <a:ext cx="7741453" cy="3183509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" y="3759542"/>
            <a:ext cx="4481454" cy="2814575"/>
          </a:xfrm>
        </p:spPr>
        <p:txBody>
          <a:bodyPr anchor="ctr">
            <a:normAutofit/>
          </a:bodyPr>
          <a:lstStyle/>
          <a:p>
            <a:r>
              <a:rPr lang="en-US" sz="1600"/>
              <a:t>Each step is logged into a table showing opening population, amount added, and new total. Printed with the module tabulate for clean formatting.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0EA96-0AD9-4105-A68E-773955DED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0034" y="5270661"/>
            <a:ext cx="1233943" cy="1470602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lor">
            <a:extLst>
              <a:ext uri="{FF2B5EF4-FFF2-40B4-BE49-F238E27FC236}">
                <a16:creationId xmlns:a16="http://schemas.microsoft.com/office/drawing/2014/main" id="{D665D759-2DF8-4D47-8386-4BA28901A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10778" y="147451"/>
            <a:ext cx="514350" cy="658648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0848" y="5922657"/>
            <a:ext cx="8782493" cy="542578"/>
          </a:xfrm>
          <a:prstGeom prst="rect">
            <a:avLst/>
          </a:prstGeom>
          <a:solidFill>
            <a:srgbClr val="1E1E1E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37160" tIns="91440" rtlCol="0" anchor="ctr"/>
          <a:lstStyle/>
          <a:p>
            <a:pPr algn="ctr">
              <a:lnSpc>
                <a:spcPts val="1425"/>
              </a:lnSpc>
              <a:spcAft>
                <a:spcPts val="600"/>
              </a:spcAft>
            </a:pPr>
            <a:r>
              <a:rPr lang="en-US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1600" b="0" dirty="0" err="1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population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added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>
                <a:solidFill>
                  <a:srgbClr val="7BD88F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new_pop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F7F1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48AE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8B888F"/>
                </a:solidFill>
                <a:effectLst/>
                <a:latin typeface="Consolas" panose="020B0609020204030204" pitchFamily="49" charset="0"/>
              </a:rPr>
              <a:t>)])</a:t>
            </a:r>
            <a:endParaRPr lang="en-US" sz="1600" b="0">
              <a:solidFill>
                <a:srgbClr val="F7F1F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D8A34-EAEB-48EA-F9AA-95932C4E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957" y="1984279"/>
            <a:ext cx="2814161" cy="26578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Module 5: Fission Frequency Simulation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1BA8A6-0D54-C77E-15A9-C1167C69C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63" y="1709995"/>
            <a:ext cx="858047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module models how population growth changes when the frequency of fission events increases.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initial population is 1000 and the growth rate is 100% per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Fission intervals range from every 6 hours down to every second.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each interval, the population is updated at that frequency for 1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compound growth calculation is used at each fission step.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results are stored and graphed using the module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Matplotlib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Graphs show clear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minute and second intervals, a zoomed-in inset shows how small the individual steps become.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final population approaches a fixed limit due to continuous compounding.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only reason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many lines in this is because of the graph 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Graph: </a:t>
            </a:r>
            <a:r>
              <a:rPr lang="en-US" dirty="0"/>
              <a:t>Hourly </a:t>
            </a:r>
            <a:r>
              <a:rPr dirty="0"/>
              <a:t>Fission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5813" y="1562986"/>
            <a:ext cx="8420987" cy="42104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743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Office Theme</vt:lpstr>
      <vt:lpstr>Year 9 Math Investigation</vt:lpstr>
      <vt:lpstr>PowerPoint Presentation</vt:lpstr>
      <vt:lpstr>Time Conversion Design</vt:lpstr>
      <vt:lpstr>Module 1: Naive vs Sophisticated</vt:lpstr>
      <vt:lpstr>Module 2: Time to Reach Target</vt:lpstr>
      <vt:lpstr>Module 3: Compare Two Models</vt:lpstr>
      <vt:lpstr>Module 4: Projection Table</vt:lpstr>
      <vt:lpstr>Module 5: Fission Frequency Simulation</vt:lpstr>
      <vt:lpstr>Graph: Hourly Fission</vt:lpstr>
      <vt:lpstr>Graph: Second Fission</vt:lpstr>
      <vt:lpstr>Population Growth Limit</vt:lpstr>
      <vt:lpstr>Code Design &amp; Flow</vt:lpstr>
      <vt:lpstr>Git Workflow &amp; Submission</vt:lpstr>
      <vt:lpstr>All modules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NIJMAN Andre</cp:lastModifiedBy>
  <cp:revision>4</cp:revision>
  <dcterms:created xsi:type="dcterms:W3CDTF">2013-01-27T09:14:16Z</dcterms:created>
  <dcterms:modified xsi:type="dcterms:W3CDTF">2025-05-05T05:23:11Z</dcterms:modified>
  <cp:category/>
</cp:coreProperties>
</file>