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6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43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4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4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1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5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EF99-F2BE-4E06-BFBD-23B93D04D10A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9421-0975-442D-A934-D886A9023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7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-inde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-ind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time_continue=63&amp;v=HTk_UwAYzV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opython.org/" TargetMode="External"/><Relationship Id="rId2" Type="http://schemas.openxmlformats.org/officeDocument/2006/relationships/hyperlink" Target="https://www.nvacces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aroa.net.br/wiki/Garoa_Dojo_Shiel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danny-event-notes.readthedocs.io/en/latest/socalpiggies/20110526-wda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kivy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Applicat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pt-BR" sz="5400">
                <a:solidFill>
                  <a:srgbClr val="FFFFFF"/>
                </a:solidFill>
              </a:rPr>
              <a:t>Linguagem de Programação 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Professor Gilzamir.</a:t>
            </a:r>
          </a:p>
        </p:txBody>
      </p:sp>
    </p:spTree>
    <p:extLst>
      <p:ext uri="{BB962C8B-B14F-4D97-AF65-F5344CB8AC3E}">
        <p14:creationId xmlns:p14="http://schemas.microsoft.com/office/powerpoint/2010/main" val="50181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 e sua relação com o mercado</a:t>
            </a:r>
            <a:endParaRPr lang="pt-BR" dirty="0"/>
          </a:p>
        </p:txBody>
      </p:sp>
      <p:pic>
        <p:nvPicPr>
          <p:cNvPr id="3074" name="Picture 2" descr="http://3.bp.blogspot.com/-NhUfE7k4MrQ/Vc1VU0cbpLI/AAAAAAAAOVY/2n7KokC7agM/s640/banner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60" y="1690688"/>
            <a:ext cx="8081252" cy="40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3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 e sua relação com o mercado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54" y="1690688"/>
            <a:ext cx="10243446" cy="440105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0354" y="6217920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http://www.tiobe.com/tiobe-index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53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 e sua relação com o mercado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1690688"/>
            <a:ext cx="9162698" cy="44061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0354" y="6217920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http://www.tiobe.com/tiobe-index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32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uso geral</a:t>
            </a:r>
          </a:p>
          <a:p>
            <a:r>
              <a:rPr lang="pt-BR" dirty="0"/>
              <a:t>Biblioteca rica com suporte a processamento de texto, expressões regulares, protocolos de rede (HTTP, FTP, SMTP, POP, XML-RPC), </a:t>
            </a:r>
          </a:p>
          <a:p>
            <a:r>
              <a:rPr lang="pt-BR" dirty="0"/>
              <a:t>Acesso aos serviços do sistema operacional</a:t>
            </a:r>
          </a:p>
          <a:p>
            <a:r>
              <a:rPr lang="pt-BR" dirty="0"/>
              <a:t>Criptografia</a:t>
            </a:r>
          </a:p>
          <a:p>
            <a:r>
              <a:rPr lang="pt-BR" dirty="0"/>
              <a:t>Uma ampla gama de extensões para os mais variados tipos de aplicações</a:t>
            </a:r>
          </a:p>
          <a:p>
            <a:r>
              <a:rPr lang="pt-BR" dirty="0"/>
              <a:t>Código em C/C++ pode facilmente ser reaproveitado em Python</a:t>
            </a:r>
          </a:p>
        </p:txBody>
      </p:sp>
    </p:spTree>
    <p:extLst>
      <p:ext uri="{BB962C8B-B14F-4D97-AF65-F5344CB8AC3E}">
        <p14:creationId xmlns:p14="http://schemas.microsoft.com/office/powerpoint/2010/main" val="312285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Python é tipicamente usado em aplicações web e como linguagem de </a:t>
            </a:r>
            <a:r>
              <a:rPr lang="pt-BR" dirty="0" err="1"/>
              <a:t>scripting</a:t>
            </a:r>
            <a:r>
              <a:rPr lang="pt-BR" dirty="0"/>
              <a:t> para administração de sistemas. </a:t>
            </a:r>
          </a:p>
          <a:p>
            <a:pPr algn="just"/>
            <a:r>
              <a:rPr lang="pt-BR" dirty="0"/>
              <a:t>Fácil integração com C faz de Python uma linguagem embutida atrativa em aplicações de maior porte. </a:t>
            </a:r>
          </a:p>
          <a:p>
            <a:pPr algn="just"/>
            <a:r>
              <a:rPr lang="pt-BR" dirty="0"/>
              <a:t>A possibilidade de uso de componentes COM faz de Python uma alternativa mais agradável (e barata) ao Visual Basic. </a:t>
            </a:r>
          </a:p>
          <a:p>
            <a:pPr algn="just"/>
            <a:r>
              <a:rPr lang="pt-BR" dirty="0"/>
              <a:t>Com o </a:t>
            </a:r>
            <a:r>
              <a:rPr lang="pt-BR" dirty="0" err="1"/>
              <a:t>freeze</a:t>
            </a:r>
            <a:r>
              <a:rPr lang="pt-BR" dirty="0"/>
              <a:t> ou Py2Exe é possível distribuir aplicações Python stand-</a:t>
            </a:r>
            <a:r>
              <a:rPr lang="pt-BR" dirty="0" err="1"/>
              <a:t>alone</a:t>
            </a:r>
            <a:r>
              <a:rPr lang="pt-BR" dirty="0"/>
              <a:t>, sem que o usuário tenha que instalar o interpretador Python separadamente.</a:t>
            </a:r>
          </a:p>
        </p:txBody>
      </p:sp>
    </p:spTree>
    <p:extLst>
      <p:ext uri="{BB962C8B-B14F-4D97-AF65-F5344CB8AC3E}">
        <p14:creationId xmlns:p14="http://schemas.microsoft.com/office/powerpoint/2010/main" val="229305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Python é </a:t>
            </a:r>
            <a:r>
              <a:rPr lang="pt-BR" i="1" dirty="0"/>
              <a:t>Turing-Completa</a:t>
            </a:r>
          </a:p>
          <a:p>
            <a:pPr algn="just"/>
            <a:r>
              <a:rPr lang="pt-BR" dirty="0"/>
              <a:t>Implementação de </a:t>
            </a:r>
            <a:r>
              <a:rPr lang="pt-BR" i="1" dirty="0"/>
              <a:t>Threads </a:t>
            </a:r>
            <a:r>
              <a:rPr lang="pt-BR" dirty="0"/>
              <a:t>em Python precisa melhorar</a:t>
            </a:r>
          </a:p>
          <a:p>
            <a:pPr algn="just"/>
            <a:r>
              <a:rPr lang="pt-BR" dirty="0"/>
              <a:t>É melhor utilizar linguagens que compilam para código nativo em casos de controladores de dispositivos que exigem resposta em tempo crítico.</a:t>
            </a:r>
          </a:p>
        </p:txBody>
      </p:sp>
    </p:spTree>
    <p:extLst>
      <p:ext uri="{BB962C8B-B14F-4D97-AF65-F5344CB8AC3E}">
        <p14:creationId xmlns:p14="http://schemas.microsoft.com/office/powerpoint/2010/main" val="193251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Python é amplamente usado na computação </a:t>
            </a:r>
            <a:r>
              <a:rPr lang="pt-BR" dirty="0" err="1"/>
              <a:t>ciêntífica</a:t>
            </a:r>
            <a:r>
              <a:rPr lang="pt-BR" dirty="0"/>
              <a:t>, trabalhando em paralelo com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Scipy</a:t>
            </a:r>
            <a:r>
              <a:rPr lang="pt-BR" dirty="0"/>
              <a:t> e outras.</a:t>
            </a:r>
          </a:p>
          <a:p>
            <a:r>
              <a:rPr lang="pt-BR" dirty="0"/>
              <a:t>Python para reconhecimento facial: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r>
              <a:rPr lang="pt-BR" dirty="0"/>
              <a:t>			</a:t>
            </a:r>
          </a:p>
          <a:p>
            <a:pPr marL="0" indent="0">
              <a:buNone/>
            </a:pPr>
            <a:r>
              <a:rPr lang="pt-BR" dirty="0"/>
              <a:t>				</a:t>
            </a:r>
          </a:p>
          <a:p>
            <a:pPr marL="0" indent="0">
              <a:buNone/>
            </a:pPr>
            <a:r>
              <a:rPr lang="pt-BR" dirty="0"/>
              <a:t>				</a:t>
            </a:r>
          </a:p>
          <a:p>
            <a:pPr marL="0" indent="0">
              <a:buNone/>
            </a:pPr>
            <a:r>
              <a:rPr lang="pt-BR" dirty="0"/>
              <a:t>Fonte: </a:t>
            </a:r>
            <a:r>
              <a:rPr lang="pt-BR" dirty="0">
                <a:hlinkClick r:id="rId2"/>
              </a:rPr>
              <a:t>https://www.youtube.com/watch?time_continue=63&amp;v=HTk_UwAYzVk</a:t>
            </a:r>
            <a:r>
              <a:rPr lang="pt-BR" dirty="0"/>
              <a:t> 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24" y="2950625"/>
            <a:ext cx="380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3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Python para reconhecimento de caracteres para deficientes visuais (</a:t>
            </a:r>
            <a:r>
              <a:rPr lang="pt-BR" dirty="0">
                <a:hlinkClick r:id="rId2"/>
              </a:rPr>
              <a:t>https://www.nvaccess.org/</a:t>
            </a:r>
            <a:r>
              <a:rPr lang="pt-BR" dirty="0"/>
              <a:t>) </a:t>
            </a:r>
          </a:p>
          <a:p>
            <a:r>
              <a:rPr lang="pt-BR" dirty="0"/>
              <a:t>Python para biologia (</a:t>
            </a:r>
            <a:r>
              <a:rPr lang="pt-BR" dirty="0">
                <a:hlinkClick r:id="rId3"/>
              </a:rPr>
              <a:t>http://biopython.org</a:t>
            </a:r>
            <a:r>
              <a:rPr lang="pt-BR" dirty="0"/>
              <a:t>) :</a:t>
            </a:r>
          </a:p>
          <a:p>
            <a:pPr lvl="1"/>
            <a:r>
              <a:rPr lang="pt-BR" dirty="0"/>
              <a:t>The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parse </a:t>
            </a:r>
            <a:r>
              <a:rPr lang="pt-BR" dirty="0" err="1"/>
              <a:t>bioinformatics</a:t>
            </a:r>
            <a:r>
              <a:rPr lang="pt-BR" dirty="0"/>
              <a:t> files </a:t>
            </a:r>
            <a:r>
              <a:rPr lang="pt-BR" dirty="0" err="1"/>
              <a:t>into</a:t>
            </a:r>
            <a:r>
              <a:rPr lang="pt-BR" dirty="0"/>
              <a:t> Python </a:t>
            </a:r>
            <a:r>
              <a:rPr lang="pt-BR" dirty="0" err="1"/>
              <a:t>utilizable</a:t>
            </a:r>
            <a:r>
              <a:rPr lang="pt-BR" dirty="0"/>
              <a:t> data </a:t>
            </a:r>
            <a:r>
              <a:rPr lang="pt-BR" dirty="0" err="1"/>
              <a:t>structures</a:t>
            </a:r>
            <a:r>
              <a:rPr lang="pt-BR" dirty="0"/>
              <a:t>, </a:t>
            </a:r>
            <a:r>
              <a:rPr lang="pt-BR" dirty="0" err="1"/>
              <a:t>including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formats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Blast</a:t>
            </a:r>
            <a:r>
              <a:rPr lang="pt-BR" dirty="0"/>
              <a:t> output –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standalone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WWW </a:t>
            </a:r>
            <a:r>
              <a:rPr lang="pt-BR" dirty="0" err="1"/>
              <a:t>Blast</a:t>
            </a:r>
            <a:endParaRPr lang="pt-BR" dirty="0"/>
          </a:p>
          <a:p>
            <a:pPr lvl="2"/>
            <a:r>
              <a:rPr lang="pt-BR" dirty="0" err="1"/>
              <a:t>Clustalw</a:t>
            </a:r>
            <a:endParaRPr lang="pt-BR" dirty="0"/>
          </a:p>
          <a:p>
            <a:pPr lvl="2"/>
            <a:r>
              <a:rPr lang="pt-BR" dirty="0"/>
              <a:t>FASTA</a:t>
            </a:r>
          </a:p>
          <a:p>
            <a:pPr lvl="2"/>
            <a:r>
              <a:rPr lang="pt-BR" dirty="0" err="1"/>
              <a:t>GenBank</a:t>
            </a:r>
            <a:endParaRPr lang="pt-BR" dirty="0"/>
          </a:p>
          <a:p>
            <a:pPr lvl="2"/>
            <a:r>
              <a:rPr lang="pt-BR" dirty="0" err="1"/>
              <a:t>PubMed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Medline</a:t>
            </a:r>
            <a:endParaRPr lang="pt-BR" dirty="0"/>
          </a:p>
          <a:p>
            <a:pPr lvl="2"/>
            <a:r>
              <a:rPr lang="pt-BR" dirty="0" err="1"/>
              <a:t>ExPASy</a:t>
            </a:r>
            <a:r>
              <a:rPr lang="pt-BR" dirty="0"/>
              <a:t> files,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Enzyme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Prosite</a:t>
            </a:r>
            <a:endParaRPr lang="pt-BR" dirty="0"/>
          </a:p>
          <a:p>
            <a:pPr lvl="2"/>
            <a:r>
              <a:rPr lang="pt-BR" dirty="0"/>
              <a:t>SCOP, </a:t>
            </a:r>
            <a:r>
              <a:rPr lang="pt-BR" dirty="0" err="1"/>
              <a:t>including</a:t>
            </a:r>
            <a:r>
              <a:rPr lang="pt-BR" dirty="0"/>
              <a:t> ‘dom’ </a:t>
            </a:r>
            <a:r>
              <a:rPr lang="pt-BR" dirty="0" err="1"/>
              <a:t>and</a:t>
            </a:r>
            <a:r>
              <a:rPr lang="pt-BR" dirty="0"/>
              <a:t> ‘</a:t>
            </a:r>
            <a:r>
              <a:rPr lang="pt-BR" dirty="0" err="1"/>
              <a:t>lin</a:t>
            </a:r>
            <a:r>
              <a:rPr lang="pt-BR" dirty="0"/>
              <a:t>’ files</a:t>
            </a:r>
          </a:p>
          <a:p>
            <a:pPr lvl="2"/>
            <a:r>
              <a:rPr lang="pt-BR" dirty="0" err="1"/>
              <a:t>UniGene</a:t>
            </a:r>
            <a:endParaRPr lang="pt-BR" dirty="0"/>
          </a:p>
          <a:p>
            <a:pPr lvl="2"/>
            <a:r>
              <a:rPr lang="pt-BR" dirty="0" err="1"/>
              <a:t>SwissProt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8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Python para Química (</a:t>
            </a:r>
            <a:r>
              <a:rPr lang="pt-BR" dirty="0" err="1"/>
              <a:t>PyMOL</a:t>
            </a:r>
            <a:r>
              <a:rPr lang="pt-BR" dirty="0"/>
              <a:t>)</a:t>
            </a:r>
          </a:p>
        </p:txBody>
      </p:sp>
      <p:pic>
        <p:nvPicPr>
          <p:cNvPr id="4100" name="Picture 4" descr="File:Kchannel-rainb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49" y="1300163"/>
            <a:ext cx="43529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3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Python para gerenciamento de estoques (http://www.stoq.com.br/) 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Stoq</a:t>
            </a:r>
            <a:r>
              <a:rPr lang="pt-BR" dirty="0"/>
              <a:t> é desenvolvido em Python usando GTK+, Kiwi, </a:t>
            </a:r>
            <a:r>
              <a:rPr lang="pt-BR" dirty="0" err="1"/>
              <a:t>PostgreSQL</a:t>
            </a:r>
            <a:r>
              <a:rPr lang="pt-BR" dirty="0"/>
              <a:t> e outras bibliotecas e ferramentas.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05" y="3274182"/>
            <a:ext cx="6370305" cy="29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Objetivo da Disciplina</a:t>
            </a:r>
          </a:p>
          <a:p>
            <a:r>
              <a:rPr lang="pt-BR" sz="2400" dirty="0">
                <a:solidFill>
                  <a:schemeClr val="bg1"/>
                </a:solidFill>
              </a:rPr>
              <a:t>Ementa e Conteúdo Programático</a:t>
            </a:r>
          </a:p>
          <a:p>
            <a:r>
              <a:rPr lang="pt-BR" sz="2400" dirty="0">
                <a:solidFill>
                  <a:schemeClr val="bg1"/>
                </a:solidFill>
              </a:rPr>
              <a:t>Metodologia</a:t>
            </a:r>
          </a:p>
          <a:p>
            <a:r>
              <a:rPr lang="pt-BR" sz="2400" dirty="0">
                <a:solidFill>
                  <a:schemeClr val="bg1"/>
                </a:solidFill>
              </a:rPr>
              <a:t>A Linguagem de programação Python e sua relação com o mercado</a:t>
            </a:r>
          </a:p>
          <a:p>
            <a:r>
              <a:rPr lang="pt-BR" sz="2400" dirty="0">
                <a:solidFill>
                  <a:schemeClr val="bg1"/>
                </a:solidFill>
              </a:rPr>
              <a:t>Aplicações mais comuns da linguagem de programação Python, suas vantagens e desvantagens</a:t>
            </a:r>
          </a:p>
          <a:p>
            <a:r>
              <a:rPr lang="pt-BR" sz="2400" dirty="0">
                <a:solidFill>
                  <a:schemeClr val="bg1"/>
                </a:solidFill>
              </a:rPr>
              <a:t>Características Gerais</a:t>
            </a:r>
          </a:p>
          <a:p>
            <a:r>
              <a:rPr lang="pt-BR" sz="2400" dirty="0">
                <a:solidFill>
                  <a:schemeClr val="bg1"/>
                </a:solidFill>
              </a:rPr>
              <a:t>História da Linguagem</a:t>
            </a:r>
          </a:p>
          <a:p>
            <a:r>
              <a:rPr lang="pt-BR" sz="2400" dirty="0">
                <a:solidFill>
                  <a:schemeClr val="bg1"/>
                </a:solidFill>
              </a:rPr>
              <a:t>O primeiro programa de exemplo (atividade de laboratório)</a:t>
            </a:r>
          </a:p>
          <a:p>
            <a:r>
              <a:rPr lang="pt-BR" sz="2400" dirty="0">
                <a:solidFill>
                  <a:schemeClr val="bg1"/>
                </a:solidFill>
              </a:rPr>
              <a:t>Organizando o ambiente de desenvolvimento (atividade de laboratório)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Python para ensino com </a:t>
            </a:r>
            <a:r>
              <a:rPr lang="pt-BR" dirty="0" err="1"/>
              <a:t>arduino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https://garoa.net.br/wiki/Garoa_Dojo_Shield</a:t>
            </a:r>
            <a:r>
              <a:rPr lang="pt-BR" dirty="0"/>
              <a:t>)</a:t>
            </a:r>
          </a:p>
        </p:txBody>
      </p:sp>
      <p:pic>
        <p:nvPicPr>
          <p:cNvPr id="5124" name="Picture 4" descr="https://garoa.net.br/w/images/thumb/Dojo-shield-verso.jpg/200px-Dojo-shield-vers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04" y="3197665"/>
            <a:ext cx="3114235" cy="311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3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Python para animação da Disney (</a:t>
            </a:r>
            <a:r>
              <a:rPr lang="pt-BR" dirty="0">
                <a:hlinkClick r:id="rId2"/>
              </a:rPr>
              <a:t>http://pydanny-event-notes.readthedocs.io/en/latest/socalpiggies/20110526-wda.html</a:t>
            </a:r>
            <a:r>
              <a:rPr lang="pt-BR" dirty="0"/>
              <a:t>) :</a:t>
            </a:r>
          </a:p>
          <a:p>
            <a:pPr lvl="1"/>
            <a:r>
              <a:rPr lang="en-US" dirty="0"/>
              <a:t>Scripting in Maya.</a:t>
            </a:r>
          </a:p>
          <a:p>
            <a:pPr lvl="1"/>
            <a:r>
              <a:rPr lang="en-US" dirty="0" err="1"/>
              <a:t>DLight</a:t>
            </a:r>
            <a:r>
              <a:rPr lang="en-US" dirty="0"/>
              <a:t> (lighting controls)</a:t>
            </a:r>
          </a:p>
          <a:p>
            <a:pPr lvl="1"/>
            <a:r>
              <a:rPr lang="en-US" dirty="0"/>
              <a:t>Scene Navigation (navigation through scenes in a script once audio/video added)</a:t>
            </a:r>
          </a:p>
          <a:p>
            <a:pPr lvl="1"/>
            <a:r>
              <a:rPr lang="en-US" dirty="0"/>
              <a:t>Art version control systems.</a:t>
            </a:r>
          </a:p>
          <a:p>
            <a:pPr lvl="1"/>
            <a:r>
              <a:rPr lang="en-US" dirty="0"/>
              <a:t>Scripts to facilitate moving images and data in and out of sequences</a:t>
            </a:r>
          </a:p>
          <a:p>
            <a:pPr lvl="1"/>
            <a:r>
              <a:rPr lang="en-US" dirty="0"/>
              <a:t>Python CGI that interfaces with Production management tools and generates Excel.</a:t>
            </a:r>
          </a:p>
          <a:p>
            <a:pPr lvl="1"/>
            <a:r>
              <a:rPr lang="en-US" dirty="0" err="1"/>
              <a:t>munki</a:t>
            </a:r>
            <a:r>
              <a:rPr lang="en-US" dirty="0"/>
              <a:t> - A client/server to distribute 3rd party packages to max</a:t>
            </a:r>
          </a:p>
          <a:p>
            <a:pPr lvl="1"/>
            <a:r>
              <a:rPr lang="en-US" dirty="0"/>
              <a:t>Coda - queuing system. C++ application with Python expressions and API</a:t>
            </a:r>
          </a:p>
          <a:p>
            <a:pPr lvl="1"/>
            <a:r>
              <a:rPr lang="en-US" dirty="0"/>
              <a:t>Squish - 3rd party QT GUI test automation. Lots of Python scripts there.</a:t>
            </a:r>
          </a:p>
          <a:p>
            <a:pPr lvl="1"/>
            <a:r>
              <a:rPr lang="en-US" dirty="0"/>
              <a:t>Mentor - </a:t>
            </a:r>
            <a:r>
              <a:rPr lang="en-US" dirty="0" err="1"/>
              <a:t>Unittest</a:t>
            </a:r>
            <a:r>
              <a:rPr lang="en-US" dirty="0"/>
              <a:t> library that interfaces well with Maya.</a:t>
            </a:r>
          </a:p>
          <a:p>
            <a:pPr lvl="1"/>
            <a:r>
              <a:rPr lang="en-US" dirty="0"/>
              <a:t>GEMS - Python CGI system for searching Disney Archives</a:t>
            </a:r>
          </a:p>
          <a:p>
            <a:pPr lvl="1"/>
            <a:r>
              <a:rPr lang="en-US" dirty="0"/>
              <a:t>Most 3rd party tools for the visual effect community comes with a Python API. How cool is that?</a:t>
            </a:r>
          </a:p>
          <a:p>
            <a:pPr lvl="1"/>
            <a:r>
              <a:rPr lang="en-US" dirty="0"/>
              <a:t>Another 20 things I couldn’t keep up with!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2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Python para desenvolvimento mobile: </a:t>
            </a:r>
            <a:r>
              <a:rPr lang="pt-BR" dirty="0">
                <a:hlinkClick r:id="rId2"/>
              </a:rPr>
              <a:t>http://kivy.org/</a:t>
            </a:r>
            <a:endParaRPr lang="pt-BR" dirty="0"/>
          </a:p>
          <a:p>
            <a:pPr lvl="1"/>
            <a:r>
              <a:rPr lang="en-US" dirty="0" err="1"/>
              <a:t>Kivy</a:t>
            </a:r>
            <a:r>
              <a:rPr lang="en-US" dirty="0"/>
              <a:t> - Open source Python library for rapid development of applications that make use of innovative user interfaces, such as multi-touch apps.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88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em Python (</a:t>
            </a:r>
            <a:r>
              <a:rPr lang="pt-BR" dirty="0" err="1"/>
              <a:t>Kivy</a:t>
            </a:r>
            <a:r>
              <a:rPr lang="pt-BR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67" y="1543319"/>
            <a:ext cx="8335329" cy="53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mais comuns da linguagem de programação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3D CAD/CAM</a:t>
            </a:r>
          </a:p>
          <a:p>
            <a:pPr lvl="1"/>
            <a:r>
              <a:rPr lang="pt-BR" dirty="0" err="1"/>
              <a:t>FreeCAD</a:t>
            </a:r>
            <a:endParaRPr lang="pt-BR" dirty="0"/>
          </a:p>
          <a:p>
            <a:pPr lvl="1"/>
            <a:r>
              <a:rPr lang="pt-BR" dirty="0" err="1"/>
              <a:t>Blender</a:t>
            </a:r>
            <a:endParaRPr lang="pt-BR" dirty="0"/>
          </a:p>
          <a:p>
            <a:r>
              <a:rPr lang="pt-BR" dirty="0"/>
              <a:t>Office</a:t>
            </a:r>
          </a:p>
          <a:p>
            <a:pPr lvl="1"/>
            <a:r>
              <a:rPr lang="pt-BR" dirty="0"/>
              <a:t>Calibre</a:t>
            </a:r>
          </a:p>
          <a:p>
            <a:r>
              <a:rPr lang="pt-BR" dirty="0"/>
              <a:t>Mobile</a:t>
            </a:r>
          </a:p>
          <a:p>
            <a:pPr lvl="1"/>
            <a:r>
              <a:rPr lang="pt-BR" dirty="0">
                <a:hlinkClick r:id="rId2"/>
              </a:rPr>
              <a:t>https://wiki.python.org/moin/Applications</a:t>
            </a:r>
            <a:endParaRPr lang="pt-BR" dirty="0"/>
          </a:p>
          <a:p>
            <a:r>
              <a:rPr lang="pt-BR" dirty="0"/>
              <a:t>Gerenciamento de Informações Pessoais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4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Livre e de Código Aberto</a:t>
            </a:r>
          </a:p>
          <a:p>
            <a:r>
              <a:rPr lang="pt-BR" dirty="0" err="1"/>
              <a:t>Multiplataforma</a:t>
            </a:r>
            <a:endParaRPr lang="pt-BR" dirty="0"/>
          </a:p>
          <a:p>
            <a:r>
              <a:rPr lang="pt-BR" dirty="0"/>
              <a:t>Alto nível (Python é uma linguagem de alto nível, de desenvolvimento rápido (RAD – </a:t>
            </a:r>
            <a:r>
              <a:rPr lang="pt-BR" i="1" dirty="0" err="1"/>
              <a:t>Rapid</a:t>
            </a:r>
            <a:r>
              <a:rPr lang="pt-BR" i="1" dirty="0"/>
              <a:t> </a:t>
            </a:r>
            <a:r>
              <a:rPr lang="pt-BR" i="1" dirty="0" err="1"/>
              <a:t>Application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dirty="0"/>
              <a:t>) e que segue técnicas de DRY (</a:t>
            </a:r>
            <a:r>
              <a:rPr lang="pt-BR" i="1" dirty="0" err="1"/>
              <a:t>Don’t</a:t>
            </a:r>
            <a:r>
              <a:rPr lang="pt-BR" i="1" dirty="0"/>
              <a:t> </a:t>
            </a:r>
            <a:r>
              <a:rPr lang="pt-BR" i="1" dirty="0" err="1"/>
              <a:t>Repeat</a:t>
            </a:r>
            <a:r>
              <a:rPr lang="pt-BR" i="1" dirty="0"/>
              <a:t> </a:t>
            </a:r>
            <a:r>
              <a:rPr lang="pt-BR" i="1" dirty="0" err="1"/>
              <a:t>Yourself</a:t>
            </a:r>
            <a:r>
              <a:rPr lang="pt-BR" dirty="0"/>
              <a:t>) e KISS (</a:t>
            </a:r>
            <a:r>
              <a:rPr lang="pt-BR" i="1" dirty="0" err="1"/>
              <a:t>Keep</a:t>
            </a:r>
            <a:r>
              <a:rPr lang="pt-BR" i="1" dirty="0"/>
              <a:t> It </a:t>
            </a:r>
            <a:r>
              <a:rPr lang="pt-BR" i="1" dirty="0" err="1"/>
              <a:t>Simple</a:t>
            </a:r>
            <a:r>
              <a:rPr lang="pt-BR" i="1" dirty="0"/>
              <a:t> </a:t>
            </a:r>
            <a:r>
              <a:rPr lang="pt-BR" i="1" dirty="0" err="1"/>
              <a:t>Stupid</a:t>
            </a:r>
            <a:r>
              <a:rPr lang="pt-BR" dirty="0"/>
              <a:t>), é inteligível como o Inglês e sempre evita o implícito;) </a:t>
            </a:r>
          </a:p>
          <a:p>
            <a:r>
              <a:rPr lang="pt-BR" dirty="0"/>
              <a:t>Orientada a Objetos</a:t>
            </a:r>
          </a:p>
          <a:p>
            <a:r>
              <a:rPr lang="pt-BR" dirty="0" err="1"/>
              <a:t>Tipagem</a:t>
            </a:r>
            <a:r>
              <a:rPr lang="pt-BR" dirty="0"/>
              <a:t> dinâmica e forte</a:t>
            </a:r>
          </a:p>
          <a:p>
            <a:r>
              <a:rPr lang="pt-BR" dirty="0"/>
              <a:t>Sintaxe</a:t>
            </a:r>
          </a:p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1733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Python foi desenvolvida no Centro de Matemática e Ciência da Computação (CWI), na Holanda.</a:t>
            </a:r>
          </a:p>
          <a:p>
            <a:r>
              <a:rPr lang="pt-BR" dirty="0"/>
              <a:t>Inspirada em outra linguagem: ABC</a:t>
            </a:r>
          </a:p>
          <a:p>
            <a:r>
              <a:rPr lang="pt-BR" dirty="0"/>
              <a:t>Nome de um programa de TV: </a:t>
            </a:r>
            <a:r>
              <a:rPr lang="pt-BR" dirty="0" err="1"/>
              <a:t>Monty</a:t>
            </a:r>
            <a:r>
              <a:rPr lang="pt-BR" dirty="0"/>
              <a:t> </a:t>
            </a:r>
            <a:r>
              <a:rPr lang="pt-BR" dirty="0" err="1"/>
              <a:t>Python’s</a:t>
            </a:r>
            <a:r>
              <a:rPr lang="pt-BR" dirty="0"/>
              <a:t> </a:t>
            </a:r>
            <a:r>
              <a:rPr lang="pt-BR" dirty="0" err="1"/>
              <a:t>Flying</a:t>
            </a:r>
            <a:r>
              <a:rPr lang="pt-BR" dirty="0"/>
              <a:t> </a:t>
            </a:r>
            <a:r>
              <a:rPr lang="pt-BR" dirty="0" err="1"/>
              <a:t>Circus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08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Inspiração/associação com a serpente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8" y="1690688"/>
            <a:ext cx="3886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1991: linguagem liberada no newsgroup </a:t>
            </a:r>
            <a:r>
              <a:rPr lang="pt-BR" dirty="0" err="1"/>
              <a:t>alt.sources</a:t>
            </a:r>
            <a:r>
              <a:rPr lang="pt-BR" dirty="0"/>
              <a:t>, na versão 0.9.0, licenciada com uma cópia da licença MIT.</a:t>
            </a:r>
          </a:p>
          <a:p>
            <a:r>
              <a:rPr lang="pt-BR" dirty="0"/>
              <a:t>Atualmente existe em duas versões paralelas: 2.7.* e 3.5.x</a:t>
            </a:r>
          </a:p>
          <a:p>
            <a:r>
              <a:rPr lang="pt-BR" dirty="0"/>
              <a:t>Apesar de sua prioridade em </a:t>
            </a:r>
          </a:p>
        </p:txBody>
      </p:sp>
    </p:spTree>
    <p:extLst>
      <p:ext uri="{BB962C8B-B14F-4D97-AF65-F5344CB8AC3E}">
        <p14:creationId xmlns:p14="http://schemas.microsoft.com/office/powerpoint/2010/main" val="307681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883" y="1690688"/>
            <a:ext cx="8220517" cy="44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/>
              <a:t>Objetivo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Aprender uma nova linguagem de programação de forma contextualizada e aplicada.</a:t>
            </a:r>
          </a:p>
          <a:p>
            <a:r>
              <a:rPr lang="pt-BR" sz="2400">
                <a:solidFill>
                  <a:schemeClr val="bg1"/>
                </a:solidFill>
              </a:rPr>
              <a:t>Aprender uma linguagem de programação mostrando sua relação com os paradigmas que suporta.</a:t>
            </a:r>
          </a:p>
          <a:p>
            <a:r>
              <a:rPr lang="pt-BR" sz="2400">
                <a:solidFill>
                  <a:schemeClr val="bg1"/>
                </a:solidFill>
              </a:rPr>
              <a:t>Configurar um ambiente de desenvolvimento para uma linguagem de programação integrado com controle de versão de código.</a:t>
            </a:r>
          </a:p>
          <a:p>
            <a:r>
              <a:rPr lang="pt-BR" sz="2400">
                <a:solidFill>
                  <a:schemeClr val="bg1"/>
                </a:solidFill>
              </a:rPr>
              <a:t>Aprender a desenvolver aplicações modularizadas</a:t>
            </a:r>
          </a:p>
        </p:txBody>
      </p:sp>
    </p:spTree>
    <p:extLst>
      <p:ext uri="{BB962C8B-B14F-4D97-AF65-F5344CB8AC3E}">
        <p14:creationId xmlns:p14="http://schemas.microsoft.com/office/powerpoint/2010/main" val="2606575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91" y="1690688"/>
            <a:ext cx="8079303" cy="44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1" y="1998785"/>
            <a:ext cx="8827317" cy="43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2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Breve História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 estamos na versão 3.5.*</a:t>
            </a:r>
          </a:p>
        </p:txBody>
      </p:sp>
    </p:spTree>
    <p:extLst>
      <p:ext uri="{BB962C8B-B14F-4D97-AF65-F5344CB8AC3E}">
        <p14:creationId xmlns:p14="http://schemas.microsoft.com/office/powerpoint/2010/main" val="72456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Estudo de uma linguagem de programação utilizada por meio de um ambiente integrado de desenvolvimento. Paradigmas de programação suportados pela linguagem. Relação entre a linguagem estudada com o mercado. Características, conceitos, tipos de dados, estruturas de controle, vantagens e desvantagens da linguagem estudada. Aplicações mais comuns. Preparação de um ambiente integrado de desenvolvimento de software. Controle de versões. API (</a:t>
            </a:r>
            <a:r>
              <a:rPr lang="pt-BR" dirty="0" err="1">
                <a:solidFill>
                  <a:schemeClr val="bg1"/>
                </a:solidFill>
              </a:rPr>
              <a:t>Application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Programming</a:t>
            </a:r>
            <a:r>
              <a:rPr lang="pt-BR" dirty="0">
                <a:solidFill>
                  <a:schemeClr val="bg1"/>
                </a:solidFill>
              </a:rPr>
              <a:t> Interface ) da linguagem estudada.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Acessar arquivo externo</a:t>
            </a:r>
          </a:p>
        </p:txBody>
      </p:sp>
    </p:spTree>
    <p:extLst>
      <p:ext uri="{BB962C8B-B14F-4D97-AF65-F5344CB8AC3E}">
        <p14:creationId xmlns:p14="http://schemas.microsoft.com/office/powerpoint/2010/main" val="33245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20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30% teórica + 70% prática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Desenvolvimento de um sistema que envolve solicitação de recursos via rede (protocolo HTTP)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Desenvolvimento incremental (em cada aula, uma parte do sistema é realizada)</a:t>
            </a:r>
          </a:p>
          <a:p>
            <a:r>
              <a:rPr lang="pt-BR" sz="2400" dirty="0">
                <a:solidFill>
                  <a:schemeClr val="bg1"/>
                </a:solidFill>
              </a:rPr>
              <a:t>Equipes de três pessoas (ou menos)</a:t>
            </a:r>
          </a:p>
          <a:p>
            <a:r>
              <a:rPr lang="pt-BR" sz="2400" dirty="0">
                <a:solidFill>
                  <a:schemeClr val="bg1"/>
                </a:solidFill>
              </a:rPr>
              <a:t>Avaliação com base na evolução do projeto, levando a quantidade de </a:t>
            </a:r>
            <a:r>
              <a:rPr lang="pt-BR" sz="2400" i="1" dirty="0" err="1">
                <a:solidFill>
                  <a:schemeClr val="bg1"/>
                </a:solidFill>
              </a:rPr>
              <a:t>commits</a:t>
            </a:r>
            <a:r>
              <a:rPr lang="pt-BR" sz="2400" dirty="0">
                <a:solidFill>
                  <a:schemeClr val="bg1"/>
                </a:solidFill>
              </a:rPr>
              <a:t> relevantes que cada equipe executa no repositório online.</a:t>
            </a:r>
          </a:p>
        </p:txBody>
      </p:sp>
    </p:spTree>
    <p:extLst>
      <p:ext uri="{BB962C8B-B14F-4D97-AF65-F5344CB8AC3E}">
        <p14:creationId xmlns:p14="http://schemas.microsoft.com/office/powerpoint/2010/main" val="22301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Python?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é uma linguagem moderna, de alto nível e de propósito geral, desenvolvida por Guido Van </a:t>
            </a:r>
            <a:r>
              <a:rPr lang="pt-BR" dirty="0" err="1"/>
              <a:t>Rossum</a:t>
            </a:r>
            <a:r>
              <a:rPr lang="pt-BR" dirty="0"/>
              <a:t>. Sua implementação foi iniciada em 1989.</a:t>
            </a:r>
          </a:p>
          <a:p>
            <a:r>
              <a:rPr lang="pt-BR" dirty="0"/>
              <a:t>Sua filosofia enfatiza a legibilidade do código e sua sintaxe permite expressar conceitos com poucas linhas de código.</a:t>
            </a:r>
          </a:p>
        </p:txBody>
      </p:sp>
    </p:spTree>
    <p:extLst>
      <p:ext uri="{BB962C8B-B14F-4D97-AF65-F5344CB8AC3E}">
        <p14:creationId xmlns:p14="http://schemas.microsoft.com/office/powerpoint/2010/main" val="413688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rPDt-twfTJU/Vc09KiuVvxI/AAAAAAAAOUM/kOmSwutpeyI/s1600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r="17968" b="1"/>
          <a:stretch/>
        </p:blipFill>
        <p:spPr bwMode="auto">
          <a:xfrm>
            <a:off x="4636007" y="1904281"/>
            <a:ext cx="6717793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Python e sua relação com o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pt-BR" sz="2000" dirty="0"/>
              <a:t>Fonte: </a:t>
            </a:r>
            <a:r>
              <a:rPr lang="pt-BR" sz="2000" dirty="0" err="1"/>
              <a:t>Adzuna</a:t>
            </a:r>
            <a:r>
              <a:rPr lang="pt-BR" sz="2000" dirty="0"/>
              <a:t>  (http://www.cbsi.net.br/2015/08/profissionais-com-conhecimentos-em-python-ganham-mais.html)</a:t>
            </a:r>
          </a:p>
        </p:txBody>
      </p:sp>
    </p:spTree>
    <p:extLst>
      <p:ext uri="{BB962C8B-B14F-4D97-AF65-F5344CB8AC3E}">
        <p14:creationId xmlns:p14="http://schemas.microsoft.com/office/powerpoint/2010/main" val="293815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Python e sua relação com o mercado</a:t>
            </a:r>
            <a:endParaRPr lang="pt-BR" dirty="0"/>
          </a:p>
        </p:txBody>
      </p:sp>
      <p:pic>
        <p:nvPicPr>
          <p:cNvPr id="2050" name="Picture 2" descr="http://3.bp.blogspot.com/-LevY468Kihc/Vc1UsbzyDdI/AAAAAAAAOVM/6qQd0zpvOII/s640/banner.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77" y="1895538"/>
            <a:ext cx="7948246" cy="402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1177</Words>
  <Application>Microsoft Office PowerPoint</Application>
  <PresentationFormat>Widescreen</PresentationFormat>
  <Paragraphs>138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Linguagem de Programação III</vt:lpstr>
      <vt:lpstr>Visão Geral</vt:lpstr>
      <vt:lpstr>Objetivo da Disciplina</vt:lpstr>
      <vt:lpstr>Ementa</vt:lpstr>
      <vt:lpstr>Conteúdo Programático</vt:lpstr>
      <vt:lpstr>Metodologia</vt:lpstr>
      <vt:lpstr>O que é Python?</vt:lpstr>
      <vt:lpstr>Python e sua relação com o mercado</vt:lpstr>
      <vt:lpstr>Python e sua relação com o mercado</vt:lpstr>
      <vt:lpstr>Python e sua relação com o mercado</vt:lpstr>
      <vt:lpstr>Python e sua relação com o mercado</vt:lpstr>
      <vt:lpstr>Python e sua relação com o mercado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mais comuns da linguagem python</vt:lpstr>
      <vt:lpstr>Aplicações em Python</vt:lpstr>
      <vt:lpstr>Aplicações em Python (Kivy)</vt:lpstr>
      <vt:lpstr>Aplicações mais comuns da linguagem de programação python</vt:lpstr>
      <vt:lpstr>Características Gerais</vt:lpstr>
      <vt:lpstr>Uma Breve História ...</vt:lpstr>
      <vt:lpstr>Uma Breve História ...</vt:lpstr>
      <vt:lpstr>Uma Breve História ...</vt:lpstr>
      <vt:lpstr>Uma Breve História ...</vt:lpstr>
      <vt:lpstr>Uma Breve História ...</vt:lpstr>
      <vt:lpstr>Uma Breve História ...</vt:lpstr>
      <vt:lpstr>Uma Breve História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III</dc:title>
  <dc:creator>Gilzamir Gomes</dc:creator>
  <cp:lastModifiedBy>Gilzamir Gomes</cp:lastModifiedBy>
  <cp:revision>3</cp:revision>
  <dcterms:created xsi:type="dcterms:W3CDTF">2017-02-16T11:29:35Z</dcterms:created>
  <dcterms:modified xsi:type="dcterms:W3CDTF">2017-02-16T18:45:26Z</dcterms:modified>
</cp:coreProperties>
</file>