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7" r:id="rId9"/>
    <p:sldId id="261" r:id="rId10"/>
    <p:sldId id="268" r:id="rId11"/>
    <p:sldId id="270" r:id="rId12"/>
    <p:sldId id="269" r:id="rId13"/>
    <p:sldId id="271" r:id="rId14"/>
    <p:sldId id="262" r:id="rId15"/>
    <p:sldId id="263" r:id="rId16"/>
    <p:sldId id="264" r:id="rId17"/>
    <p:sldId id="272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73" r:id="rId27"/>
    <p:sldId id="274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275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7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6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7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1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67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7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3628-F0BF-4343-A87A-D4A4F2EA16AC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870B-9FF8-46C9-95CE-99B303031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3/library/stdtypes.html#string-metho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Linguagem de Programação 3: </a:t>
            </a:r>
            <a:br>
              <a:rPr lang="pt-BR" sz="5800" dirty="0"/>
            </a:br>
            <a:r>
              <a:rPr lang="pt-BR" sz="5800" dirty="0"/>
              <a:t>Variáveis, Tipos, Operadores e Loops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Gilzamir Gomes</a:t>
            </a:r>
          </a:p>
        </p:txBody>
      </p:sp>
    </p:spTree>
    <p:extLst>
      <p:ext uri="{BB962C8B-B14F-4D97-AF65-F5344CB8AC3E}">
        <p14:creationId xmlns:p14="http://schemas.microsoft.com/office/powerpoint/2010/main" val="383302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x+y</a:t>
            </a:r>
            <a:r>
              <a:rPr lang="pt-BR" dirty="0"/>
              <a:t> (adição)</a:t>
            </a:r>
          </a:p>
          <a:p>
            <a:r>
              <a:rPr lang="pt-BR" dirty="0"/>
              <a:t>x-y (subtração)</a:t>
            </a:r>
          </a:p>
          <a:p>
            <a:r>
              <a:rPr lang="pt-BR" dirty="0"/>
              <a:t>x / y (divisão em ponto flutuante)</a:t>
            </a:r>
          </a:p>
          <a:p>
            <a:r>
              <a:rPr lang="pt-BR" dirty="0"/>
              <a:t>x // y (divisão inteira)</a:t>
            </a:r>
          </a:p>
          <a:p>
            <a:r>
              <a:rPr lang="pt-BR" dirty="0"/>
              <a:t>x * y (multiplicação)</a:t>
            </a:r>
          </a:p>
          <a:p>
            <a:r>
              <a:rPr lang="pt-BR" dirty="0"/>
              <a:t>x % y (resto)</a:t>
            </a:r>
          </a:p>
          <a:p>
            <a:r>
              <a:rPr lang="pt-BR" dirty="0"/>
              <a:t>-x (negação)</a:t>
            </a:r>
          </a:p>
          <a:p>
            <a:r>
              <a:rPr lang="pt-BR" dirty="0"/>
              <a:t>x ** y (potência)</a:t>
            </a:r>
          </a:p>
        </p:txBody>
      </p:sp>
    </p:spTree>
    <p:extLst>
      <p:ext uri="{BB962C8B-B14F-4D97-AF65-F5344CB8AC3E}">
        <p14:creationId xmlns:p14="http://schemas.microsoft.com/office/powerpoint/2010/main" val="120708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&gt;&gt;&gt; 1 / 2</a:t>
            </a:r>
          </a:p>
          <a:p>
            <a:r>
              <a:rPr lang="pt-BR" dirty="0"/>
              <a:t>0</a:t>
            </a:r>
          </a:p>
          <a:p>
            <a:r>
              <a:rPr lang="pt-BR" dirty="0"/>
              <a:t>&gt;&gt;&gt; 1 / 2.0</a:t>
            </a:r>
          </a:p>
          <a:p>
            <a:r>
              <a:rPr lang="pt-BR" dirty="0"/>
              <a:t>0.5</a:t>
            </a:r>
          </a:p>
          <a:p>
            <a:r>
              <a:rPr lang="pt-BR" dirty="0"/>
              <a:t>&gt;&gt;&gt; 1 // 2.0</a:t>
            </a:r>
          </a:p>
          <a:p>
            <a:r>
              <a:rPr lang="pt-BR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216203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Operadores de Bit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 | y (ou)</a:t>
            </a:r>
          </a:p>
          <a:p>
            <a:r>
              <a:rPr lang="pt-BR" dirty="0"/>
              <a:t>x ^ y (ou exclusivo)</a:t>
            </a:r>
          </a:p>
          <a:p>
            <a:r>
              <a:rPr lang="pt-BR" dirty="0"/>
              <a:t>x &amp; y (e)</a:t>
            </a:r>
          </a:p>
          <a:p>
            <a:r>
              <a:rPr lang="pt-BR" dirty="0"/>
              <a:t>x &lt;&lt; y (x com y bits deslocados à esquerda)</a:t>
            </a:r>
          </a:p>
          <a:p>
            <a:r>
              <a:rPr lang="pt-BR" dirty="0"/>
              <a:t>x &gt;&gt; y (x com y bits deslocados à direita)</a:t>
            </a:r>
          </a:p>
          <a:p>
            <a:r>
              <a:rPr lang="pt-BR" dirty="0"/>
              <a:t>~x (inverso em bits)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Operadores de Bit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&gt;&gt;&gt; 1 | 0</a:t>
            </a:r>
          </a:p>
          <a:p>
            <a:r>
              <a:rPr lang="pt-BR" dirty="0"/>
              <a:t>1</a:t>
            </a:r>
          </a:p>
          <a:p>
            <a:r>
              <a:rPr lang="pt-BR" dirty="0"/>
              <a:t>&gt;&gt;&gt; 1 | 5</a:t>
            </a:r>
          </a:p>
          <a:p>
            <a:r>
              <a:rPr lang="pt-BR" dirty="0"/>
              <a:t>5</a:t>
            </a:r>
          </a:p>
          <a:p>
            <a:r>
              <a:rPr lang="pt-BR" dirty="0"/>
              <a:t>&gt;&gt;&gt; 1 ^ 5</a:t>
            </a:r>
          </a:p>
          <a:p>
            <a:r>
              <a:rPr lang="pt-BR" dirty="0"/>
              <a:t>4</a:t>
            </a:r>
          </a:p>
          <a:p>
            <a:r>
              <a:rPr lang="pt-BR" dirty="0"/>
              <a:t>&gt;&gt;&gt; 4 &amp; 1</a:t>
            </a:r>
          </a:p>
          <a:p>
            <a:r>
              <a:rPr lang="pt-BR" dirty="0"/>
              <a:t>0</a:t>
            </a:r>
          </a:p>
          <a:p>
            <a:r>
              <a:rPr lang="pt-BR" dirty="0"/>
              <a:t>&gt;&gt;&gt; 1 &lt;&lt; 2</a:t>
            </a:r>
          </a:p>
          <a:p>
            <a:r>
              <a:rPr lang="pt-BR" dirty="0"/>
              <a:t>4</a:t>
            </a:r>
          </a:p>
          <a:p>
            <a:r>
              <a:rPr lang="pt-BR" dirty="0"/>
              <a:t>&gt;&gt;&gt; 4 &gt;&gt; 2</a:t>
            </a:r>
          </a:p>
          <a:p>
            <a:r>
              <a:rPr lang="pt-BR" dirty="0"/>
              <a:t>1</a:t>
            </a:r>
          </a:p>
          <a:p>
            <a:r>
              <a:rPr lang="pt-BR" dirty="0"/>
              <a:t>&gt;&gt;&gt; ~4</a:t>
            </a:r>
          </a:p>
          <a:p>
            <a:r>
              <a:rPr lang="pt-BR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37891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Operadores Lógicos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74723" y="3967353"/>
            <a:ext cx="10515600" cy="1932453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pt-BR" dirty="0"/>
              <a:t>Curto-circuito</a:t>
            </a:r>
          </a:p>
          <a:p>
            <a:pPr marL="514350" indent="-514350">
              <a:buAutoNum type="arabicParenBoth"/>
            </a:pPr>
            <a:r>
              <a:rPr lang="pt-BR" dirty="0"/>
              <a:t>Curto-circuito</a:t>
            </a:r>
          </a:p>
          <a:p>
            <a:pPr marL="514350" indent="-514350">
              <a:buAutoNum type="arabicParenBoth"/>
            </a:pPr>
            <a:r>
              <a:rPr lang="pt-BR" dirty="0" err="1"/>
              <a:t>not</a:t>
            </a:r>
            <a:r>
              <a:rPr lang="pt-BR" dirty="0"/>
              <a:t> tem prioridade mais baixa do que operadores não booleanos, assim, </a:t>
            </a:r>
            <a:r>
              <a:rPr lang="pt-BR" dirty="0" err="1"/>
              <a:t>not</a:t>
            </a:r>
            <a:r>
              <a:rPr lang="pt-BR" dirty="0"/>
              <a:t> a==b é interpretado como </a:t>
            </a:r>
            <a:r>
              <a:rPr lang="pt-BR" dirty="0" err="1"/>
              <a:t>not</a:t>
            </a:r>
            <a:r>
              <a:rPr lang="pt-BR" dirty="0"/>
              <a:t> (a == b).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23" y="1690688"/>
            <a:ext cx="7942352" cy="20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Operadores Lógicos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3002" y="1941605"/>
            <a:ext cx="10515600" cy="193245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Qual o valor da expressão: a == </a:t>
            </a:r>
            <a:r>
              <a:rPr lang="pt-BR" dirty="0" err="1"/>
              <a:t>not</a:t>
            </a:r>
            <a:r>
              <a:rPr lang="pt-BR" dirty="0"/>
              <a:t> b?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26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Comparações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35920"/>
            <a:ext cx="4616549" cy="42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45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Operações com tipos diferentes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/>
              <a:t>&gt;&gt;&gt; 100 * 1.3</a:t>
            </a:r>
          </a:p>
          <a:p>
            <a:r>
              <a:rPr lang="pt-BR" sz="2000" dirty="0"/>
              <a:t>130.0</a:t>
            </a:r>
          </a:p>
          <a:p>
            <a:r>
              <a:rPr lang="pt-BR" sz="2000" dirty="0"/>
              <a:t>&gt;&gt;&gt; </a:t>
            </a:r>
            <a:r>
              <a:rPr lang="pt-BR" sz="2000" dirty="0" err="1"/>
              <a:t>type</a:t>
            </a:r>
            <a:r>
              <a:rPr lang="pt-BR" sz="2000" dirty="0"/>
              <a:t>(1 + 2.0)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class</a:t>
            </a:r>
            <a:r>
              <a:rPr lang="pt-BR" sz="2000" dirty="0"/>
              <a:t> ‘</a:t>
            </a:r>
            <a:r>
              <a:rPr lang="pt-BR" sz="2000" dirty="0" err="1"/>
              <a:t>float</a:t>
            </a:r>
            <a:r>
              <a:rPr lang="pt-BR" sz="2000" dirty="0"/>
              <a:t>’&gt;</a:t>
            </a:r>
          </a:p>
          <a:p>
            <a:r>
              <a:rPr lang="pt-BR" sz="2000" dirty="0"/>
              <a:t>&gt;&gt;&gt; </a:t>
            </a:r>
            <a:r>
              <a:rPr lang="pt-BR" sz="2000" dirty="0" err="1"/>
              <a:t>type</a:t>
            </a:r>
            <a:r>
              <a:rPr lang="pt-BR" sz="2000" dirty="0"/>
              <a:t>(1+2J)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class</a:t>
            </a:r>
            <a:r>
              <a:rPr lang="pt-BR" sz="2000" dirty="0"/>
              <a:t> ‘</a:t>
            </a:r>
            <a:r>
              <a:rPr lang="pt-BR" sz="2000" dirty="0" err="1"/>
              <a:t>complex</a:t>
            </a:r>
            <a:r>
              <a:rPr lang="pt-BR" sz="2000" dirty="0"/>
              <a:t>’&gt;</a:t>
            </a:r>
          </a:p>
          <a:p>
            <a:r>
              <a:rPr lang="pt-BR" sz="2000" dirty="0"/>
              <a:t>&gt;&gt;&gt; </a:t>
            </a:r>
            <a:r>
              <a:rPr lang="pt-BR" sz="2000" dirty="0" err="1"/>
              <a:t>type</a:t>
            </a:r>
            <a:r>
              <a:rPr lang="pt-BR" sz="2000" dirty="0"/>
              <a:t>(1.0 + 2J)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class</a:t>
            </a:r>
            <a:r>
              <a:rPr lang="pt-BR" sz="2000" dirty="0"/>
              <a:t> ‘</a:t>
            </a:r>
            <a:r>
              <a:rPr lang="pt-BR" sz="2000" dirty="0" err="1"/>
              <a:t>complex</a:t>
            </a:r>
            <a:r>
              <a:rPr lang="pt-BR" sz="2000" dirty="0"/>
              <a:t>’&gt;</a:t>
            </a:r>
          </a:p>
          <a:p>
            <a:r>
              <a:rPr lang="pt-BR" sz="2000" dirty="0"/>
              <a:t>&gt;&gt;&gt;</a:t>
            </a:r>
            <a:r>
              <a:rPr lang="pt-BR" sz="2000" dirty="0" err="1"/>
              <a:t>type</a:t>
            </a:r>
            <a:r>
              <a:rPr lang="pt-BR" sz="2000" dirty="0"/>
              <a:t>(1.0 + 1.0)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class</a:t>
            </a:r>
            <a:r>
              <a:rPr lang="pt-BR" sz="2000" dirty="0"/>
              <a:t> ‘</a:t>
            </a:r>
            <a:r>
              <a:rPr lang="pt-BR" sz="2000" dirty="0" err="1"/>
              <a:t>float</a:t>
            </a:r>
            <a:r>
              <a:rPr lang="pt-BR" sz="2000" dirty="0"/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24708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390" y="479103"/>
            <a:ext cx="9089889" cy="18806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45" y="2487270"/>
            <a:ext cx="4968435" cy="42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5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Na versão 2, para dizer que uma </a:t>
            </a:r>
            <a:r>
              <a:rPr lang="pt-BR" sz="2000" dirty="0" err="1"/>
              <a:t>string</a:t>
            </a:r>
            <a:r>
              <a:rPr lang="pt-BR" sz="2000" dirty="0"/>
              <a:t> deveria ser tratada como Unicode:</a:t>
            </a:r>
          </a:p>
          <a:p>
            <a:pPr lvl="1" algn="just"/>
            <a:r>
              <a:rPr lang="pt-BR" sz="1600" dirty="0"/>
              <a:t>&gt;&gt;&gt; </a:t>
            </a:r>
            <a:r>
              <a:rPr lang="pt-BR" sz="1600" dirty="0" err="1"/>
              <a:t>u”Esta</a:t>
            </a:r>
            <a:r>
              <a:rPr lang="pt-BR" sz="1600" dirty="0"/>
              <a:t> é uma </a:t>
            </a:r>
            <a:r>
              <a:rPr lang="pt-BR" sz="1600" dirty="0" err="1"/>
              <a:t>string</a:t>
            </a:r>
            <a:r>
              <a:rPr lang="pt-BR" sz="1600" dirty="0"/>
              <a:t> Unicode” </a:t>
            </a:r>
          </a:p>
          <a:p>
            <a:pPr algn="just"/>
            <a:r>
              <a:rPr lang="pt-BR" sz="2000" dirty="0"/>
              <a:t>Até a versão 3.2, esta notação foi abolida, dado que as </a:t>
            </a:r>
            <a:r>
              <a:rPr lang="pt-BR" sz="2000" dirty="0" err="1"/>
              <a:t>strings</a:t>
            </a:r>
            <a:r>
              <a:rPr lang="pt-BR" sz="2000" dirty="0"/>
              <a:t> já são por padrão codificadas como </a:t>
            </a:r>
            <a:r>
              <a:rPr lang="pt-BR" sz="2000" dirty="0" err="1"/>
              <a:t>unicode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Contudo, por questões de </a:t>
            </a:r>
            <a:r>
              <a:rPr lang="pt-BR" sz="2000" dirty="0" err="1"/>
              <a:t>retrocompatibilidade</a:t>
            </a:r>
            <a:r>
              <a:rPr lang="pt-BR" sz="2000" dirty="0"/>
              <a:t>, essa notação passou a ser suportada nas versões mais recentes da linguagem Python.</a:t>
            </a:r>
          </a:p>
        </p:txBody>
      </p:sp>
    </p:spTree>
    <p:extLst>
      <p:ext uri="{BB962C8B-B14F-4D97-AF65-F5344CB8AC3E}">
        <p14:creationId xmlns:p14="http://schemas.microsoft.com/office/powerpoint/2010/main" val="301548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Tudo é Objeto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3" y="1970433"/>
            <a:ext cx="11434984" cy="46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06" y="2043675"/>
            <a:ext cx="10515598" cy="4154361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É uma sequência</a:t>
            </a:r>
          </a:p>
          <a:p>
            <a:pPr algn="just"/>
            <a:r>
              <a:rPr lang="pt-BR" sz="2000" i="1" dirty="0" err="1"/>
              <a:t>Code</a:t>
            </a:r>
            <a:r>
              <a:rPr lang="pt-BR" sz="2000" i="1" dirty="0"/>
              <a:t> Points</a:t>
            </a:r>
            <a:r>
              <a:rPr lang="pt-BR" sz="2000" dirty="0"/>
              <a:t> podem ser acessados usando índices</a:t>
            </a:r>
          </a:p>
          <a:p>
            <a:pPr lvl="1" algn="just"/>
            <a:r>
              <a:rPr lang="pt-BR" sz="1600" i="1" dirty="0"/>
              <a:t>&gt;&gt;&gt; “OLA, MEU NOME É VIRGULA’[3]</a:t>
            </a:r>
          </a:p>
          <a:p>
            <a:pPr lvl="1" algn="just"/>
            <a:r>
              <a:rPr lang="pt-BR" sz="1600" i="1" dirty="0"/>
              <a:t>‘ , ‘</a:t>
            </a:r>
          </a:p>
          <a:p>
            <a:pPr algn="just"/>
            <a:r>
              <a:rPr lang="pt-BR" sz="2000" dirty="0"/>
              <a:t>Suporta </a:t>
            </a:r>
            <a:r>
              <a:rPr lang="pt-BR" sz="2000" i="1" dirty="0" err="1"/>
              <a:t>Slices</a:t>
            </a:r>
            <a:endParaRPr lang="pt-BR" sz="2000" dirty="0"/>
          </a:p>
          <a:p>
            <a:pPr lvl="1" algn="just"/>
            <a:r>
              <a:rPr lang="pt-BR" sz="1600" dirty="0"/>
              <a:t>&gt;&gt;&gt; “OLA, MEU NOME É MEU”[5:8]</a:t>
            </a:r>
          </a:p>
          <a:p>
            <a:pPr lvl="1" algn="just"/>
            <a:r>
              <a:rPr lang="pt-BR" sz="1600" dirty="0"/>
              <a:t>“MEU”</a:t>
            </a:r>
          </a:p>
          <a:p>
            <a:pPr lvl="1" algn="just"/>
            <a:r>
              <a:rPr lang="pt-BR" sz="1600" dirty="0"/>
              <a:t>&gt;&gt;&gt; s = “INVERTENDO A FRASE”</a:t>
            </a:r>
          </a:p>
          <a:p>
            <a:pPr lvl="1" algn="just"/>
            <a:r>
              <a:rPr lang="pt-BR" sz="1600" dirty="0"/>
              <a:t>&gt;&gt;&gt; s[</a:t>
            </a:r>
            <a:r>
              <a:rPr lang="pt-BR" sz="1600" dirty="0" err="1"/>
              <a:t>len</a:t>
            </a:r>
            <a:r>
              <a:rPr lang="pt-BR" sz="1600" dirty="0"/>
              <a:t>(s)-1::-1]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37" y="3337819"/>
            <a:ext cx="5631806" cy="18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3" y="1748576"/>
            <a:ext cx="4005228" cy="26827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1" y="4431322"/>
            <a:ext cx="2135281" cy="13629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408" y="1795403"/>
            <a:ext cx="5111109" cy="2589092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 flipH="1">
            <a:off x="5657165" y="1690688"/>
            <a:ext cx="14068" cy="43443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15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06" y="1660498"/>
            <a:ext cx="10515598" cy="829992"/>
          </a:xfrm>
        </p:spPr>
        <p:txBody>
          <a:bodyPr>
            <a:normAutofit/>
          </a:bodyPr>
          <a:lstStyle/>
          <a:p>
            <a:pPr algn="just"/>
            <a:r>
              <a:rPr lang="pt-BR" sz="3600" i="1" dirty="0" err="1"/>
              <a:t>Slices</a:t>
            </a:r>
            <a:r>
              <a:rPr lang="pt-BR" sz="3600" i="1" dirty="0"/>
              <a:t>:</a:t>
            </a:r>
          </a:p>
          <a:p>
            <a:pPr algn="just"/>
            <a:endParaRPr lang="pt-BR" sz="20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7" y="2610627"/>
            <a:ext cx="9216903" cy="17614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25" y="4734547"/>
            <a:ext cx="9216903" cy="5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06" y="1660498"/>
            <a:ext cx="10515598" cy="829992"/>
          </a:xfrm>
        </p:spPr>
        <p:txBody>
          <a:bodyPr>
            <a:normAutofit/>
          </a:bodyPr>
          <a:lstStyle/>
          <a:p>
            <a:pPr algn="just"/>
            <a:r>
              <a:rPr lang="pt-BR" sz="3600" i="1" dirty="0"/>
              <a:t>Imutabilidade:</a:t>
            </a:r>
            <a:endParaRPr lang="pt-BR" sz="2000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4" y="2490490"/>
            <a:ext cx="5605175" cy="55435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4" y="2853986"/>
            <a:ext cx="5605175" cy="283196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351" y="2490490"/>
            <a:ext cx="5364344" cy="24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56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06" y="1660497"/>
            <a:ext cx="10515598" cy="4262001"/>
          </a:xfrm>
        </p:spPr>
        <p:txBody>
          <a:bodyPr>
            <a:normAutofit/>
          </a:bodyPr>
          <a:lstStyle/>
          <a:p>
            <a:pPr algn="just"/>
            <a:r>
              <a:rPr lang="pt-BR" sz="3600" i="1" dirty="0"/>
              <a:t>Métodos:</a:t>
            </a:r>
          </a:p>
          <a:p>
            <a:pPr lvl="1" algn="just"/>
            <a:r>
              <a:rPr lang="pt-BR" i="1" dirty="0"/>
              <a:t>capitalize</a:t>
            </a:r>
          </a:p>
          <a:p>
            <a:pPr lvl="1" algn="just"/>
            <a:r>
              <a:rPr lang="pt-BR" i="1" dirty="0" err="1"/>
              <a:t>count</a:t>
            </a:r>
            <a:endParaRPr lang="pt-BR" i="1" dirty="0"/>
          </a:p>
          <a:p>
            <a:pPr lvl="1" algn="just"/>
            <a:r>
              <a:rPr lang="pt-BR" i="1" dirty="0" err="1"/>
              <a:t>startswith</a:t>
            </a:r>
            <a:endParaRPr lang="pt-BR" i="1" dirty="0"/>
          </a:p>
          <a:p>
            <a:pPr lvl="1" algn="just"/>
            <a:r>
              <a:rPr lang="pt-BR" i="1" dirty="0" err="1"/>
              <a:t>split</a:t>
            </a:r>
            <a:endParaRPr lang="pt-BR" i="1" dirty="0"/>
          </a:p>
          <a:p>
            <a:pPr lvl="1" algn="just"/>
            <a:r>
              <a:rPr lang="pt-BR" i="1" dirty="0" err="1"/>
              <a:t>replace</a:t>
            </a:r>
            <a:endParaRPr lang="pt-BR" i="1" dirty="0"/>
          </a:p>
          <a:p>
            <a:pPr lvl="1" algn="just"/>
            <a:r>
              <a:rPr lang="pt-BR" i="1" dirty="0" err="1"/>
              <a:t>casefold</a:t>
            </a:r>
            <a:endParaRPr lang="pt-BR" i="1" dirty="0"/>
          </a:p>
          <a:p>
            <a:pPr algn="just"/>
            <a:r>
              <a:rPr lang="pt-BR" i="1" dirty="0"/>
              <a:t>Lista completa de métodos: </a:t>
            </a:r>
            <a:r>
              <a:rPr lang="pt-BR" i="1" dirty="0">
                <a:hlinkClick r:id="rId2"/>
              </a:rPr>
              <a:t>https://docs.python.org/3.3/library/stdtypes.html#string-methods</a:t>
            </a:r>
            <a:r>
              <a:rPr lang="pt-BR" i="1" dirty="0"/>
              <a:t> </a:t>
            </a:r>
          </a:p>
          <a:p>
            <a:pPr lvl="1" algn="just"/>
            <a:endParaRPr lang="pt-BR" i="1" dirty="0"/>
          </a:p>
          <a:p>
            <a:pPr lvl="1" algn="just"/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2055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06" y="1660497"/>
            <a:ext cx="10515598" cy="42620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Interpolação: com % ou com a função </a:t>
            </a:r>
            <a:r>
              <a:rPr lang="pt-BR" i="1" dirty="0" err="1"/>
              <a:t>format</a:t>
            </a:r>
            <a:endParaRPr lang="pt-BR" i="1" dirty="0"/>
          </a:p>
          <a:p>
            <a:pPr algn="just"/>
            <a:endParaRPr lang="pt-BR" dirty="0"/>
          </a:p>
          <a:p>
            <a:pPr lvl="1" algn="just"/>
            <a:endParaRPr lang="pt-BR" i="1" dirty="0"/>
          </a:p>
          <a:p>
            <a:pPr lvl="1" algn="just"/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391727"/>
            <a:ext cx="4362450" cy="3171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81" y="2196575"/>
            <a:ext cx="4581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/>
              <a:t>type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b="1" i="1"/>
              <a:t>type(obj)</a:t>
            </a:r>
            <a:r>
              <a:rPr lang="pt-BR" sz="2000"/>
              <a:t> retorna o tipo ou classe de um objeto.</a:t>
            </a:r>
          </a:p>
          <a:p>
            <a:r>
              <a:rPr lang="pt-BR" sz="2000" b="1" i="1"/>
              <a:t>isinstance(obj, class) </a:t>
            </a:r>
            <a:r>
              <a:rPr lang="pt-BR" sz="2000"/>
              <a:t>verifica se obj é do tipo especificado em </a:t>
            </a:r>
            <a:r>
              <a:rPr lang="pt-BR" sz="2000" b="1" i="1"/>
              <a:t>class</a:t>
            </a:r>
            <a:r>
              <a:rPr lang="pt-B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50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/>
              <a:t>type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b="1" i="1" dirty="0" err="1"/>
              <a:t>type</a:t>
            </a:r>
            <a:r>
              <a:rPr lang="pt-BR" sz="2000" b="1" i="1" dirty="0"/>
              <a:t>(</a:t>
            </a:r>
            <a:r>
              <a:rPr lang="pt-BR" sz="2000" b="1" i="1" dirty="0" err="1"/>
              <a:t>obj</a:t>
            </a:r>
            <a:r>
              <a:rPr lang="pt-BR" sz="2000" b="1" i="1" dirty="0"/>
              <a:t>)</a:t>
            </a:r>
            <a:r>
              <a:rPr lang="pt-BR" sz="2000" dirty="0"/>
              <a:t> retorna o tipo ou classe de um objeto.</a:t>
            </a:r>
          </a:p>
          <a:p>
            <a:pPr lvl="1"/>
            <a:r>
              <a:rPr lang="pt-BR" sz="1600" dirty="0"/>
              <a:t>&gt;&gt;&gt; </a:t>
            </a:r>
            <a:r>
              <a:rPr lang="pt-BR" sz="1600" dirty="0" err="1"/>
              <a:t>type</a:t>
            </a:r>
            <a:r>
              <a:rPr lang="pt-BR" sz="1600" dirty="0"/>
              <a:t>(‘abc’)</a:t>
            </a:r>
          </a:p>
          <a:p>
            <a:pPr lvl="1"/>
            <a:r>
              <a:rPr lang="pt-BR" sz="1600" dirty="0"/>
              <a:t>&lt;</a:t>
            </a:r>
            <a:r>
              <a:rPr lang="pt-BR" sz="1600" dirty="0" err="1"/>
              <a:t>type</a:t>
            </a:r>
            <a:r>
              <a:rPr lang="pt-BR" sz="1600" dirty="0"/>
              <a:t> ‘</a:t>
            </a:r>
            <a:r>
              <a:rPr lang="pt-BR" sz="1600" dirty="0" err="1"/>
              <a:t>str</a:t>
            </a:r>
            <a:r>
              <a:rPr lang="pt-BR" sz="1600" dirty="0"/>
              <a:t>’&gt;</a:t>
            </a:r>
          </a:p>
          <a:p>
            <a:r>
              <a:rPr lang="pt-BR" sz="2000" b="1" i="1" dirty="0" err="1"/>
              <a:t>isinstance</a:t>
            </a:r>
            <a:r>
              <a:rPr lang="pt-BR" sz="2000" b="1" i="1" dirty="0"/>
              <a:t>(</a:t>
            </a:r>
            <a:r>
              <a:rPr lang="pt-BR" sz="2000" b="1" i="1" dirty="0" err="1"/>
              <a:t>obj</a:t>
            </a:r>
            <a:r>
              <a:rPr lang="pt-BR" sz="2000" b="1" i="1" dirty="0"/>
              <a:t>, </a:t>
            </a:r>
            <a:r>
              <a:rPr lang="pt-BR" sz="2000" b="1" i="1" dirty="0" err="1"/>
              <a:t>class</a:t>
            </a:r>
            <a:r>
              <a:rPr lang="pt-BR" sz="2000" b="1" i="1" dirty="0"/>
              <a:t>) </a:t>
            </a:r>
            <a:r>
              <a:rPr lang="pt-BR" sz="2000" dirty="0"/>
              <a:t>verifica se </a:t>
            </a:r>
            <a:r>
              <a:rPr lang="pt-BR" sz="2000" dirty="0" err="1"/>
              <a:t>obj</a:t>
            </a:r>
            <a:r>
              <a:rPr lang="pt-BR" sz="2000" dirty="0"/>
              <a:t> é do tipo especificado em </a:t>
            </a:r>
            <a:r>
              <a:rPr lang="pt-BR" sz="2000" b="1" i="1" dirty="0"/>
              <a:t>class</a:t>
            </a:r>
            <a:r>
              <a:rPr lang="pt-BR" sz="2000" dirty="0"/>
              <a:t>.</a:t>
            </a:r>
          </a:p>
          <a:p>
            <a:pPr lvl="1"/>
            <a:r>
              <a:rPr lang="pt-BR" sz="1600" dirty="0"/>
              <a:t>&gt;&gt;&gt; </a:t>
            </a:r>
            <a:r>
              <a:rPr lang="pt-BR" sz="1600" dirty="0" err="1"/>
              <a:t>isinstance</a:t>
            </a:r>
            <a:r>
              <a:rPr lang="pt-BR" sz="1600" dirty="0"/>
              <a:t>(10, </a:t>
            </a:r>
            <a:r>
              <a:rPr lang="pt-BR" sz="1600" dirty="0" err="1"/>
              <a:t>int</a:t>
            </a:r>
            <a:r>
              <a:rPr lang="pt-BR" sz="1600" dirty="0"/>
              <a:t>)</a:t>
            </a:r>
          </a:p>
          <a:p>
            <a:pPr lvl="1"/>
            <a:r>
              <a:rPr lang="pt-BR" sz="1600" dirty="0" err="1"/>
              <a:t>True</a:t>
            </a:r>
            <a:endParaRPr lang="pt-BR" sz="1600" dirty="0"/>
          </a:p>
          <a:p>
            <a:pPr lvl="1"/>
            <a:r>
              <a:rPr lang="pt-BR" sz="1600" dirty="0"/>
              <a:t>&gt;&gt;&gt;</a:t>
            </a:r>
            <a:r>
              <a:rPr lang="pt-BR" sz="1600" dirty="0" err="1"/>
              <a:t>isinstance</a:t>
            </a:r>
            <a:r>
              <a:rPr lang="pt-BR" sz="1600" dirty="0"/>
              <a:t>(1., </a:t>
            </a:r>
            <a:r>
              <a:rPr lang="pt-BR" sz="1600" dirty="0" err="1"/>
              <a:t>float</a:t>
            </a:r>
            <a:r>
              <a:rPr lang="pt-BR" sz="1600" dirty="0"/>
              <a:t>)</a:t>
            </a:r>
          </a:p>
          <a:p>
            <a:pPr lvl="1"/>
            <a:r>
              <a:rPr lang="pt-BR" sz="1600" dirty="0" err="1"/>
              <a:t>True</a:t>
            </a:r>
            <a:endParaRPr lang="pt-BR" sz="1600" dirty="0"/>
          </a:p>
          <a:p>
            <a:pPr lvl="1"/>
            <a:r>
              <a:rPr lang="pt-BR" sz="1600" dirty="0"/>
              <a:t>&gt;&gt;&gt;</a:t>
            </a:r>
            <a:r>
              <a:rPr lang="pt-BR" sz="1600" dirty="0" err="1"/>
              <a:t>isinstance</a:t>
            </a:r>
            <a:r>
              <a:rPr lang="pt-BR" sz="1600" dirty="0"/>
              <a:t>(1, </a:t>
            </a:r>
            <a:r>
              <a:rPr lang="pt-BR" sz="1600" dirty="0" err="1"/>
              <a:t>float</a:t>
            </a:r>
            <a:r>
              <a:rPr lang="pt-BR" sz="1600" dirty="0"/>
              <a:t>)</a:t>
            </a:r>
          </a:p>
          <a:p>
            <a:pPr lvl="1"/>
            <a:r>
              <a:rPr lang="pt-BR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1280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dirty="0"/>
              <a:t>Criando variáveis:</a:t>
            </a:r>
          </a:p>
          <a:p>
            <a:pPr lvl="1"/>
            <a:r>
              <a:rPr lang="pt-BR" sz="2800" dirty="0"/>
              <a:t>variável = expressão</a:t>
            </a:r>
          </a:p>
          <a:p>
            <a:pPr lvl="1"/>
            <a:r>
              <a:rPr lang="pt-BR" sz="2800" dirty="0"/>
              <a:t>&gt;&gt;&gt; imposto = 0.27</a:t>
            </a:r>
          </a:p>
          <a:p>
            <a:pPr lvl="1"/>
            <a:r>
              <a:rPr lang="pt-BR" sz="2800" dirty="0"/>
              <a:t>&gt;&gt;&gt; salario = 3000</a:t>
            </a:r>
          </a:p>
          <a:p>
            <a:pPr lvl="1"/>
            <a:r>
              <a:rPr lang="pt-BR" sz="2800" dirty="0"/>
              <a:t>&gt;&gt;&gt; </a:t>
            </a:r>
            <a:r>
              <a:rPr lang="pt-BR" sz="2800" dirty="0" err="1"/>
              <a:t>print</a:t>
            </a:r>
            <a:r>
              <a:rPr lang="pt-BR" sz="2800" dirty="0"/>
              <a:t>(salario – (salario * imposto))</a:t>
            </a:r>
          </a:p>
          <a:p>
            <a:pPr lvl="1"/>
            <a:r>
              <a:rPr lang="pt-BR" sz="2800" dirty="0"/>
              <a:t>2190.0</a:t>
            </a:r>
          </a:p>
        </p:txBody>
      </p:sp>
    </p:spTree>
    <p:extLst>
      <p:ext uri="{BB962C8B-B14F-4D97-AF65-F5344CB8AC3E}">
        <p14:creationId xmlns:p14="http://schemas.microsoft.com/office/powerpoint/2010/main" val="10356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Criação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dirty="0"/>
              <a:t>Criando variáveis e formatando a saída:</a:t>
            </a:r>
          </a:p>
          <a:p>
            <a:pPr lvl="1"/>
            <a:r>
              <a:rPr lang="pt-BR" sz="2800" dirty="0"/>
              <a:t>variável = expressão</a:t>
            </a:r>
          </a:p>
          <a:p>
            <a:pPr lvl="1"/>
            <a:r>
              <a:rPr lang="pt-BR" sz="2800" dirty="0"/>
              <a:t>&gt;&gt;&gt; imposto = 0.27</a:t>
            </a:r>
          </a:p>
          <a:p>
            <a:pPr lvl="1"/>
            <a:r>
              <a:rPr lang="pt-BR" sz="2800" dirty="0"/>
              <a:t>&gt;&gt;&gt; salario = 3000</a:t>
            </a:r>
          </a:p>
          <a:p>
            <a:pPr lvl="1"/>
            <a:r>
              <a:rPr lang="pt-BR" sz="2800" dirty="0"/>
              <a:t>&gt;&gt;&gt; </a:t>
            </a:r>
            <a:r>
              <a:rPr lang="pt-BR" sz="2800" dirty="0" err="1"/>
              <a:t>print</a:t>
            </a:r>
            <a:r>
              <a:rPr lang="pt-BR" sz="2800" dirty="0"/>
              <a:t>(“Valor real:  {0}”.</a:t>
            </a:r>
            <a:r>
              <a:rPr lang="pt-BR" sz="2800" dirty="0" err="1"/>
              <a:t>format</a:t>
            </a:r>
            <a:r>
              <a:rPr lang="pt-BR" sz="2800" dirty="0"/>
              <a:t>(salario – (salario * imposto)))</a:t>
            </a:r>
          </a:p>
          <a:p>
            <a:pPr lvl="1"/>
            <a:r>
              <a:rPr lang="pt-BR" sz="2800" dirty="0"/>
              <a:t>Valor real: 2190.0</a:t>
            </a:r>
          </a:p>
        </p:txBody>
      </p:sp>
    </p:spTree>
    <p:extLst>
      <p:ext uri="{BB962C8B-B14F-4D97-AF65-F5344CB8AC3E}">
        <p14:creationId xmlns:p14="http://schemas.microsoft.com/office/powerpoint/2010/main" val="52978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ex-Martell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r="3717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pt-BR" i="1">
                <a:solidFill>
                  <a:schemeClr val="bg1"/>
                </a:solidFill>
              </a:rPr>
              <a:t>Duck Typing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“Quando eu vejo um pássaro que caminha como um pato, nada como um pato e grasna como um pato, eu chamo aquele pássaro de pato” (James </a:t>
            </a:r>
            <a:r>
              <a:rPr lang="pt-BR" sz="2400" dirty="0" err="1">
                <a:solidFill>
                  <a:schemeClr val="bg1"/>
                </a:solidFill>
              </a:rPr>
              <a:t>Whitcomb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Riley</a:t>
            </a:r>
            <a:r>
              <a:rPr lang="pt-BR" sz="2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Alex </a:t>
            </a:r>
            <a:r>
              <a:rPr lang="pt-BR" sz="2400" dirty="0" err="1">
                <a:solidFill>
                  <a:schemeClr val="bg1"/>
                </a:solidFill>
              </a:rPr>
              <a:t>Martelli</a:t>
            </a:r>
            <a:r>
              <a:rPr lang="pt-BR" sz="2400" dirty="0">
                <a:solidFill>
                  <a:schemeClr val="bg1"/>
                </a:solidFill>
              </a:rPr>
              <a:t> utilizou o termo em uma mensagem para grupo de notícias </a:t>
            </a:r>
            <a:r>
              <a:rPr lang="pt-BR" sz="2400" dirty="0" err="1">
                <a:solidFill>
                  <a:schemeClr val="bg1"/>
                </a:solidFill>
              </a:rPr>
              <a:t>comp.lang.python</a:t>
            </a:r>
            <a:r>
              <a:rPr lang="pt-BR" sz="2400" dirty="0">
                <a:solidFill>
                  <a:schemeClr val="bg1"/>
                </a:solidFill>
              </a:rPr>
              <a:t> em 2000.</a:t>
            </a:r>
          </a:p>
        </p:txBody>
      </p:sp>
    </p:spTree>
    <p:extLst>
      <p:ext uri="{BB962C8B-B14F-4D97-AF65-F5344CB8AC3E}">
        <p14:creationId xmlns:p14="http://schemas.microsoft.com/office/powerpoint/2010/main" val="319119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Pegando dados do terminal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800" dirty="0"/>
              <a:t>Input([</a:t>
            </a:r>
            <a:r>
              <a:rPr lang="pt-BR" sz="2800" dirty="0" err="1"/>
              <a:t>pr</a:t>
            </a:r>
            <a:r>
              <a:rPr lang="pt-BR" dirty="0" err="1"/>
              <a:t>ompt</a:t>
            </a:r>
            <a:r>
              <a:rPr lang="pt-BR" dirty="0"/>
              <a:t>])</a:t>
            </a:r>
          </a:p>
          <a:p>
            <a:r>
              <a:rPr lang="pt-BR" sz="2800" dirty="0"/>
              <a:t>Diferenças entre as versões 2 e 3 da </a:t>
            </a:r>
            <a:r>
              <a:rPr lang="pt-BR" dirty="0"/>
              <a:t>P</a:t>
            </a:r>
            <a:r>
              <a:rPr lang="pt-BR" sz="2800" dirty="0"/>
              <a:t>ython: </a:t>
            </a:r>
          </a:p>
          <a:p>
            <a:pPr lvl="1"/>
            <a:r>
              <a:rPr lang="pt-BR" dirty="0"/>
              <a:t>Versão 2: </a:t>
            </a:r>
            <a:r>
              <a:rPr lang="pt-BR" dirty="0" err="1"/>
              <a:t>raw_input</a:t>
            </a:r>
            <a:r>
              <a:rPr lang="pt-BR" dirty="0"/>
              <a:t>([</a:t>
            </a:r>
            <a:r>
              <a:rPr lang="pt-BR" dirty="0" err="1"/>
              <a:t>prompt</a:t>
            </a:r>
            <a:r>
              <a:rPr lang="pt-BR" dirty="0"/>
              <a:t>])</a:t>
            </a:r>
          </a:p>
          <a:p>
            <a:pPr lvl="1"/>
            <a:r>
              <a:rPr lang="pt-BR" dirty="0"/>
              <a:t>Versão 3: input([</a:t>
            </a:r>
            <a:r>
              <a:rPr lang="pt-BR" dirty="0" err="1"/>
              <a:t>prompt</a:t>
            </a:r>
            <a:r>
              <a:rPr lang="pt-BR" dirty="0"/>
              <a:t>])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8" y="4099781"/>
            <a:ext cx="9891909" cy="9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1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/>
              <a:t>&gt;&gt;&gt; 1 &gt;= 1</a:t>
            </a:r>
          </a:p>
          <a:p>
            <a:r>
              <a:rPr lang="pt-BR" sz="2000" dirty="0" err="1"/>
              <a:t>True</a:t>
            </a:r>
            <a:endParaRPr lang="pt-BR" sz="2000" dirty="0"/>
          </a:p>
          <a:p>
            <a:r>
              <a:rPr lang="pt-BR" sz="2000" dirty="0"/>
              <a:t>&gt;&gt;&gt; 2 &lt; 1</a:t>
            </a:r>
          </a:p>
          <a:p>
            <a:r>
              <a:rPr lang="pt-BR" sz="2000" dirty="0"/>
              <a:t>False</a:t>
            </a:r>
          </a:p>
          <a:p>
            <a:r>
              <a:rPr lang="pt-BR" sz="2000" dirty="0"/>
              <a:t>&gt;&gt;&gt; 9 == 9</a:t>
            </a:r>
          </a:p>
          <a:p>
            <a:r>
              <a:rPr lang="pt-BR" sz="2000" dirty="0" err="1"/>
              <a:t>True</a:t>
            </a:r>
            <a:endParaRPr lang="pt-BR" sz="2000" dirty="0"/>
          </a:p>
          <a:p>
            <a:r>
              <a:rPr lang="pt-BR" sz="2000" dirty="0"/>
              <a:t>&gt;&gt;&gt; 9 != 8</a:t>
            </a:r>
          </a:p>
          <a:p>
            <a:r>
              <a:rPr lang="pt-BR" sz="2000" dirty="0" err="1"/>
              <a:t>True</a:t>
            </a:r>
            <a:endParaRPr lang="pt-BR" sz="2000" dirty="0"/>
          </a:p>
          <a:p>
            <a:r>
              <a:rPr lang="pt-BR" sz="2000" dirty="0"/>
              <a:t>&gt;&gt;&gt; 2 &lt;= 3</a:t>
            </a:r>
          </a:p>
          <a:p>
            <a:r>
              <a:rPr lang="pt-BR" sz="2000" dirty="0" err="1"/>
              <a:t>True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8449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/>
              <a:t>Tipos distintos nunca são considerados iguais, exceto números.</a:t>
            </a:r>
          </a:p>
          <a:p>
            <a:r>
              <a:rPr lang="pt-BR" sz="2000" dirty="0"/>
              <a:t>Números podem ser comparados entre si, exceto números complexos, cuja comparação com outro tipo de número gera o erro: </a:t>
            </a:r>
            <a:r>
              <a:rPr lang="pt-BR" sz="2000" dirty="0" err="1"/>
              <a:t>TypeError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8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dirty="0"/>
              <a:t>Uso do </a:t>
            </a:r>
            <a:r>
              <a:rPr lang="pt-BR" dirty="0" err="1"/>
              <a:t>if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2688447"/>
            <a:ext cx="10408552" cy="20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46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dirty="0"/>
              <a:t>Uso do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elif</a:t>
            </a:r>
            <a:r>
              <a:rPr lang="pt-BR" dirty="0"/>
              <a:t>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07" y="2782882"/>
            <a:ext cx="5952647" cy="29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2743199" cy="4154361"/>
          </a:xfrm>
        </p:spPr>
        <p:txBody>
          <a:bodyPr>
            <a:normAutofit/>
          </a:bodyPr>
          <a:lstStyle/>
          <a:p>
            <a:r>
              <a:rPr lang="pt-BR" dirty="0"/>
              <a:t>Loops com </a:t>
            </a:r>
            <a:r>
              <a:rPr lang="pt-BR" dirty="0" err="1"/>
              <a:t>while</a:t>
            </a:r>
            <a:r>
              <a:rPr lang="pt-BR" dirty="0"/>
              <a:t>: quando não se sabe previamente a quantidade de iterações.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102" y="1608703"/>
            <a:ext cx="7279225" cy="49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948553" cy="4154361"/>
          </a:xfrm>
        </p:spPr>
        <p:txBody>
          <a:bodyPr>
            <a:normAutofit/>
          </a:bodyPr>
          <a:lstStyle/>
          <a:p>
            <a:r>
              <a:rPr lang="pt-BR" b="1" dirty="0"/>
              <a:t>Listas</a:t>
            </a:r>
          </a:p>
          <a:p>
            <a:r>
              <a:rPr lang="pt-BR" dirty="0"/>
              <a:t>Sintaxe: [&lt;</a:t>
            </a:r>
            <a:r>
              <a:rPr lang="pt-BR" dirty="0" err="1"/>
              <a:t>elementos_separados_por_virgula</a:t>
            </a:r>
            <a:r>
              <a:rPr lang="pt-BR" dirty="0"/>
              <a:t>]</a:t>
            </a:r>
          </a:p>
          <a:p>
            <a:r>
              <a:rPr lang="pt-BR" dirty="0"/>
              <a:t>Exemplos: [1, 2, 3]</a:t>
            </a:r>
          </a:p>
          <a:p>
            <a:r>
              <a:rPr lang="pt-BR" dirty="0"/>
              <a:t>Podem ter elementos de diferentes tipos</a:t>
            </a:r>
          </a:p>
          <a:p>
            <a:r>
              <a:rPr lang="pt-BR" dirty="0"/>
              <a:t>Podemos acessar elementos de uma lista por meio de índices ou trechos por meio de </a:t>
            </a:r>
            <a:r>
              <a:rPr lang="pt-BR" i="1" dirty="0" err="1"/>
              <a:t>slices</a:t>
            </a:r>
            <a:endParaRPr lang="pt-BR" i="1" dirty="0"/>
          </a:p>
          <a:p>
            <a:r>
              <a:rPr lang="pt-BR" dirty="0"/>
              <a:t>Listas são mutáveis</a:t>
            </a:r>
          </a:p>
        </p:txBody>
      </p:sp>
    </p:spTree>
    <p:extLst>
      <p:ext uri="{BB962C8B-B14F-4D97-AF65-F5344CB8AC3E}">
        <p14:creationId xmlns:p14="http://schemas.microsoft.com/office/powerpoint/2010/main" val="57008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2" y="2022601"/>
            <a:ext cx="1384494" cy="650261"/>
          </a:xfrm>
        </p:spPr>
        <p:txBody>
          <a:bodyPr>
            <a:normAutofit/>
          </a:bodyPr>
          <a:lstStyle/>
          <a:p>
            <a:r>
              <a:rPr lang="pt-BR" dirty="0"/>
              <a:t>Listas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02" y="1446115"/>
            <a:ext cx="6359403" cy="51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2" y="2022601"/>
            <a:ext cx="1384494" cy="65026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Listas (</a:t>
            </a:r>
            <a:r>
              <a:rPr lang="pt-BR" i="1" dirty="0" err="1"/>
              <a:t>slices</a:t>
            </a:r>
            <a:r>
              <a:rPr lang="pt-BR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89" y="2022601"/>
            <a:ext cx="7547325" cy="40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2059743" cy="65026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Listas (Mutabilidade)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50" y="1528835"/>
            <a:ext cx="6378453" cy="46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68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i="1" dirty="0" err="1"/>
              <a:t>Duck</a:t>
            </a:r>
            <a:r>
              <a:rPr lang="pt-BR" i="1" dirty="0"/>
              <a:t> </a:t>
            </a:r>
            <a:r>
              <a:rPr lang="pt-BR" i="1" dirty="0" err="1"/>
              <a:t>Typing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812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“Quando eu vejo um pássaro que caminha como um pato, nada como um pato e grasna como um pato, eu chamo aquele pássaro de pato” (James </a:t>
            </a:r>
            <a:r>
              <a:rPr lang="pt-BR" sz="2000" dirty="0" err="1">
                <a:solidFill>
                  <a:schemeClr val="bg1"/>
                </a:solidFill>
              </a:rPr>
              <a:t>Whitcomb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Riley</a:t>
            </a:r>
            <a:r>
              <a:rPr lang="pt-BR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03" y="2827606"/>
            <a:ext cx="8166662" cy="16241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03" y="4580060"/>
            <a:ext cx="8166662" cy="18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0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2059743" cy="65026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Listas e Condicionais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85" y="2207661"/>
            <a:ext cx="7286984" cy="24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809848" cy="3168377"/>
          </a:xfrm>
        </p:spPr>
        <p:txBody>
          <a:bodyPr>
            <a:normAutofit/>
          </a:bodyPr>
          <a:lstStyle/>
          <a:p>
            <a:r>
              <a:rPr lang="pt-BR" dirty="0"/>
              <a:t>for &lt;elemento&gt; in &lt;Lista&gt;</a:t>
            </a:r>
          </a:p>
          <a:p>
            <a:r>
              <a:rPr lang="pt-BR" dirty="0"/>
              <a:t>For &lt;chave&gt;, &lt;valor&gt; in &lt;Dicionário&gt; </a:t>
            </a:r>
          </a:p>
        </p:txBody>
      </p:sp>
    </p:spTree>
    <p:extLst>
      <p:ext uri="{BB962C8B-B14F-4D97-AF65-F5344CB8AC3E}">
        <p14:creationId xmlns:p14="http://schemas.microsoft.com/office/powerpoint/2010/main" val="14725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3157024" cy="650261"/>
          </a:xfrm>
        </p:spPr>
        <p:txBody>
          <a:bodyPr>
            <a:normAutofit/>
          </a:bodyPr>
          <a:lstStyle/>
          <a:p>
            <a:r>
              <a:rPr lang="pt-BR" dirty="0"/>
              <a:t>Dicionários e Listas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97" y="2864098"/>
            <a:ext cx="9111520" cy="22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Condicionais e Loops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3157024" cy="650261"/>
          </a:xfrm>
        </p:spPr>
        <p:txBody>
          <a:bodyPr>
            <a:normAutofit/>
          </a:bodyPr>
          <a:lstStyle/>
          <a:p>
            <a:r>
              <a:rPr lang="pt-BR" dirty="0"/>
              <a:t>Dicionários e Listas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97" y="2864098"/>
            <a:ext cx="9111520" cy="22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Resolva toda a lista 1.</a:t>
            </a:r>
          </a:p>
        </p:txBody>
      </p:sp>
    </p:spTree>
    <p:extLst>
      <p:ext uri="{BB962C8B-B14F-4D97-AF65-F5344CB8AC3E}">
        <p14:creationId xmlns:p14="http://schemas.microsoft.com/office/powerpoint/2010/main" val="41427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385" y="1690689"/>
            <a:ext cx="10650414" cy="4486274"/>
          </a:xfrm>
        </p:spPr>
        <p:txBody>
          <a:bodyPr>
            <a:normAutofit/>
          </a:bodyPr>
          <a:lstStyle/>
          <a:p>
            <a:r>
              <a:rPr lang="pt-BR" sz="2000" i="1" dirty="0" err="1"/>
              <a:t>Built</a:t>
            </a:r>
            <a:r>
              <a:rPr lang="pt-BR" sz="2000" i="1" dirty="0"/>
              <a:t>-in </a:t>
            </a:r>
            <a:r>
              <a:rPr lang="pt-BR" sz="2000" i="1" dirty="0" err="1"/>
              <a:t>Types</a:t>
            </a:r>
            <a:endParaRPr lang="pt-BR" sz="2000" i="1" dirty="0"/>
          </a:p>
          <a:p>
            <a:pPr lvl="1"/>
            <a:r>
              <a:rPr lang="pt-BR" sz="1600" dirty="0"/>
              <a:t>Numéricos</a:t>
            </a:r>
          </a:p>
          <a:p>
            <a:pPr lvl="1"/>
            <a:r>
              <a:rPr lang="pt-BR" sz="1600" dirty="0"/>
              <a:t>Sequências</a:t>
            </a:r>
          </a:p>
          <a:p>
            <a:pPr lvl="1"/>
            <a:r>
              <a:rPr lang="pt-BR" sz="1600" dirty="0"/>
              <a:t>Mapeamentos (</a:t>
            </a:r>
            <a:r>
              <a:rPr lang="pt-BR" sz="1600" i="1" dirty="0" err="1"/>
              <a:t>mappings</a:t>
            </a:r>
            <a:r>
              <a:rPr lang="pt-BR" sz="1600" dirty="0"/>
              <a:t>)</a:t>
            </a:r>
          </a:p>
          <a:p>
            <a:pPr lvl="1"/>
            <a:r>
              <a:rPr lang="pt-BR" sz="1600" dirty="0"/>
              <a:t>Classes</a:t>
            </a:r>
          </a:p>
          <a:p>
            <a:pPr lvl="1"/>
            <a:r>
              <a:rPr lang="pt-BR" sz="1600" dirty="0"/>
              <a:t>Instâncias (</a:t>
            </a:r>
            <a:r>
              <a:rPr lang="pt-BR" sz="1600" dirty="0" err="1"/>
              <a:t>instan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 err="1"/>
              <a:t>ces</a:t>
            </a:r>
            <a:r>
              <a:rPr lang="pt-BR" sz="1600" dirty="0"/>
              <a:t>)</a:t>
            </a:r>
          </a:p>
          <a:p>
            <a:pPr lvl="1"/>
            <a:r>
              <a:rPr lang="pt-BR" sz="1600" dirty="0"/>
              <a:t>Exceções (</a:t>
            </a:r>
            <a:r>
              <a:rPr lang="pt-BR" sz="1600" dirty="0" err="1"/>
              <a:t>Exceptions</a:t>
            </a:r>
            <a:r>
              <a:rPr lang="pt-BR" sz="1600" dirty="0"/>
              <a:t>)</a:t>
            </a:r>
          </a:p>
          <a:p>
            <a:r>
              <a:rPr lang="pt-BR" sz="2000" dirty="0"/>
              <a:t>Coleções:</a:t>
            </a:r>
          </a:p>
          <a:p>
            <a:pPr lvl="1"/>
            <a:r>
              <a:rPr lang="pt-BR" sz="1600" dirty="0"/>
              <a:t>Mutáveis</a:t>
            </a:r>
          </a:p>
          <a:p>
            <a:pPr lvl="1"/>
            <a:r>
              <a:rPr lang="pt-BR" sz="1600" dirty="0"/>
              <a:t>Imutáveis</a:t>
            </a:r>
          </a:p>
          <a:p>
            <a:r>
              <a:rPr lang="pt-BR" sz="2000" dirty="0"/>
              <a:t>Todos os objetos podem ser comparados, testados, verificados se possuem valor lógico </a:t>
            </a:r>
            <a:r>
              <a:rPr lang="pt-BR" sz="2000" i="1" dirty="0" err="1"/>
              <a:t>True</a:t>
            </a:r>
            <a:r>
              <a:rPr lang="pt-BR" sz="2000" dirty="0"/>
              <a:t> e </a:t>
            </a:r>
            <a:r>
              <a:rPr lang="pt-BR" sz="2000" i="1" dirty="0"/>
              <a:t>False </a:t>
            </a:r>
            <a:r>
              <a:rPr lang="pt-BR" sz="2000" dirty="0"/>
              <a:t>e convertidos para uma </a:t>
            </a:r>
            <a:r>
              <a:rPr lang="pt-BR" sz="2000" i="1" dirty="0" err="1"/>
              <a:t>string</a:t>
            </a:r>
            <a:r>
              <a:rPr lang="pt-BR" sz="2000" dirty="0"/>
              <a:t> (com a função </a:t>
            </a:r>
            <a:r>
              <a:rPr lang="pt-BR" sz="2000" i="1" dirty="0" err="1"/>
              <a:t>repr</a:t>
            </a:r>
            <a:r>
              <a:rPr lang="pt-BR" sz="2000" i="1" dirty="0"/>
              <a:t>()</a:t>
            </a:r>
            <a:r>
              <a:rPr lang="pt-BR" sz="2000" dirty="0"/>
              <a:t> ou com a função </a:t>
            </a:r>
            <a:r>
              <a:rPr lang="pt-BR" sz="2000" i="1" dirty="0" err="1"/>
              <a:t>str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5861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Tipos Numéricos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/>
              <a:t>Três tipos numéricos:</a:t>
            </a:r>
          </a:p>
          <a:p>
            <a:pPr lvl="1"/>
            <a:r>
              <a:rPr lang="pt-BR" sz="2000" dirty="0"/>
              <a:t>Inteiros</a:t>
            </a:r>
          </a:p>
          <a:p>
            <a:pPr lvl="1"/>
            <a:r>
              <a:rPr lang="pt-BR" sz="2000" dirty="0"/>
              <a:t>Reais</a:t>
            </a:r>
          </a:p>
          <a:p>
            <a:pPr lvl="1"/>
            <a:r>
              <a:rPr lang="pt-BR" sz="2000" dirty="0"/>
              <a:t>Complexos</a:t>
            </a:r>
          </a:p>
        </p:txBody>
      </p:sp>
    </p:spTree>
    <p:extLst>
      <p:ext uri="{BB962C8B-B14F-4D97-AF65-F5344CB8AC3E}">
        <p14:creationId xmlns:p14="http://schemas.microsoft.com/office/powerpoint/2010/main" val="281841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Tipos Numéricos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/>
              <a:t>Inteiros: são virtualmente ilimitados e podem crescer até o limite da memória.</a:t>
            </a:r>
          </a:p>
          <a:p>
            <a:pPr lvl="1"/>
            <a:r>
              <a:rPr lang="pt-BR" sz="1600" dirty="0"/>
              <a:t>&gt;&gt;&gt; </a:t>
            </a:r>
            <a:r>
              <a:rPr lang="pt-BR" sz="1600" dirty="0" err="1"/>
              <a:t>int</a:t>
            </a:r>
            <a:r>
              <a:rPr lang="pt-BR" sz="1600" dirty="0"/>
              <a:t>(“1”)</a:t>
            </a:r>
          </a:p>
          <a:p>
            <a:pPr lvl="1"/>
            <a:r>
              <a:rPr lang="pt-BR" sz="1600" i="1" dirty="0"/>
              <a:t>1</a:t>
            </a:r>
          </a:p>
          <a:p>
            <a:pPr lvl="1"/>
            <a:r>
              <a:rPr lang="pt-BR" sz="1600" i="1" dirty="0"/>
              <a:t>&gt;&gt;&gt; </a:t>
            </a:r>
            <a:r>
              <a:rPr lang="pt-BR" sz="1600" i="1" dirty="0" err="1"/>
              <a:t>int</a:t>
            </a:r>
            <a:r>
              <a:rPr lang="pt-BR" sz="1600" i="1" dirty="0"/>
              <a:t>(9)</a:t>
            </a:r>
          </a:p>
          <a:p>
            <a:pPr lvl="1"/>
            <a:r>
              <a:rPr lang="pt-BR" sz="1600" i="1" dirty="0"/>
              <a:t>9</a:t>
            </a:r>
          </a:p>
          <a:p>
            <a:pPr lvl="1"/>
            <a:r>
              <a:rPr lang="pt-BR" sz="1600" i="1" dirty="0"/>
              <a:t>&gt;&gt;&gt; 19</a:t>
            </a:r>
          </a:p>
          <a:p>
            <a:pPr lvl="1"/>
            <a:r>
              <a:rPr lang="pt-BR" sz="1600" i="1" dirty="0"/>
              <a:t>19</a:t>
            </a:r>
          </a:p>
          <a:p>
            <a:r>
              <a:rPr lang="pt-BR" sz="2000" dirty="0"/>
              <a:t>No Python3, os inteiros passaram a ser um tipo só, antes tínhamos dois tipos de inteiros: </a:t>
            </a:r>
            <a:r>
              <a:rPr lang="pt-BR" sz="2000" dirty="0" err="1"/>
              <a:t>int</a:t>
            </a:r>
            <a:r>
              <a:rPr lang="pt-BR" sz="2000" dirty="0"/>
              <a:t> e long.</a:t>
            </a:r>
          </a:p>
          <a:p>
            <a:r>
              <a:rPr lang="pt-BR" sz="2000" dirty="0"/>
              <a:t>São virtualmente ilimitados</a:t>
            </a:r>
          </a:p>
          <a:p>
            <a:r>
              <a:rPr lang="pt-BR" sz="2000" dirty="0"/>
              <a:t>Contudo, há um limite prático que pode ser obtido com: </a:t>
            </a:r>
            <a:r>
              <a:rPr lang="pt-BR" sz="2000" dirty="0" err="1"/>
              <a:t>sys.maxint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294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Tipos Numéricos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pt-BR" sz="2000" i="1" dirty="0" err="1"/>
              <a:t>float</a:t>
            </a:r>
            <a:r>
              <a:rPr lang="pt-BR" sz="2000" dirty="0"/>
              <a:t>: no </a:t>
            </a:r>
            <a:r>
              <a:rPr lang="pt-BR" sz="2000" dirty="0" err="1"/>
              <a:t>CPython</a:t>
            </a:r>
            <a:r>
              <a:rPr lang="pt-BR" sz="2000" dirty="0"/>
              <a:t>, são implementados usando o </a:t>
            </a:r>
            <a:r>
              <a:rPr lang="pt-BR" sz="2000" i="1" dirty="0" err="1"/>
              <a:t>double</a:t>
            </a:r>
            <a:r>
              <a:rPr lang="pt-BR" sz="2000" dirty="0"/>
              <a:t> do C.</a:t>
            </a:r>
          </a:p>
          <a:p>
            <a:pPr lvl="1"/>
            <a:r>
              <a:rPr lang="pt-BR" sz="1600" dirty="0"/>
              <a:t>&gt;&gt;&gt; </a:t>
            </a:r>
            <a:r>
              <a:rPr lang="pt-BR" sz="1600" i="1" dirty="0" err="1"/>
              <a:t>float</a:t>
            </a:r>
            <a:r>
              <a:rPr lang="pt-BR" sz="1600" i="1" dirty="0"/>
              <a:t>(‘1.0’)</a:t>
            </a:r>
          </a:p>
          <a:p>
            <a:pPr lvl="1"/>
            <a:r>
              <a:rPr lang="pt-BR" sz="1600" i="1" dirty="0"/>
              <a:t>1.0</a:t>
            </a:r>
          </a:p>
          <a:p>
            <a:pPr lvl="1"/>
            <a:r>
              <a:rPr lang="pt-BR" sz="1600" i="1" dirty="0"/>
              <a:t>&gt;&gt;&gt; 1.2</a:t>
            </a:r>
          </a:p>
          <a:p>
            <a:pPr lvl="1"/>
            <a:r>
              <a:rPr lang="pt-BR" sz="1600" i="1" dirty="0"/>
              <a:t>1.2</a:t>
            </a:r>
          </a:p>
          <a:p>
            <a:pPr lvl="1"/>
            <a:r>
              <a:rPr lang="pt-BR" sz="1600" i="1" dirty="0"/>
              <a:t>&gt;&gt;&gt; </a:t>
            </a:r>
            <a:r>
              <a:rPr lang="pt-BR" sz="1600" i="1" dirty="0" err="1"/>
              <a:t>float</a:t>
            </a:r>
            <a:r>
              <a:rPr lang="pt-BR" sz="1600" i="1" dirty="0"/>
              <a:t>(‘1.’)</a:t>
            </a:r>
          </a:p>
          <a:p>
            <a:pPr lvl="1"/>
            <a:r>
              <a:rPr lang="pt-BR" sz="1600" i="1" dirty="0"/>
              <a:t>1.0</a:t>
            </a:r>
          </a:p>
          <a:p>
            <a:pPr lvl="1"/>
            <a:r>
              <a:rPr lang="pt-BR" sz="1600" i="1" dirty="0"/>
              <a:t>&gt;&gt;&gt; 1.</a:t>
            </a:r>
          </a:p>
          <a:p>
            <a:pPr lvl="1"/>
            <a:r>
              <a:rPr lang="pt-BR" sz="1600" i="1" dirty="0"/>
              <a:t>1.0</a:t>
            </a:r>
          </a:p>
          <a:p>
            <a:r>
              <a:rPr lang="pt-BR" sz="2000" dirty="0"/>
              <a:t>Números complexos:</a:t>
            </a:r>
          </a:p>
          <a:p>
            <a:pPr lvl="1"/>
            <a:r>
              <a:rPr lang="pt-BR" sz="1600" dirty="0"/>
              <a:t>&gt;&gt;&gt; 1+2j</a:t>
            </a:r>
          </a:p>
          <a:p>
            <a:pPr lvl="1"/>
            <a:r>
              <a:rPr lang="pt-BR" sz="1600" dirty="0"/>
              <a:t>(1+2j)</a:t>
            </a:r>
          </a:p>
          <a:p>
            <a:pPr lvl="1"/>
            <a:r>
              <a:rPr lang="pt-BR" sz="1600" dirty="0"/>
              <a:t>&gt;&gt;&gt; </a:t>
            </a:r>
            <a:r>
              <a:rPr lang="pt-BR" sz="1600" dirty="0" err="1"/>
              <a:t>Complex</a:t>
            </a:r>
            <a:r>
              <a:rPr lang="pt-BR" sz="1600" dirty="0"/>
              <a:t>(1, 2)</a:t>
            </a:r>
          </a:p>
          <a:p>
            <a:pPr lvl="1"/>
            <a:r>
              <a:rPr lang="pt-BR" sz="1600" dirty="0"/>
              <a:t>(1+2j)</a:t>
            </a:r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4262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/>
              <a:t>Verificação de Valor Verdade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avaliado como False</a:t>
            </a:r>
          </a:p>
          <a:p>
            <a:pPr lvl="1"/>
            <a:r>
              <a:rPr lang="pt-BR" dirty="0" err="1"/>
              <a:t>None</a:t>
            </a:r>
            <a:r>
              <a:rPr lang="pt-BR" dirty="0"/>
              <a:t>, False, zero de qualquer tipo numérico (0, 0.0, 0j).</a:t>
            </a:r>
          </a:p>
          <a:p>
            <a:pPr lvl="1"/>
            <a:r>
              <a:rPr lang="pt-BR" dirty="0"/>
              <a:t>Qualquer sequência vazia: ‘ ‘, (), [].</a:t>
            </a:r>
          </a:p>
          <a:p>
            <a:pPr lvl="1"/>
            <a:r>
              <a:rPr lang="pt-BR" dirty="0"/>
              <a:t>Qualquer dicionário vazio: {}.</a:t>
            </a:r>
          </a:p>
          <a:p>
            <a:pPr lvl="1"/>
            <a:r>
              <a:rPr lang="pt-BR" dirty="0"/>
              <a:t>Instâncias de classes definidas pelo usuário, se a classe define um método __</a:t>
            </a:r>
            <a:r>
              <a:rPr lang="pt-BR" dirty="0" err="1"/>
              <a:t>bool</a:t>
            </a:r>
            <a:r>
              <a:rPr lang="pt-BR" dirty="0"/>
              <a:t>__() ou __</a:t>
            </a:r>
            <a:r>
              <a:rPr lang="pt-BR" dirty="0" err="1"/>
              <a:t>len</a:t>
            </a:r>
            <a:r>
              <a:rPr lang="pt-BR" dirty="0"/>
              <a:t>__()</a:t>
            </a:r>
          </a:p>
          <a:p>
            <a:r>
              <a:rPr lang="pt-BR" dirty="0"/>
              <a:t>Todos os outros valores serão considerados verdadeiros</a:t>
            </a:r>
          </a:p>
        </p:txBody>
      </p:sp>
    </p:spTree>
    <p:extLst>
      <p:ext uri="{BB962C8B-B14F-4D97-AF65-F5344CB8AC3E}">
        <p14:creationId xmlns:p14="http://schemas.microsoft.com/office/powerpoint/2010/main" val="302912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1209</Words>
  <Application>Microsoft Office PowerPoint</Application>
  <PresentationFormat>Widescreen</PresentationFormat>
  <Paragraphs>279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do Office</vt:lpstr>
      <vt:lpstr>Linguagem de Programação 3:  Variáveis, Tipos, Operadores e Loops em Python</vt:lpstr>
      <vt:lpstr>Tudo é Objeto</vt:lpstr>
      <vt:lpstr>Duck Typing</vt:lpstr>
      <vt:lpstr>Duck Typing</vt:lpstr>
      <vt:lpstr>Tipos</vt:lpstr>
      <vt:lpstr>Tipos Numéricos</vt:lpstr>
      <vt:lpstr>Tipos Numéricos</vt:lpstr>
      <vt:lpstr>Tipos Numéricos</vt:lpstr>
      <vt:lpstr>Verificação de Valor Verdade</vt:lpstr>
      <vt:lpstr>Operadores Aritméticos</vt:lpstr>
      <vt:lpstr>Operadores Aritméticos</vt:lpstr>
      <vt:lpstr>Operadores de Bit</vt:lpstr>
      <vt:lpstr>Operadores de Bit</vt:lpstr>
      <vt:lpstr>Operadores Lógicos</vt:lpstr>
      <vt:lpstr>Operadores Lógicos</vt:lpstr>
      <vt:lpstr>Comparações</vt:lpstr>
      <vt:lpstr>Operações com tipos diferentes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A função type()</vt:lpstr>
      <vt:lpstr>A função type()</vt:lpstr>
      <vt:lpstr>Criação de Variáveis</vt:lpstr>
      <vt:lpstr>Criação de Variáveis</vt:lpstr>
      <vt:lpstr>Pegando dados do terminal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Condicionais e Loops</vt:lpstr>
      <vt:lpstr>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3:  Tipos e Operadores em Python</dc:title>
  <dc:creator>Gilzamir Gomes</dc:creator>
  <cp:lastModifiedBy>Gilzamir Gomes</cp:lastModifiedBy>
  <cp:revision>12</cp:revision>
  <dcterms:created xsi:type="dcterms:W3CDTF">2017-02-23T06:43:22Z</dcterms:created>
  <dcterms:modified xsi:type="dcterms:W3CDTF">2017-03-02T16:21:13Z</dcterms:modified>
</cp:coreProperties>
</file>