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A8485-E38F-77E1-99AB-1332A54DD092}" v="372" dt="2023-10-19T13:40:07.517"/>
    <p1510:client id="{A938EADF-CE7A-E504-532A-C8E8FE534193}" v="171" dt="2023-10-17T14:08:02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408" y="176"/>
      </p:cViewPr>
      <p:guideLst>
        <p:guide orient="horz" pos="2160"/>
        <p:guide pos="31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3AA21249-0483-A22E-B88E-9E6379803BB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B043C30-7D77-3588-2067-CCA7B1C17C8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41378C07-968E-E7E7-15A9-E1706BBF7F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95325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B70246B6-5A77-6068-52E1-BA487DA4DD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FFFD-7E87-0144-A87C-52689D6864D9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36430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C1AD-3740-4044-8323-B8581352C4AB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86080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B785-8D43-184C-AC31-A75BCC0E35A9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12671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57D3-B29A-A547-9953-0AF28D5C2CB7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41152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E8A-AA0F-4242-BEAD-22CC26EE95CA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20099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C4A3-088A-C041-AD46-D7846637C681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41510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A08A-0302-594A-95CE-0B48679A7DA8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20114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B45A-BEF3-164D-A44C-00DD0AAECEBE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15333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0C2-F091-C447-B91E-43234E37274F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11491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20F9-B9F0-A648-9564-2A236C39A395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234559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4439-590D-5A4E-A3F8-2AE490E1AA6C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42287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E313-C120-B944-A116-A874E13092D0}" type="slidenum">
              <a:rPr lang="en-US" altLang="en-DE" smtClean="0"/>
              <a:pPr/>
              <a:t>‹#›</a:t>
            </a:fld>
            <a:endParaRPr lang="en-US" altLang="en-DE"/>
          </a:p>
        </p:txBody>
      </p:sp>
    </p:spTree>
    <p:extLst>
      <p:ext uri="{BB962C8B-B14F-4D97-AF65-F5344CB8AC3E}">
        <p14:creationId xmlns:p14="http://schemas.microsoft.com/office/powerpoint/2010/main" val="24887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A8309F5-AA98-15AB-1A8D-CE1CC29C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01600"/>
            <a:ext cx="8458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rial"/>
                <a:ea typeface="新細明體"/>
                <a:cs typeface="Arial"/>
              </a:rPr>
              <a:t>Optimal Design of Agile Jumping Maneuvers for a Single Leg System</a:t>
            </a:r>
            <a:endParaRPr lang="en-US" sz="2800" b="1" dirty="0">
              <a:solidFill>
                <a:schemeClr val="accent1"/>
              </a:solidFill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25E4E23-2333-68F9-8EE1-38B07769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2459192"/>
            <a:ext cx="9705859" cy="33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195263" indent="-195263"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5263" algn="l"/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500"/>
              </a:spcBef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Development of </a:t>
            </a:r>
            <a:endParaRPr lang="en-US" dirty="0">
              <a:cs typeface="Arial"/>
            </a:endParaRPr>
          </a:p>
          <a:p>
            <a:pPr marL="342900" indent="-342900">
              <a:spcBef>
                <a:spcPts val="500"/>
              </a:spcBef>
              <a:buFont typeface="Arial"/>
              <a:buChar char="•"/>
            </a:pPr>
            <a:r>
              <a:rPr lang="en-US" sz="2000" b="1" dirty="0">
                <a:latin typeface="Arial"/>
                <a:ea typeface="ＭＳ Ｐゴシック"/>
                <a:cs typeface="Arial"/>
              </a:rPr>
              <a:t>Two-stage pipeline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 for jump planning, Trajectory Optimization (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TO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) - based</a:t>
            </a:r>
            <a:endParaRPr lang="en-US" dirty="0">
              <a:cs typeface="Arial"/>
            </a:endParaRPr>
          </a:p>
          <a:p>
            <a:pPr marL="0" indent="0">
              <a:spcBef>
                <a:spcPts val="500"/>
              </a:spcBef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embedding</a:t>
            </a:r>
          </a:p>
          <a:p>
            <a:pPr lvl="1" indent="-19494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Accurate calibrated 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actuation model</a:t>
            </a:r>
          </a:p>
          <a:p>
            <a:pPr lvl="1" indent="-19494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ea typeface="ＭＳ Ｐゴシック"/>
                <a:cs typeface="Arial"/>
              </a:rPr>
              <a:t>Energy regeneration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 model</a:t>
            </a:r>
          </a:p>
          <a:p>
            <a:pPr marL="0" indent="0">
              <a:spcBef>
                <a:spcPts val="500"/>
              </a:spcBef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Optimizing for </a:t>
            </a:r>
          </a:p>
          <a:p>
            <a:pPr marL="480695" indent="-194945">
              <a:spcBef>
                <a:spcPts val="500"/>
              </a:spcBef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Take-off trajectory (max. jump height)</a:t>
            </a:r>
            <a:endParaRPr lang="en-US" dirty="0">
              <a:cs typeface="Arial" panose="020B0604020202020204" pitchFamily="34" charset="0"/>
            </a:endParaRPr>
          </a:p>
          <a:p>
            <a:pPr lvl="1" indent="-194945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Landing + braking (mitigate 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impact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, max</a:t>
            </a:r>
          </a:p>
          <a:p>
            <a:pPr marL="262255" lvl="1">
              <a:spcBef>
                <a:spcPts val="500"/>
              </a:spcBef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   reg. energy)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38FAC73-66E0-9949-6B1D-5811EEBD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0" y="108598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AU" sz="2000" b="1" dirty="0">
                <a:latin typeface="Arial"/>
                <a:ea typeface="新細明體"/>
                <a:cs typeface="Arial"/>
              </a:rPr>
              <a:t>Andrea Patrizi, Francesco </a:t>
            </a:r>
            <a:r>
              <a:rPr lang="en-AU" sz="2000" b="1" dirty="0" err="1">
                <a:latin typeface="Arial"/>
                <a:ea typeface="新細明體"/>
                <a:cs typeface="Arial"/>
              </a:rPr>
              <a:t>Ruscelli</a:t>
            </a:r>
            <a:r>
              <a:rPr lang="en-AU" sz="2000" b="1" dirty="0">
                <a:latin typeface="Arial"/>
                <a:ea typeface="新細明體"/>
                <a:cs typeface="Arial"/>
              </a:rPr>
              <a:t>, Arturo Laurenzi and Nikos G. </a:t>
            </a:r>
            <a:r>
              <a:rPr lang="en-AU" sz="2000" b="1" dirty="0" err="1">
                <a:latin typeface="Arial"/>
                <a:ea typeface="新細明體"/>
                <a:cs typeface="Arial"/>
              </a:rPr>
              <a:t>Tsagarakis</a:t>
            </a:r>
            <a:r>
              <a:rPr lang="en-AU" sz="2000" b="1" dirty="0">
                <a:latin typeface="Arial"/>
                <a:ea typeface="新細明體"/>
                <a:cs typeface="Arial"/>
              </a:rPr>
              <a:t> </a:t>
            </a:r>
            <a:r>
              <a:rPr lang="es-ES" sz="2000" b="1" dirty="0">
                <a:latin typeface="Arial"/>
                <a:ea typeface="新細明體"/>
                <a:cs typeface="Arial"/>
              </a:rPr>
              <a:t> </a:t>
            </a:r>
            <a:br>
              <a:rPr lang="es-ES" sz="2000" dirty="0">
                <a:ea typeface="新細明體" panose="02020500000000000000" pitchFamily="18" charset="-120"/>
              </a:rPr>
            </a:br>
            <a:r>
              <a:rPr lang="es-ES" sz="2000" dirty="0">
                <a:latin typeface="Arial"/>
                <a:ea typeface="新細明體"/>
                <a:cs typeface="Arial"/>
              </a:rPr>
              <a:t> 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Humanoids</a:t>
            </a:r>
            <a:r>
              <a:rPr lang="es-ES" sz="2000" dirty="0">
                <a:latin typeface="Arial"/>
                <a:ea typeface="新細明體"/>
                <a:cs typeface="Arial"/>
              </a:rPr>
              <a:t> and Human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Centered</a:t>
            </a:r>
            <a:r>
              <a:rPr lang="es-ES" sz="2000" dirty="0">
                <a:latin typeface="Arial"/>
                <a:ea typeface="新細明體"/>
                <a:cs typeface="Arial"/>
              </a:rPr>
              <a:t>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Mechatronics</a:t>
            </a:r>
            <a:r>
              <a:rPr lang="es-ES" sz="2000" dirty="0">
                <a:latin typeface="Arial"/>
                <a:ea typeface="新細明體"/>
                <a:cs typeface="Arial"/>
              </a:rPr>
              <a:t> (HHCM),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Italian</a:t>
            </a:r>
            <a:r>
              <a:rPr lang="es-ES" sz="2000" dirty="0">
                <a:latin typeface="Arial"/>
                <a:ea typeface="新細明體"/>
                <a:cs typeface="Arial"/>
              </a:rPr>
              <a:t>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Institute</a:t>
            </a:r>
            <a:r>
              <a:rPr lang="es-ES" sz="2000" dirty="0">
                <a:latin typeface="Arial"/>
                <a:ea typeface="新細明體"/>
                <a:cs typeface="Arial"/>
              </a:rPr>
              <a:t>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of</a:t>
            </a:r>
            <a:r>
              <a:rPr lang="es-ES" sz="2000" dirty="0">
                <a:latin typeface="Arial"/>
                <a:ea typeface="新細明體"/>
                <a:cs typeface="Arial"/>
              </a:rPr>
              <a:t>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Technology</a:t>
            </a:r>
            <a:r>
              <a:rPr lang="es-ES" sz="2000" dirty="0">
                <a:latin typeface="Arial"/>
                <a:ea typeface="新細明體"/>
                <a:cs typeface="Arial"/>
              </a:rPr>
              <a:t> (IIT), </a:t>
            </a:r>
            <a:r>
              <a:rPr lang="es-ES" sz="2000" dirty="0" err="1">
                <a:latin typeface="Arial"/>
                <a:ea typeface="新細明體"/>
                <a:cs typeface="Arial"/>
              </a:rPr>
              <a:t>Italy</a:t>
            </a:r>
            <a:endParaRPr lang="en-US" dirty="0" err="1">
              <a:latin typeface="Arial"/>
              <a:ea typeface="新細明體"/>
              <a:cs typeface="Arial"/>
            </a:endParaRPr>
          </a:p>
        </p:txBody>
      </p:sp>
      <p:pic>
        <p:nvPicPr>
          <p:cNvPr id="3080" name="Picture 8" descr="2023 IEEE-RAS 22nd International Conference on Humanoid Robots (Humanoids)">
            <a:extLst>
              <a:ext uri="{FF2B5EF4-FFF2-40B4-BE49-F238E27FC236}">
                <a16:creationId xmlns:a16="http://schemas.microsoft.com/office/drawing/2014/main" id="{BA0286D0-EF89-DC3A-9B3A-D1B12DE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36265"/>
            <a:ext cx="3130550" cy="7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olunteer Resources - IEEE Robotics and Automation Society">
            <a:extLst>
              <a:ext uri="{FF2B5EF4-FFF2-40B4-BE49-F238E27FC236}">
                <a16:creationId xmlns:a16="http://schemas.microsoft.com/office/drawing/2014/main" id="{57BFEA79-C12C-6E3D-2EC8-9E510E44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6" y="6129709"/>
            <a:ext cx="1692525" cy="6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veral images of robotic arms&#10;&#10;Description automatically generated">
            <a:extLst>
              <a:ext uri="{FF2B5EF4-FFF2-40B4-BE49-F238E27FC236}">
                <a16:creationId xmlns:a16="http://schemas.microsoft.com/office/drawing/2014/main" id="{EFA419F2-DD40-0EE2-DFFC-C3A224148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47" y="3419588"/>
            <a:ext cx="4148999" cy="23415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1087</TotalTime>
  <Words>101</Words>
  <Application>Microsoft Office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IROS2013 Digest Template</dc:title>
  <dc:subject/>
  <dc:creator>Atsushi Yamashita</dc:creator>
  <cp:keywords/>
  <dc:description/>
  <cp:lastModifiedBy>Katja Mombaur</cp:lastModifiedBy>
  <cp:revision>148</cp:revision>
  <cp:lastPrinted>1601-01-01T00:00:00Z</cp:lastPrinted>
  <dcterms:created xsi:type="dcterms:W3CDTF">2009-01-23T15:55:01Z</dcterms:created>
  <dcterms:modified xsi:type="dcterms:W3CDTF">2023-10-19T13:40:45Z</dcterms:modified>
</cp:coreProperties>
</file>