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jdhani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65fa7758_0_8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65fa7758_0_8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c865fa7758_0_8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91378c1da_1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91378c1da_1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91378c1da_1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91378c1da_1_5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91378c1da_1_5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e91378c1da_1_5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91378c1da_1_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91378c1da_1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e91378c1da_1_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1378c1da_1_1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1378c1da_1_1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e91378c1da_1_1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1378c1da_1_6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91378c1da_1_6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e91378c1da_1_6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91378c1da_1_7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91378c1da_1_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e91378c1da_1_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91378c1da_1_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91378c1da_1_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e91378c1da_1_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94f54da12_0_6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94f54da12_0_6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c94f54da12_0_6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865fa7758_0_99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865fa7758_0_9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c865fa7758_0_9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865fa7758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gc865fa7758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865fa7758_0_98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865fa7758_0_98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c865fa7758_0_98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1378c1da_0_3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1378c1da_0_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91378c1da_0_3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1378c1da_0_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1378c1da_0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e91378c1da_0_1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91378c1da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91378c1da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91378c1da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378c1da_0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378c1da_0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91378c1da_0_2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91378c1da_0_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91378c1da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e91378c1da_0_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91378c1da_1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91378c1da_1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91378c1da_1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91378c1da_1_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91378c1da_1_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91378c1da_1_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3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500"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19" name="Google Shape;11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1"/>
          <p:cNvPicPr preferRelativeResize="0"/>
          <p:nvPr/>
        </p:nvPicPr>
        <p:blipFill rotWithShape="1">
          <a:blip r:embed="rId2">
            <a:alphaModFix/>
          </a:blip>
          <a:srcRect b="0" l="-130" r="129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-10920" l="50" r="-50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/>
          </a:p>
        </p:txBody>
      </p:sp>
      <p:sp>
        <p:nvSpPr>
          <p:cNvPr id="36" name="Google Shape;36;p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sz="2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sz="2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" name="Google Shape;13;p1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" name="Google Shape;14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Introdução a banco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Tabelas, linhas, colunas e dados</a:t>
            </a:r>
            <a:endParaRPr/>
          </a:p>
        </p:txBody>
      </p:sp>
      <p:sp>
        <p:nvSpPr>
          <p:cNvPr id="217" name="Google Shape;217;p43"/>
          <p:cNvSpPr txBox="1"/>
          <p:nvPr>
            <p:ph idx="2" type="subTitle"/>
          </p:nvPr>
        </p:nvSpPr>
        <p:spPr>
          <a:xfrm>
            <a:off x="681675" y="1775875"/>
            <a:ext cx="75495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Linhas, também chamadas de </a:t>
            </a:r>
            <a:r>
              <a:rPr b="1" lang="es-AR"/>
              <a:t>tuplas</a:t>
            </a:r>
            <a:r>
              <a:rPr lang="es-AR"/>
              <a:t> ou </a:t>
            </a:r>
            <a:r>
              <a:rPr b="1" lang="es-AR"/>
              <a:t>registros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-AR"/>
              <a:t>É toda ocorrência de algo que é representado por uma entidade</a:t>
            </a:r>
            <a:endParaRPr i="1"/>
          </a:p>
        </p:txBody>
      </p:sp>
      <p:pic>
        <p:nvPicPr>
          <p:cNvPr id="218" name="Google Shape;218;p43"/>
          <p:cNvPicPr preferRelativeResize="0"/>
          <p:nvPr/>
        </p:nvPicPr>
        <p:blipFill rotWithShape="1">
          <a:blip r:embed="rId3">
            <a:alphaModFix/>
          </a:blip>
          <a:srcRect b="0" l="0" r="0" t="11832"/>
          <a:stretch/>
        </p:blipFill>
        <p:spPr>
          <a:xfrm>
            <a:off x="1694175" y="2817825"/>
            <a:ext cx="5206999" cy="141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43"/>
          <p:cNvSpPr/>
          <p:nvPr/>
        </p:nvSpPr>
        <p:spPr>
          <a:xfrm>
            <a:off x="1651000" y="2992450"/>
            <a:ext cx="5270400" cy="1746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Tabelas, linhas, colunas e dados</a:t>
            </a:r>
            <a:endParaRPr/>
          </a:p>
        </p:txBody>
      </p:sp>
      <p:sp>
        <p:nvSpPr>
          <p:cNvPr id="226" name="Google Shape;226;p44"/>
          <p:cNvSpPr txBox="1"/>
          <p:nvPr>
            <p:ph idx="2" type="subTitle"/>
          </p:nvPr>
        </p:nvSpPr>
        <p:spPr>
          <a:xfrm>
            <a:off x="681675" y="1775875"/>
            <a:ext cx="75495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Colunas</a:t>
            </a:r>
            <a:r>
              <a:rPr lang="es-AR"/>
              <a:t>, também chamadas de </a:t>
            </a:r>
            <a:r>
              <a:rPr b="1" lang="es-AR"/>
              <a:t>atributos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-AR"/>
              <a:t>São as características ou propriedades das tabelas e que armazenam um tipo de dado específico</a:t>
            </a:r>
            <a:endParaRPr i="1"/>
          </a:p>
        </p:txBody>
      </p:sp>
      <p:pic>
        <p:nvPicPr>
          <p:cNvPr id="227" name="Google Shape;227;p44"/>
          <p:cNvPicPr preferRelativeResize="0"/>
          <p:nvPr/>
        </p:nvPicPr>
        <p:blipFill rotWithShape="1">
          <a:blip r:embed="rId3">
            <a:alphaModFix/>
          </a:blip>
          <a:srcRect b="0" l="0" r="0" t="11832"/>
          <a:stretch/>
        </p:blipFill>
        <p:spPr>
          <a:xfrm>
            <a:off x="1694175" y="2817825"/>
            <a:ext cx="5206999" cy="141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8" name="Google Shape;228;p44"/>
          <p:cNvSpPr/>
          <p:nvPr/>
        </p:nvSpPr>
        <p:spPr>
          <a:xfrm>
            <a:off x="4230700" y="2809875"/>
            <a:ext cx="976200" cy="1413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Tabelas, linhas, colunas e dados</a:t>
            </a:r>
            <a:endParaRPr/>
          </a:p>
        </p:txBody>
      </p:sp>
      <p:sp>
        <p:nvSpPr>
          <p:cNvPr id="235" name="Google Shape;235;p45"/>
          <p:cNvSpPr txBox="1"/>
          <p:nvPr>
            <p:ph idx="2" type="subTitle"/>
          </p:nvPr>
        </p:nvSpPr>
        <p:spPr>
          <a:xfrm>
            <a:off x="681675" y="1775875"/>
            <a:ext cx="75495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Por analogia…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5"/>
          <p:cNvPicPr preferRelativeResize="0"/>
          <p:nvPr/>
        </p:nvPicPr>
        <p:blipFill rotWithShape="1">
          <a:blip r:embed="rId3">
            <a:alphaModFix/>
          </a:blip>
          <a:srcRect b="0" l="19405" r="19515" t="0"/>
          <a:stretch/>
        </p:blipFill>
        <p:spPr>
          <a:xfrm>
            <a:off x="681675" y="2443750"/>
            <a:ext cx="1349375" cy="13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549" y="2581932"/>
            <a:ext cx="1349374" cy="104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5"/>
          <p:cNvPicPr preferRelativeResize="0"/>
          <p:nvPr/>
        </p:nvPicPr>
        <p:blipFill rotWithShape="1">
          <a:blip r:embed="rId5">
            <a:alphaModFix/>
          </a:blip>
          <a:srcRect b="0" l="25331" r="28359" t="0"/>
          <a:stretch/>
        </p:blipFill>
        <p:spPr>
          <a:xfrm>
            <a:off x="6508850" y="2320989"/>
            <a:ext cx="1182275" cy="15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5"/>
          <p:cNvSpPr txBox="1"/>
          <p:nvPr/>
        </p:nvSpPr>
        <p:spPr>
          <a:xfrm>
            <a:off x="884013" y="3944925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Registro</a:t>
            </a:r>
            <a:endParaRPr/>
          </a:p>
        </p:txBody>
      </p:sp>
      <p:sp>
        <p:nvSpPr>
          <p:cNvPr id="240" name="Google Shape;240;p45"/>
          <p:cNvSpPr txBox="1"/>
          <p:nvPr/>
        </p:nvSpPr>
        <p:spPr>
          <a:xfrm>
            <a:off x="3802050" y="3944925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Tabela</a:t>
            </a:r>
            <a:endParaRPr/>
          </a:p>
        </p:txBody>
      </p:sp>
      <p:sp>
        <p:nvSpPr>
          <p:cNvPr id="241" name="Google Shape;241;p45"/>
          <p:cNvSpPr txBox="1"/>
          <p:nvPr/>
        </p:nvSpPr>
        <p:spPr>
          <a:xfrm>
            <a:off x="6720063" y="3944925"/>
            <a:ext cx="94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Banco de dados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Modelos conceitual, lógico e físico</a:t>
            </a:r>
            <a:endParaRPr/>
          </a:p>
        </p:txBody>
      </p:sp>
      <p:sp>
        <p:nvSpPr>
          <p:cNvPr id="248" name="Google Shape;248;p46"/>
          <p:cNvSpPr txBox="1"/>
          <p:nvPr>
            <p:ph idx="2" type="subTitle"/>
          </p:nvPr>
        </p:nvSpPr>
        <p:spPr>
          <a:xfrm>
            <a:off x="769600" y="1855275"/>
            <a:ext cx="48342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AR"/>
              <a:t>Modelo Conceitual: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Representa ou descreve, de forma </a:t>
            </a:r>
            <a:r>
              <a:rPr b="1" lang="es-AR"/>
              <a:t>simples</a:t>
            </a:r>
            <a:r>
              <a:rPr lang="es-AR"/>
              <a:t>, a realidade de algum problema, negócio ou ambiente de modo a ser </a:t>
            </a:r>
            <a:r>
              <a:rPr b="1" lang="es-AR"/>
              <a:t>facilmente </a:t>
            </a:r>
            <a:r>
              <a:rPr lang="es-AR"/>
              <a:t>compreendido pelo usuário final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Totalmente independente da tecnologia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Descrição de alto nível</a:t>
            </a:r>
            <a:r>
              <a:rPr baseline="30000" lang="es-AR">
                <a:solidFill>
                  <a:srgbClr val="EC183F"/>
                </a:solidFill>
              </a:rPr>
              <a:t>*</a:t>
            </a:r>
            <a:endParaRPr baseline="30000">
              <a:solidFill>
                <a:srgbClr val="EC183F"/>
              </a:solidFill>
            </a:endParaRPr>
          </a:p>
        </p:txBody>
      </p:sp>
      <p:pic>
        <p:nvPicPr>
          <p:cNvPr id="249" name="Google Shape;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46" y="1926571"/>
            <a:ext cx="2825750" cy="21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Modelos conceitual, lógico e físico</a:t>
            </a:r>
            <a:endParaRPr/>
          </a:p>
        </p:txBody>
      </p:sp>
      <p:pic>
        <p:nvPicPr>
          <p:cNvPr id="256" name="Google Shape;2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450" y="1766600"/>
            <a:ext cx="3598501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 txBox="1"/>
          <p:nvPr>
            <p:ph idx="2" type="subTitle"/>
          </p:nvPr>
        </p:nvSpPr>
        <p:spPr>
          <a:xfrm>
            <a:off x="769600" y="1855275"/>
            <a:ext cx="33501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AR"/>
              <a:t>Outra maneira de visualizar o modelo conceitual:</a:t>
            </a:r>
            <a:endParaRPr baseline="300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Modelos conceitual, lógico e físico</a:t>
            </a:r>
            <a:endParaRPr/>
          </a:p>
        </p:txBody>
      </p:sp>
      <p:sp>
        <p:nvSpPr>
          <p:cNvPr id="264" name="Google Shape;264;p48"/>
          <p:cNvSpPr txBox="1"/>
          <p:nvPr>
            <p:ph idx="2" type="subTitle"/>
          </p:nvPr>
        </p:nvSpPr>
        <p:spPr>
          <a:xfrm>
            <a:off x="769600" y="1855275"/>
            <a:ext cx="48342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AR"/>
              <a:t>Modelo lógico: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Representa com maiores detalhes as estruturas que estarão no banco de dados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Ainda é independente da tecnologia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Descrição pode ser considerada ainda de alto nível</a:t>
            </a:r>
            <a:endParaRPr baseline="30000">
              <a:solidFill>
                <a:srgbClr val="EC183F"/>
              </a:solidFill>
            </a:endParaRPr>
          </a:p>
        </p:txBody>
      </p:sp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75" y="1583625"/>
            <a:ext cx="3235400" cy="260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Modelos conceitual, lógico e físico</a:t>
            </a:r>
            <a:endParaRPr/>
          </a:p>
        </p:txBody>
      </p:sp>
      <p:sp>
        <p:nvSpPr>
          <p:cNvPr id="272" name="Google Shape;272;p49"/>
          <p:cNvSpPr txBox="1"/>
          <p:nvPr>
            <p:ph idx="2" type="subTitle"/>
          </p:nvPr>
        </p:nvSpPr>
        <p:spPr>
          <a:xfrm>
            <a:off x="769600" y="1855275"/>
            <a:ext cx="76839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AR"/>
              <a:t>Modelo físico: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Descreve as estruturas já considerando seu armazenamento físico no banco de dados. Para tal, possui algumas regras: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AR"/>
              <a:t>tipo e tamanho dos campos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AR"/>
              <a:t>nomenclaturas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AR"/>
              <a:t>restrições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AR"/>
              <a:t>índices,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idx="2" type="subTitle"/>
          </p:nvPr>
        </p:nvSpPr>
        <p:spPr>
          <a:xfrm>
            <a:off x="681675" y="1434875"/>
            <a:ext cx="56889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/>
              <a:t>Em uma reunião, o responsável lhe diz o seguinte: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0"/>
          <p:cNvSpPr txBox="1"/>
          <p:nvPr>
            <p:ph type="title"/>
          </p:nvPr>
        </p:nvSpPr>
        <p:spPr>
          <a:xfrm>
            <a:off x="681675" y="8553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Caso: Empresa de eventos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>
            <a:off x="495750" y="1921075"/>
            <a:ext cx="7951500" cy="2819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0"/>
          <p:cNvSpPr txBox="1"/>
          <p:nvPr/>
        </p:nvSpPr>
        <p:spPr>
          <a:xfrm>
            <a:off x="1114800" y="2052300"/>
            <a:ext cx="67656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empresa realiza eventos. Esses eventos podem ser de diversos tipos, tais como: corporativos, casamentos, 15 anos, etc.</a:t>
            </a:r>
            <a:endParaRPr i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 é quem nos contrata para a realização do evento. Geralmente, solicitamos nome, identificação e informações de contato.</a:t>
            </a:r>
            <a:endParaRPr i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AR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Além disso, pedimos alguns dados do evento, tais como:  orçamento estimado, número de pessoas, tipo de evento, data, local, características desejáveis, por exemplo, música (clássica, rock&amp;pop e outros gêneros), comida (buffet, coquetel, aperitivo, brunch), entre outros.</a:t>
            </a:r>
            <a:endParaRPr i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2" name="Google Shape;282;p50"/>
          <p:cNvGrpSpPr/>
          <p:nvPr/>
        </p:nvGrpSpPr>
        <p:grpSpPr>
          <a:xfrm>
            <a:off x="575037" y="2026740"/>
            <a:ext cx="325932" cy="254158"/>
            <a:chOff x="3016921" y="2408750"/>
            <a:chExt cx="793216" cy="709740"/>
          </a:xfrm>
        </p:grpSpPr>
        <p:sp>
          <p:nvSpPr>
            <p:cNvPr id="283" name="Google Shape;283;p5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50"/>
          <p:cNvGrpSpPr/>
          <p:nvPr/>
        </p:nvGrpSpPr>
        <p:grpSpPr>
          <a:xfrm rot="10800000">
            <a:off x="7987968" y="4351366"/>
            <a:ext cx="325932" cy="254158"/>
            <a:chOff x="2965350" y="2408750"/>
            <a:chExt cx="793216" cy="709740"/>
          </a:xfrm>
        </p:grpSpPr>
        <p:sp>
          <p:nvSpPr>
            <p:cNvPr id="286" name="Google Shape;286;p5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Validando os resultados!</a:t>
            </a:r>
            <a:endParaRPr/>
          </a:p>
        </p:txBody>
      </p:sp>
      <p:pic>
        <p:nvPicPr>
          <p:cNvPr id="294" name="Google Shape;2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25" y="1313750"/>
            <a:ext cx="1912976" cy="337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idx="2" type="subTitle"/>
          </p:nvPr>
        </p:nvSpPr>
        <p:spPr>
          <a:xfrm>
            <a:off x="681675" y="1645550"/>
            <a:ext cx="52674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O que é uma base de dados?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Mecanismos de banco de dados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Tabelas, linhas, colunas e dados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Modelos conceitual, lógico e físico</a:t>
            </a:r>
            <a:endParaRPr/>
          </a:p>
        </p:txBody>
      </p:sp>
      <p:sp>
        <p:nvSpPr>
          <p:cNvPr id="158" name="Google Shape;158;p35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que veremos?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59" name="Google Shape;1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375" y="1267625"/>
            <a:ext cx="1471775" cy="3331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idx="2" type="subTitle"/>
          </p:nvPr>
        </p:nvSpPr>
        <p:spPr>
          <a:xfrm>
            <a:off x="681675" y="1645550"/>
            <a:ext cx="77637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Entender a diferença entre banco de dados e SGBD;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Compreender as diferenças entre modelos conceitual, lógico e físico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Entender o que são tabelas, linhas, colunas e dados</a:t>
            </a:r>
            <a:endParaRPr/>
          </a:p>
        </p:txBody>
      </p:sp>
      <p:sp>
        <p:nvSpPr>
          <p:cNvPr id="166" name="Google Shape;166;p36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Objetivos da aula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idx="1" type="subTitle"/>
          </p:nvPr>
        </p:nvSpPr>
        <p:spPr>
          <a:xfrm>
            <a:off x="1174200" y="2482850"/>
            <a:ext cx="6795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AR"/>
              <a:t>Pra você, o que é um banco de dados?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que é um banco de dados?</a:t>
            </a:r>
            <a:endParaRPr/>
          </a:p>
        </p:txBody>
      </p:sp>
      <p:sp>
        <p:nvSpPr>
          <p:cNvPr id="179" name="Google Shape;179;p38"/>
          <p:cNvSpPr txBox="1"/>
          <p:nvPr>
            <p:ph idx="2" type="subTitle"/>
          </p:nvPr>
        </p:nvSpPr>
        <p:spPr>
          <a:xfrm>
            <a:off x="681675" y="1752075"/>
            <a:ext cx="55335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-AR"/>
              <a:t>É um conjunto de informações organizadas que podem estar em um sistema manual ou computadorizado</a:t>
            </a:r>
            <a:endParaRPr/>
          </a:p>
        </p:txBody>
      </p:sp>
      <p:pic>
        <p:nvPicPr>
          <p:cNvPr id="180" name="Google Shape;180;p38"/>
          <p:cNvPicPr preferRelativeResize="0"/>
          <p:nvPr/>
        </p:nvPicPr>
        <p:blipFill rotWithShape="1">
          <a:blip r:embed="rId3">
            <a:alphaModFix/>
          </a:blip>
          <a:srcRect b="0" l="25331" r="28359" t="0"/>
          <a:stretch/>
        </p:blipFill>
        <p:spPr>
          <a:xfrm>
            <a:off x="6445350" y="1714530"/>
            <a:ext cx="1934865" cy="2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 que é um banco de dados?</a:t>
            </a:r>
            <a:endParaRPr/>
          </a:p>
        </p:txBody>
      </p:sp>
      <p:sp>
        <p:nvSpPr>
          <p:cNvPr id="187" name="Google Shape;187;p39"/>
          <p:cNvSpPr txBox="1"/>
          <p:nvPr>
            <p:ph idx="2" type="subTitle"/>
          </p:nvPr>
        </p:nvSpPr>
        <p:spPr>
          <a:xfrm>
            <a:off x="681675" y="1752075"/>
            <a:ext cx="55335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Propriedades: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Lógica, coerência e significado;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Possui um propósito;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Representa algum aspecto do mundo real;</a:t>
            </a:r>
            <a:endParaRPr/>
          </a:p>
        </p:txBody>
      </p:sp>
      <p:pic>
        <p:nvPicPr>
          <p:cNvPr id="188" name="Google Shape;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450" y="1752076"/>
            <a:ext cx="2235825" cy="1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Mecanismos de bancos de dados</a:t>
            </a:r>
            <a:endParaRPr/>
          </a:p>
        </p:txBody>
      </p:sp>
      <p:sp>
        <p:nvSpPr>
          <p:cNvPr id="195" name="Google Shape;195;p40"/>
          <p:cNvSpPr txBox="1"/>
          <p:nvPr>
            <p:ph idx="2" type="subTitle"/>
          </p:nvPr>
        </p:nvSpPr>
        <p:spPr>
          <a:xfrm>
            <a:off x="681675" y="1823500"/>
            <a:ext cx="76923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Banco de dados x SGBD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AR"/>
              <a:t>Componentes do SGBD: hardware, software, dados e usuários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Exemplos de SGBD’s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MySQL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Tabelas, linhas, colunas e dados</a:t>
            </a:r>
            <a:endParaRPr/>
          </a:p>
        </p:txBody>
      </p:sp>
      <p:sp>
        <p:nvSpPr>
          <p:cNvPr id="202" name="Google Shape;202;p41"/>
          <p:cNvSpPr txBox="1"/>
          <p:nvPr>
            <p:ph idx="2" type="subTitle"/>
          </p:nvPr>
        </p:nvSpPr>
        <p:spPr>
          <a:xfrm>
            <a:off x="681675" y="1775875"/>
            <a:ext cx="75495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Tabelas, também chamadas de </a:t>
            </a:r>
            <a:r>
              <a:rPr b="1" lang="es-AR"/>
              <a:t>relações</a:t>
            </a:r>
            <a:r>
              <a:rPr lang="es-AR"/>
              <a:t> ou ainda </a:t>
            </a:r>
            <a:r>
              <a:rPr b="1" lang="es-AR"/>
              <a:t>entidades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-AR"/>
              <a:t>São quaisquer coisas do mundo real sobre as quais se deseja armazenar informações e que são formadas por um conjunto de informações com as mesmas características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Tabelas, linhas, colunas e dados</a:t>
            </a:r>
            <a:endParaRPr/>
          </a:p>
        </p:txBody>
      </p:sp>
      <p:sp>
        <p:nvSpPr>
          <p:cNvPr id="209" name="Google Shape;209;p42"/>
          <p:cNvSpPr txBox="1"/>
          <p:nvPr>
            <p:ph idx="2" type="subTitle"/>
          </p:nvPr>
        </p:nvSpPr>
        <p:spPr>
          <a:xfrm>
            <a:off x="681675" y="1775875"/>
            <a:ext cx="75495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Exemplo: entidade </a:t>
            </a:r>
            <a:r>
              <a:rPr b="1" lang="es-AR"/>
              <a:t>PESSOA</a:t>
            </a:r>
            <a:endParaRPr b="1"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42"/>
          <p:cNvPicPr preferRelativeResize="0"/>
          <p:nvPr/>
        </p:nvPicPr>
        <p:blipFill rotWithShape="1">
          <a:blip r:embed="rId3">
            <a:alphaModFix/>
          </a:blip>
          <a:srcRect b="0" l="0" r="0" t="11832"/>
          <a:stretch/>
        </p:blipFill>
        <p:spPr>
          <a:xfrm>
            <a:off x="1852925" y="2400038"/>
            <a:ext cx="5206999" cy="1412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