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Rajdhani"/>
      <p:regular r:id="rId23"/>
      <p:bold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Rajdhani-bold.fntdata"/><Relationship Id="rId23" Type="http://schemas.openxmlformats.org/officeDocument/2006/relationships/font" Target="fonts/Rajdhani-regular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c64ff578f_0_10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c64ff578f_0_1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ac64ff578f_0_10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cdb304ef0d_0_34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cdb304ef0d_0_34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cdb304ef0d_0_34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ee38d90cf4_0_49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ee38d90cf4_0_49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ee38d90cf4_0_49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ee38d90cf4_0_69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ee38d90cf4_0_69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ee38d90cf4_0_69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85b0a250f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5" name="Google Shape;275;gc85b0a250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942ca098da_0_0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942ca098da_0_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942ca098da_0_0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287881420_0_11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287881420_0_1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a287881420_0_11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289bc6d20_0_110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289bc6d20_0_11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a289bc6d20_0_110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db304ef0d_0_8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cdb304ef0d_0_8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cdb304ef0d_0_8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cdb304ef0d_0_17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cdb304ef0d_0_17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cdb304ef0d_0_17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cdb304ef0d_0_56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cdb304ef0d_0_56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cdb304ef0d_0_56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cdb304ef0d_0_27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cdb304ef0d_0_27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cdb304ef0d_0_27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cdb304ef0d_0_44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cdb304ef0d_0_44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cdb304ef0d_0_44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Relationship Id="rId3" Type="http://schemas.openxmlformats.org/officeDocument/2006/relationships/image" Target="../media/image9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1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title"/>
          </p:nvPr>
        </p:nvSpPr>
        <p:spPr>
          <a:xfrm>
            <a:off x="4201325" y="1251125"/>
            <a:ext cx="4222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Rajdhani"/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4">
  <p:cSld name="CUSTOM_5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ulo  1">
  <p:cSld name="BLANK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/>
          <p:nvPr/>
        </p:nvSpPr>
        <p:spPr>
          <a:xfrm>
            <a:off x="-27075" y="-108275"/>
            <a:ext cx="9171000" cy="4971900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12"/>
          <p:cNvSpPr/>
          <p:nvPr/>
        </p:nvSpPr>
        <p:spPr>
          <a:xfrm>
            <a:off x="848800" y="1012350"/>
            <a:ext cx="7322400" cy="351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2"/>
          <p:cNvSpPr/>
          <p:nvPr/>
        </p:nvSpPr>
        <p:spPr>
          <a:xfrm>
            <a:off x="848800" y="777175"/>
            <a:ext cx="7322400" cy="3990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" name="Google Shape;45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199997">
            <a:off x="390682" y="1134983"/>
            <a:ext cx="1329983" cy="1329983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2"/>
          <p:cNvSpPr/>
          <p:nvPr/>
        </p:nvSpPr>
        <p:spPr>
          <a:xfrm>
            <a:off x="10386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2"/>
          <p:cNvSpPr/>
          <p:nvPr/>
        </p:nvSpPr>
        <p:spPr>
          <a:xfrm>
            <a:off x="12672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2"/>
          <p:cNvSpPr/>
          <p:nvPr/>
        </p:nvSpPr>
        <p:spPr>
          <a:xfrm>
            <a:off x="14958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2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" name="Google Shape;50;p12"/>
          <p:cNvSpPr txBox="1"/>
          <p:nvPr>
            <p:ph idx="1" type="subTitle"/>
          </p:nvPr>
        </p:nvSpPr>
        <p:spPr>
          <a:xfrm>
            <a:off x="1787425" y="12870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Rajdhani"/>
              <a:buNone/>
              <a:defRPr b="1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2" type="subTitle"/>
          </p:nvPr>
        </p:nvSpPr>
        <p:spPr>
          <a:xfrm>
            <a:off x="1038650" y="23993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sz="2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2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3"/>
          <p:cNvPicPr preferRelativeResize="0"/>
          <p:nvPr/>
        </p:nvPicPr>
        <p:blipFill rotWithShape="1">
          <a:blip r:embed="rId2">
            <a:alphaModFix/>
          </a:blip>
          <a:srcRect b="0" l="-130" r="129" t="-30140"/>
          <a:stretch/>
        </p:blipFill>
        <p:spPr>
          <a:xfrm>
            <a:off x="-21437" y="4655757"/>
            <a:ext cx="9186872" cy="542469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/>
          <p:nvPr/>
        </p:nvSpPr>
        <p:spPr>
          <a:xfrm>
            <a:off x="1012800" y="4943400"/>
            <a:ext cx="21879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100" y="546250"/>
            <a:ext cx="8453102" cy="4348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478649">
            <a:off x="696034" y="1692685"/>
            <a:ext cx="714584" cy="712028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1330225" y="15918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2" type="subTitle"/>
          </p:nvPr>
        </p:nvSpPr>
        <p:spPr>
          <a:xfrm>
            <a:off x="886250" y="26279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Open Sans"/>
              <a:buNone/>
              <a:defRPr b="1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-635575" y="241450"/>
            <a:ext cx="1294700" cy="1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8525850" y="3728500"/>
            <a:ext cx="1294700" cy="12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8" name="Google Shape;68;p16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9" name="Google Shape;69;p16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70" name="Google Shape;70;p16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6"/>
          <p:cNvSpPr txBox="1"/>
          <p:nvPr/>
        </p:nvSpPr>
        <p:spPr>
          <a:xfrm>
            <a:off x="5450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9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Arquitetura cliente-servidor</a:t>
            </a:r>
            <a:endParaRPr b="0" i="0" sz="1050" u="none" cap="none" strike="noStrike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2" name="Google Shape;72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6" name="Google Shape;76;p17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7" name="Google Shape;77;p17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78" name="Google Shape;78;p17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/>
        </p:nvSpPr>
        <p:spPr>
          <a:xfrm>
            <a:off x="5450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9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Arquitetura cliente-servidor</a:t>
            </a:r>
            <a:endParaRPr b="0" i="0" sz="1050" u="none" cap="none" strike="noStrike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5" name="Google Shape;85;p18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18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5450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9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Arquitetura cliente-servidor</a:t>
            </a:r>
            <a:endParaRPr b="0" i="0" sz="1050" u="none" cap="none" strike="noStrike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4" name="Google Shape;94;p19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5" name="Google Shape;95;p19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96" name="Google Shape;96;p19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5450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9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Arquitetura cliente-servidor</a:t>
            </a:r>
            <a:endParaRPr b="0" i="0" sz="1050" u="none" cap="none" strike="noStrike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2" name="Google Shape;102;p20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3" name="Google Shape;103;p20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04" name="Google Shape;104;p20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/>
        </p:nvSpPr>
        <p:spPr>
          <a:xfrm>
            <a:off x="5450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9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Arquitetura cliente-servidor</a:t>
            </a:r>
            <a:endParaRPr b="0" i="0" sz="1050" u="none" cap="none" strike="noStrike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1" name="Google Shape;111;p21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2" name="Google Shape;112;p2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13" name="Google Shape;113;p21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/>
        </p:nvSpPr>
        <p:spPr>
          <a:xfrm>
            <a:off x="5450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9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Arquitetura cliente-servidor</a:t>
            </a:r>
            <a:endParaRPr b="0" i="0" sz="1050" u="none" cap="none" strike="noStrike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3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3575" y="-69225"/>
            <a:ext cx="9472072" cy="530539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ajdhani"/>
              <a:buNone/>
              <a:defRPr b="1" sz="4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9" name="Google Shape;119;p22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0" name="Google Shape;120;p22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21" name="Google Shape;121;p22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2"/>
          <p:cNvSpPr txBox="1"/>
          <p:nvPr/>
        </p:nvSpPr>
        <p:spPr>
          <a:xfrm>
            <a:off x="5450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9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Arquitetura cliente-servidor</a:t>
            </a:r>
            <a:endParaRPr b="0" i="0" sz="1050" u="none" cap="none" strike="noStrike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132" name="Google Shape;13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4 1">
  <p:cSld name="BLANK_1_1_1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720000" y="227025"/>
            <a:ext cx="7704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2 1">
  <p:cSld name="CUSTOM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CUSTOM_6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/>
          <p:nvPr/>
        </p:nvSpPr>
        <p:spPr>
          <a:xfrm>
            <a:off x="-23150" y="0"/>
            <a:ext cx="9179700" cy="5156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2">
  <p:cSld name="CUSTOM_7">
    <p:bg>
      <p:bgPr>
        <a:solidFill>
          <a:srgbClr val="666666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CUSTOM_4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7"/>
          <p:cNvPicPr preferRelativeResize="0"/>
          <p:nvPr/>
        </p:nvPicPr>
        <p:blipFill rotWithShape="1">
          <a:blip r:embed="rId2">
            <a:alphaModFix/>
          </a:blip>
          <a:srcRect b="-10920" l="50" r="-50" t="-19237"/>
          <a:stretch/>
        </p:blipFill>
        <p:spPr>
          <a:xfrm>
            <a:off x="-21437" y="4679282"/>
            <a:ext cx="9186872" cy="54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9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7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681675" y="19431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sz="2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2" type="subTitle"/>
          </p:nvPr>
        </p:nvSpPr>
        <p:spPr>
          <a:xfrm>
            <a:off x="698150" y="3291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/>
        </p:nvSpPr>
        <p:spPr>
          <a:xfrm>
            <a:off x="1024575" y="4863525"/>
            <a:ext cx="26007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Integração de Instruções DDL e DML</a:t>
            </a:r>
            <a:endParaRPr sz="13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mario">
  <p:cSld name="BLANK_1_1_1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/>
        </p:nvSpPr>
        <p:spPr>
          <a:xfrm>
            <a:off x="720000" y="178800"/>
            <a:ext cx="7704000" cy="10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accent4"/>
                </a:solidFill>
                <a:latin typeface="Rajdhani"/>
                <a:ea typeface="Rajdhani"/>
                <a:cs typeface="Rajdhani"/>
                <a:sym typeface="Rajdhani"/>
              </a:rPr>
              <a:t>Temario</a:t>
            </a:r>
            <a:endParaRPr/>
          </a:p>
        </p:txBody>
      </p:sp>
      <p:sp>
        <p:nvSpPr>
          <p:cNvPr id="30" name="Google Shape;30;p8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ulo temario">
  <p:cSld name="BLANK_1_1_1_3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" name="Google Shape;33;p9"/>
          <p:cNvSpPr txBox="1"/>
          <p:nvPr>
            <p:ph type="title"/>
          </p:nvPr>
        </p:nvSpPr>
        <p:spPr>
          <a:xfrm>
            <a:off x="757875" y="4170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Rajdhani"/>
              <a:buNone/>
              <a:defRPr b="1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" type="subTitle"/>
          </p:nvPr>
        </p:nvSpPr>
        <p:spPr>
          <a:xfrm>
            <a:off x="757875" y="14097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Open Sans"/>
              <a:buNone/>
              <a:defRPr b="1" sz="2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2" type="subTitle"/>
          </p:nvPr>
        </p:nvSpPr>
        <p:spPr>
          <a:xfrm>
            <a:off x="774350" y="27585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ulo ">
  <p:cSld name="BLANK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" name="Google Shape;38;p10"/>
          <p:cNvSpPr txBox="1"/>
          <p:nvPr>
            <p:ph idx="1" type="subTitle"/>
          </p:nvPr>
        </p:nvSpPr>
        <p:spPr>
          <a:xfrm>
            <a:off x="718100" y="251275"/>
            <a:ext cx="77076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Rajdhani"/>
              <a:buNone/>
              <a:defRPr b="1" sz="25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2" type="subTitle"/>
          </p:nvPr>
        </p:nvSpPr>
        <p:spPr>
          <a:xfrm>
            <a:off x="774350" y="2529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orient="horz" pos="741">
          <p15:clr>
            <a:srgbClr val="EA4335"/>
          </p15:clr>
        </p15:guide>
        <p15:guide id="3" orient="horz" pos="3064">
          <p15:clr>
            <a:srgbClr val="EA4335"/>
          </p15:clr>
        </p15:guide>
        <p15:guide id="4" pos="5306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Integração de instruções</a:t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DDL e DML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/>
          <p:nvPr/>
        </p:nvSpPr>
        <p:spPr>
          <a:xfrm>
            <a:off x="718200" y="7697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Instrução </a:t>
            </a:r>
            <a:r>
              <a:rPr b="1" i="0" lang="pt-BR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DELETE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0" name="Google Shape;240;p37"/>
          <p:cNvSpPr txBox="1"/>
          <p:nvPr/>
        </p:nvSpPr>
        <p:spPr>
          <a:xfrm>
            <a:off x="718200" y="1321238"/>
            <a:ext cx="7351500" cy="12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Da mesma forma, podemos remover os dados de uma tabela. Por exemplo, é necessário deletar os dados de um usuário cujo ID é 1. Em seguida, os parâmetros de entrada são usados ​​para que a SP receba o valor do ID e tal valor seja inserido no WHERE da instrução DELETE.</a:t>
            </a:r>
            <a:endParaRPr/>
          </a:p>
        </p:txBody>
      </p:sp>
      <p:grpSp>
        <p:nvGrpSpPr>
          <p:cNvPr id="241" name="Google Shape;241;p37"/>
          <p:cNvGrpSpPr/>
          <p:nvPr/>
        </p:nvGrpSpPr>
        <p:grpSpPr>
          <a:xfrm>
            <a:off x="718200" y="2427719"/>
            <a:ext cx="7692646" cy="1839070"/>
            <a:chOff x="630638" y="2191941"/>
            <a:chExt cx="6913495" cy="361808"/>
          </a:xfrm>
        </p:grpSpPr>
        <p:sp>
          <p:nvSpPr>
            <p:cNvPr id="242" name="Google Shape;242;p37"/>
            <p:cNvSpPr/>
            <p:nvPr/>
          </p:nvSpPr>
          <p:spPr>
            <a:xfrm>
              <a:off x="1116033" y="2191941"/>
              <a:ext cx="6428100" cy="3618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DELIMITER $$</a:t>
              </a:r>
              <a:endParaRPr/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CREATE PROCEDURE </a:t>
              </a: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sp_eliminar_usuario(</a:t>
              </a:r>
              <a:r>
                <a:rPr b="0" i="0" lang="pt-BR" sz="1400" u="none" cap="none" strike="noStrike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IN</a:t>
              </a: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400" u="none" cap="none" strike="noStrike">
                  <a:solidFill>
                    <a:srgbClr val="FFAB40"/>
                  </a:solidFill>
                  <a:latin typeface="Consolas"/>
                  <a:ea typeface="Consolas"/>
                  <a:cs typeface="Consolas"/>
                  <a:sym typeface="Consolas"/>
                </a:rPr>
                <a:t>id</a:t>
              </a: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400" u="none" cap="none" strike="noStrike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/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BEGIN</a:t>
              </a:r>
              <a:endParaRPr/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     DELETE FROM </a:t>
              </a: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usuario</a:t>
              </a:r>
              <a:r>
                <a:rPr b="0" i="0" lang="pt-BR" sz="1400" u="none" cap="none" strike="noStrike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 WHERE </a:t>
              </a: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id_usuario = </a:t>
              </a:r>
              <a:r>
                <a:rPr b="0" i="0" lang="pt-BR" sz="1400" u="none" cap="none" strike="noStrike">
                  <a:solidFill>
                    <a:srgbClr val="FFAB40"/>
                  </a:solidFill>
                  <a:latin typeface="Consolas"/>
                  <a:ea typeface="Consolas"/>
                  <a:cs typeface="Consolas"/>
                  <a:sym typeface="Consolas"/>
                </a:rPr>
                <a:t>id</a:t>
              </a: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; </a:t>
              </a:r>
              <a:endParaRPr/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END</a:t>
              </a: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$$</a:t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43" name="Google Shape;243;p37"/>
            <p:cNvSpPr/>
            <p:nvPr/>
          </p:nvSpPr>
          <p:spPr>
            <a:xfrm>
              <a:off x="630638" y="2191949"/>
              <a:ext cx="485400" cy="3618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SQL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44" name="Google Shape;244;p37"/>
          <p:cNvGrpSpPr/>
          <p:nvPr/>
        </p:nvGrpSpPr>
        <p:grpSpPr>
          <a:xfrm>
            <a:off x="733154" y="4362496"/>
            <a:ext cx="7692646" cy="380152"/>
            <a:chOff x="630638" y="2191941"/>
            <a:chExt cx="6913495" cy="361808"/>
          </a:xfrm>
        </p:grpSpPr>
        <p:sp>
          <p:nvSpPr>
            <p:cNvPr id="245" name="Google Shape;245;p37"/>
            <p:cNvSpPr/>
            <p:nvPr/>
          </p:nvSpPr>
          <p:spPr>
            <a:xfrm>
              <a:off x="1116033" y="2191941"/>
              <a:ext cx="6428100" cy="3618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CALL </a:t>
              </a: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sp_eliminar_usuario(</a:t>
              </a:r>
              <a:r>
                <a:rPr b="0" i="0" lang="pt-BR" sz="1400" u="none" cap="none" strike="noStrike">
                  <a:solidFill>
                    <a:srgbClr val="FFAB40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46" name="Google Shape;246;p37"/>
            <p:cNvSpPr/>
            <p:nvPr/>
          </p:nvSpPr>
          <p:spPr>
            <a:xfrm>
              <a:off x="630638" y="2191949"/>
              <a:ext cx="485400" cy="3618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SQL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/>
          <p:nvPr/>
        </p:nvSpPr>
        <p:spPr>
          <a:xfrm>
            <a:off x="610325" y="673450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Instrução </a:t>
            </a:r>
            <a:r>
              <a:rPr b="1" i="0" lang="pt-BR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SELECT Co</a:t>
            </a:r>
            <a:r>
              <a:rPr b="1" lang="pt-BR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</a:t>
            </a:r>
            <a:r>
              <a:rPr b="1" i="0" lang="pt-BR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 IN - OUT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53" name="Google Shape;253;p38"/>
          <p:cNvSpPr txBox="1"/>
          <p:nvPr/>
        </p:nvSpPr>
        <p:spPr>
          <a:xfrm>
            <a:off x="610325" y="1224850"/>
            <a:ext cx="7351500" cy="12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 instrução </a:t>
            </a:r>
            <a:r>
              <a:rPr b="1"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SELECT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nos permite listar os dados de uma tabela. Por exemplo, você deseja saber o nome do usuário com ID de valor 1. Para isso, o ID é recebido em um parâmetro de entrada e o resultado é armazenado em um parâmetro de saída com a cláusula INTO.</a:t>
            </a:r>
            <a:endParaRPr/>
          </a:p>
        </p:txBody>
      </p:sp>
      <p:grpSp>
        <p:nvGrpSpPr>
          <p:cNvPr id="254" name="Google Shape;254;p38"/>
          <p:cNvGrpSpPr/>
          <p:nvPr/>
        </p:nvGrpSpPr>
        <p:grpSpPr>
          <a:xfrm>
            <a:off x="617800" y="2358269"/>
            <a:ext cx="7692646" cy="1839070"/>
            <a:chOff x="630638" y="2191941"/>
            <a:chExt cx="6913495" cy="361808"/>
          </a:xfrm>
        </p:grpSpPr>
        <p:sp>
          <p:nvSpPr>
            <p:cNvPr id="255" name="Google Shape;255;p38"/>
            <p:cNvSpPr/>
            <p:nvPr/>
          </p:nvSpPr>
          <p:spPr>
            <a:xfrm>
              <a:off x="1116033" y="2191941"/>
              <a:ext cx="6428100" cy="3618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DELIMITER $$</a:t>
              </a:r>
              <a:endParaRPr/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CREATE PROCEDURE </a:t>
              </a: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sp_</a:t>
              </a:r>
              <a:r>
                <a:rPr lang="pt-BR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exbir</a:t>
              </a: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_nome_usuario(</a:t>
              </a:r>
              <a:endParaRPr/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    </a:t>
              </a:r>
              <a:r>
                <a:rPr b="0" i="0" lang="pt-BR" sz="1400" u="none" cap="none" strike="noStrike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INOUT</a:t>
              </a: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400" u="none" cap="none" strike="noStrike">
                  <a:solidFill>
                    <a:srgbClr val="FFAB40"/>
                  </a:solidFill>
                  <a:latin typeface="Consolas"/>
                  <a:ea typeface="Consolas"/>
                  <a:cs typeface="Consolas"/>
                  <a:sym typeface="Consolas"/>
                </a:rPr>
                <a:t>id</a:t>
              </a: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400" u="none" cap="none" strike="noStrike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b="0" i="0" lang="pt-BR" sz="1400" u="none" cap="none" strike="noStrike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OUT</a:t>
              </a: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400" u="none" cap="none" strike="noStrike">
                  <a:solidFill>
                    <a:srgbClr val="FFAB40"/>
                  </a:solidFill>
                  <a:latin typeface="Consolas"/>
                  <a:ea typeface="Consolas"/>
                  <a:cs typeface="Consolas"/>
                  <a:sym typeface="Consolas"/>
                </a:rPr>
                <a:t>nome</a:t>
              </a: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400" u="none" cap="none" strike="noStrike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VARCHAR(</a:t>
              </a:r>
              <a:r>
                <a:rPr b="0" i="0" lang="pt-BR" sz="1400" u="none" cap="none" strike="noStrike">
                  <a:solidFill>
                    <a:srgbClr val="FFAB40"/>
                  </a:solidFill>
                  <a:latin typeface="Consolas"/>
                  <a:ea typeface="Consolas"/>
                  <a:cs typeface="Consolas"/>
                  <a:sym typeface="Consolas"/>
                </a:rPr>
                <a:t>30</a:t>
              </a:r>
              <a:r>
                <a:rPr b="0" i="0" lang="pt-BR" sz="1400" u="none" cap="none" strike="noStrike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/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BEGIN</a:t>
              </a:r>
              <a:endParaRPr/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     SELECT </a:t>
              </a: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nome</a:t>
              </a:r>
              <a:r>
                <a:rPr b="0" i="0" lang="pt-BR" sz="1400" u="none" cap="none" strike="noStrike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 INTO </a:t>
              </a:r>
              <a:r>
                <a:rPr lang="pt-BR">
                  <a:solidFill>
                    <a:srgbClr val="FFAB40"/>
                  </a:solidFill>
                  <a:latin typeface="Consolas"/>
                  <a:ea typeface="Consolas"/>
                  <a:cs typeface="Consolas"/>
                  <a:sym typeface="Consolas"/>
                </a:rPr>
                <a:t>nome </a:t>
              </a:r>
              <a:r>
                <a:rPr b="0" i="0" lang="pt-BR" sz="1400" u="none" cap="none" strike="noStrike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FROM </a:t>
              </a: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usuario</a:t>
              </a:r>
              <a:r>
                <a:rPr b="0" i="0" lang="pt-BR" sz="1400" u="none" cap="none" strike="noStrike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 WHERE </a:t>
              </a: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id_usuario = </a:t>
              </a:r>
              <a:r>
                <a:rPr b="0" i="0" lang="pt-BR" sz="1400" u="none" cap="none" strike="noStrike">
                  <a:solidFill>
                    <a:srgbClr val="FFAB40"/>
                  </a:solidFill>
                  <a:latin typeface="Consolas"/>
                  <a:ea typeface="Consolas"/>
                  <a:cs typeface="Consolas"/>
                  <a:sym typeface="Consolas"/>
                </a:rPr>
                <a:t>id</a:t>
              </a: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; 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END</a:t>
              </a: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$$</a:t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56" name="Google Shape;256;p38"/>
            <p:cNvSpPr/>
            <p:nvPr/>
          </p:nvSpPr>
          <p:spPr>
            <a:xfrm>
              <a:off x="630638" y="2191949"/>
              <a:ext cx="485400" cy="3618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SQL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57" name="Google Shape;257;p38"/>
          <p:cNvGrpSpPr/>
          <p:nvPr/>
        </p:nvGrpSpPr>
        <p:grpSpPr>
          <a:xfrm>
            <a:off x="617800" y="4217865"/>
            <a:ext cx="7692646" cy="551649"/>
            <a:chOff x="630638" y="2191941"/>
            <a:chExt cx="6913495" cy="361808"/>
          </a:xfrm>
        </p:grpSpPr>
        <p:sp>
          <p:nvSpPr>
            <p:cNvPr id="258" name="Google Shape;258;p38"/>
            <p:cNvSpPr/>
            <p:nvPr/>
          </p:nvSpPr>
          <p:spPr>
            <a:xfrm>
              <a:off x="1116033" y="2191941"/>
              <a:ext cx="6428100" cy="3618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200" u="none" cap="none" strike="noStrike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CALL </a:t>
              </a:r>
              <a:r>
                <a:rPr b="0" i="0" lang="pt-BR" sz="12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sp_dame_nome_usuario(</a:t>
              </a:r>
              <a:r>
                <a:rPr b="0" i="0" lang="pt-BR" sz="1200" u="none" cap="none" strike="noStrike">
                  <a:solidFill>
                    <a:srgbClr val="FFAB40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r>
                <a:rPr b="0" i="0" lang="pt-BR" sz="12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,</a:t>
              </a:r>
              <a:r>
                <a:rPr b="0" i="0" lang="pt-BR" sz="1200" u="none" cap="none" strike="noStrike">
                  <a:solidFill>
                    <a:srgbClr val="FFAB40"/>
                  </a:solidFill>
                  <a:latin typeface="Consolas"/>
                  <a:ea typeface="Consolas"/>
                  <a:cs typeface="Consolas"/>
                  <a:sym typeface="Consolas"/>
                </a:rPr>
                <a:t>@nome</a:t>
              </a:r>
              <a:r>
                <a:rPr b="0" i="0" lang="pt-BR" sz="12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); </a:t>
              </a:r>
              <a:r>
                <a:rPr b="0" i="0" lang="pt-BR" sz="1200" u="none" cap="none" strike="noStrike">
                  <a:solidFill>
                    <a:srgbClr val="777777"/>
                  </a:solidFill>
                  <a:latin typeface="Consolas"/>
                  <a:ea typeface="Consolas"/>
                  <a:cs typeface="Consolas"/>
                  <a:sym typeface="Consolas"/>
                </a:rPr>
                <a:t>-- </a:t>
              </a:r>
              <a:r>
                <a:rPr lang="pt-BR" sz="1200">
                  <a:solidFill>
                    <a:srgbClr val="777777"/>
                  </a:solidFill>
                  <a:latin typeface="Consolas"/>
                  <a:ea typeface="Consolas"/>
                  <a:cs typeface="Consolas"/>
                  <a:sym typeface="Consolas"/>
                </a:rPr>
                <a:t>Executa a SP e envia o </a:t>
              </a:r>
              <a:r>
                <a:rPr b="0" i="0" lang="pt-BR" sz="1200" u="none" cap="none" strike="noStrike">
                  <a:solidFill>
                    <a:srgbClr val="777777"/>
                  </a:solidFill>
                  <a:latin typeface="Consolas"/>
                  <a:ea typeface="Consolas"/>
                  <a:cs typeface="Consolas"/>
                  <a:sym typeface="Consolas"/>
                </a:rPr>
                <a:t> “1” como da</a:t>
              </a:r>
              <a:r>
                <a:rPr lang="pt-BR" sz="1200">
                  <a:solidFill>
                    <a:srgbClr val="777777"/>
                  </a:solidFill>
                  <a:latin typeface="Consolas"/>
                  <a:ea typeface="Consolas"/>
                  <a:cs typeface="Consolas"/>
                  <a:sym typeface="Consolas"/>
                </a:rPr>
                <a:t>d</a:t>
              </a:r>
              <a:r>
                <a:rPr b="0" i="0" lang="pt-BR" sz="1200" u="none" cap="none" strike="noStrike">
                  <a:solidFill>
                    <a:srgbClr val="777777"/>
                  </a:solidFill>
                  <a:latin typeface="Consolas"/>
                  <a:ea typeface="Consolas"/>
                  <a:cs typeface="Consolas"/>
                  <a:sym typeface="Consolas"/>
                </a:rPr>
                <a:t>o</a:t>
              </a:r>
              <a:endParaRPr/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200" u="none" cap="none" strike="noStrike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SELECT </a:t>
              </a:r>
              <a:r>
                <a:rPr b="0" i="0" lang="pt-BR" sz="1200" u="none" cap="none" strike="noStrike">
                  <a:solidFill>
                    <a:srgbClr val="FFAB40"/>
                  </a:solidFill>
                  <a:latin typeface="Consolas"/>
                  <a:ea typeface="Consolas"/>
                  <a:cs typeface="Consolas"/>
                  <a:sym typeface="Consolas"/>
                </a:rPr>
                <a:t>@nome</a:t>
              </a:r>
              <a:r>
                <a:rPr b="0" i="0" lang="pt-BR" sz="12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; </a:t>
              </a:r>
              <a:r>
                <a:rPr b="0" i="0" lang="pt-BR" sz="1200" u="none" cap="none" strike="noStrike">
                  <a:solidFill>
                    <a:srgbClr val="777777"/>
                  </a:solidFill>
                  <a:latin typeface="Consolas"/>
                  <a:ea typeface="Consolas"/>
                  <a:cs typeface="Consolas"/>
                  <a:sym typeface="Consolas"/>
                </a:rPr>
                <a:t>-- </a:t>
              </a:r>
              <a:r>
                <a:rPr lang="pt-BR" sz="1200">
                  <a:solidFill>
                    <a:srgbClr val="777777"/>
                  </a:solidFill>
                  <a:latin typeface="Consolas"/>
                  <a:ea typeface="Consolas"/>
                  <a:cs typeface="Consolas"/>
                  <a:sym typeface="Consolas"/>
                </a:rPr>
                <a:t>Exibe o resultado</a:t>
              </a:r>
              <a:endParaRPr b="0" i="0" sz="12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59" name="Google Shape;259;p38"/>
            <p:cNvSpPr/>
            <p:nvPr/>
          </p:nvSpPr>
          <p:spPr>
            <a:xfrm>
              <a:off x="630638" y="2191949"/>
              <a:ext cx="485400" cy="3618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pt-BR" sz="12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SQL</a:t>
              </a:r>
              <a:endParaRPr b="0" i="0" sz="12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9"/>
          <p:cNvSpPr txBox="1"/>
          <p:nvPr/>
        </p:nvSpPr>
        <p:spPr>
          <a:xfrm>
            <a:off x="718200" y="647450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Instrução </a:t>
            </a:r>
            <a:r>
              <a:rPr b="1" i="0" lang="pt-BR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SELECT Co</a:t>
            </a:r>
            <a:r>
              <a:rPr b="1" lang="pt-BR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</a:t>
            </a:r>
            <a:r>
              <a:rPr b="1" i="0" lang="pt-BR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 INOUT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66" name="Google Shape;266;p39"/>
          <p:cNvSpPr txBox="1"/>
          <p:nvPr/>
        </p:nvSpPr>
        <p:spPr>
          <a:xfrm>
            <a:off x="718200" y="1223750"/>
            <a:ext cx="76926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Uma variante do uso desta instrução poderia ser usar o mesmo parâmetro para a entrada e o retorno do resultado. Por exemplo, você deseja saber quantos usuários possuem a letra "a" em seus nomes.</a:t>
            </a:r>
            <a:endParaRPr/>
          </a:p>
        </p:txBody>
      </p:sp>
      <p:grpSp>
        <p:nvGrpSpPr>
          <p:cNvPr id="267" name="Google Shape;267;p39"/>
          <p:cNvGrpSpPr/>
          <p:nvPr/>
        </p:nvGrpSpPr>
        <p:grpSpPr>
          <a:xfrm>
            <a:off x="725675" y="2062376"/>
            <a:ext cx="7692646" cy="1839065"/>
            <a:chOff x="630638" y="2191942"/>
            <a:chExt cx="6913495" cy="361807"/>
          </a:xfrm>
        </p:grpSpPr>
        <p:sp>
          <p:nvSpPr>
            <p:cNvPr id="268" name="Google Shape;268;p39"/>
            <p:cNvSpPr/>
            <p:nvPr/>
          </p:nvSpPr>
          <p:spPr>
            <a:xfrm>
              <a:off x="1116033" y="2191942"/>
              <a:ext cx="6428100" cy="3618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DELIMITER $$</a:t>
              </a:r>
              <a:endParaRPr/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CREATE PROCEDURE </a:t>
              </a: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sp_</a:t>
              </a:r>
              <a:r>
                <a:rPr lang="pt-BR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exibe</a:t>
              </a: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_nome_usuario(</a:t>
              </a:r>
              <a:r>
                <a:rPr b="0" i="0" lang="pt-BR" sz="1400" u="none" cap="none" strike="noStrike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INOUT</a:t>
              </a: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400" u="none" cap="none" strike="noStrike">
                  <a:solidFill>
                    <a:srgbClr val="FFAB40"/>
                  </a:solidFill>
                  <a:latin typeface="Consolas"/>
                  <a:ea typeface="Consolas"/>
                  <a:cs typeface="Consolas"/>
                  <a:sym typeface="Consolas"/>
                </a:rPr>
                <a:t>valor </a:t>
              </a:r>
              <a:r>
                <a:rPr b="0" i="0" lang="pt-BR" sz="1400" u="none" cap="none" strike="noStrike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VARCHAR(</a:t>
              </a:r>
              <a:r>
                <a:rPr b="0" i="0" lang="pt-BR" sz="1400" u="none" cap="none" strike="noStrike">
                  <a:solidFill>
                    <a:srgbClr val="FFAB40"/>
                  </a:solidFill>
                  <a:latin typeface="Consolas"/>
                  <a:ea typeface="Consolas"/>
                  <a:cs typeface="Consolas"/>
                  <a:sym typeface="Consolas"/>
                </a:rPr>
                <a:t>30</a:t>
              </a:r>
              <a:r>
                <a:rPr b="0" i="0" lang="pt-BR" sz="1400" u="none" cap="none" strike="noStrike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/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BEGIN</a:t>
              </a:r>
              <a:endParaRPr/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      SELECT COUNT</a:t>
              </a: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(*) </a:t>
              </a:r>
              <a:r>
                <a:rPr b="0" i="0" lang="pt-BR" sz="1400" u="none" cap="none" strike="noStrike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INTO </a:t>
              </a:r>
              <a:r>
                <a:rPr b="0" i="0" lang="pt-BR" sz="1400" u="none" cap="none" strike="noStrike">
                  <a:solidFill>
                    <a:srgbClr val="FFAB40"/>
                  </a:solidFill>
                  <a:latin typeface="Consolas"/>
                  <a:ea typeface="Consolas"/>
                  <a:cs typeface="Consolas"/>
                  <a:sym typeface="Consolas"/>
                </a:rPr>
                <a:t>valor</a:t>
              </a:r>
              <a:r>
                <a:rPr b="0" i="0" lang="pt-BR" sz="1400" u="none" cap="none" strike="noStrike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 FROM </a:t>
              </a: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usuario</a:t>
              </a:r>
              <a:r>
                <a:rPr b="0" i="0" lang="pt-BR" sz="1400" u="none" cap="none" strike="noStrike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endParaRPr/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      WHERE </a:t>
              </a: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nome</a:t>
              </a:r>
              <a:r>
                <a:rPr b="0" i="0" lang="pt-BR" sz="1400" u="none" cap="none" strike="noStrike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 LIKE CONCAT</a:t>
              </a: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('</a:t>
              </a:r>
              <a:r>
                <a:rPr b="0" i="0" lang="pt-BR" sz="1400" u="none" cap="none" strike="noStrike">
                  <a:solidFill>
                    <a:srgbClr val="FFAB40"/>
                  </a:solidFill>
                  <a:latin typeface="Consolas"/>
                  <a:ea typeface="Consolas"/>
                  <a:cs typeface="Consolas"/>
                  <a:sym typeface="Consolas"/>
                </a:rPr>
                <a:t>%</a:t>
              </a: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', </a:t>
              </a:r>
              <a:r>
                <a:rPr b="0" i="0" lang="pt-BR" sz="1400" u="none" cap="none" strike="noStrike">
                  <a:solidFill>
                    <a:srgbClr val="FFAB40"/>
                  </a:solidFill>
                  <a:latin typeface="Consolas"/>
                  <a:ea typeface="Consolas"/>
                  <a:cs typeface="Consolas"/>
                  <a:sym typeface="Consolas"/>
                </a:rPr>
                <a:t>valor</a:t>
              </a: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, '</a:t>
              </a:r>
              <a:r>
                <a:rPr b="0" i="0" lang="pt-BR" sz="1400" u="none" cap="none" strike="noStrike">
                  <a:solidFill>
                    <a:srgbClr val="FFAB40"/>
                  </a:solidFill>
                  <a:latin typeface="Consolas"/>
                  <a:ea typeface="Consolas"/>
                  <a:cs typeface="Consolas"/>
                  <a:sym typeface="Consolas"/>
                </a:rPr>
                <a:t>%</a:t>
              </a: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');</a:t>
              </a:r>
              <a:endParaRPr/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END</a:t>
              </a: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$$</a:t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69" name="Google Shape;269;p39"/>
            <p:cNvSpPr/>
            <p:nvPr/>
          </p:nvSpPr>
          <p:spPr>
            <a:xfrm>
              <a:off x="630638" y="2191949"/>
              <a:ext cx="485400" cy="3618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SQL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70" name="Google Shape;270;p39"/>
          <p:cNvGrpSpPr/>
          <p:nvPr/>
        </p:nvGrpSpPr>
        <p:grpSpPr>
          <a:xfrm>
            <a:off x="725675" y="3973292"/>
            <a:ext cx="7692646" cy="811680"/>
            <a:chOff x="630638" y="2191941"/>
            <a:chExt cx="6913495" cy="361808"/>
          </a:xfrm>
        </p:grpSpPr>
        <p:sp>
          <p:nvSpPr>
            <p:cNvPr id="271" name="Google Shape;271;p39"/>
            <p:cNvSpPr/>
            <p:nvPr/>
          </p:nvSpPr>
          <p:spPr>
            <a:xfrm>
              <a:off x="1116033" y="2191941"/>
              <a:ext cx="6428100" cy="3618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200" u="none" cap="none" strike="noStrike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SET </a:t>
              </a:r>
              <a:r>
                <a:rPr b="0" i="0" lang="pt-BR" sz="12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@</a:t>
              </a:r>
              <a:r>
                <a:rPr b="0" i="0" lang="pt-BR" sz="1200" u="none" cap="none" strike="noStrike">
                  <a:solidFill>
                    <a:srgbClr val="FFAB40"/>
                  </a:solidFill>
                  <a:latin typeface="Consolas"/>
                  <a:ea typeface="Consolas"/>
                  <a:cs typeface="Consolas"/>
                  <a:sym typeface="Consolas"/>
                </a:rPr>
                <a:t>letra</a:t>
              </a:r>
              <a:r>
                <a:rPr b="0" i="0" lang="pt-BR" sz="12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= '</a:t>
              </a:r>
              <a:r>
                <a:rPr b="0" i="0" lang="pt-BR" sz="1200" u="none" cap="none" strike="noStrike">
                  <a:solidFill>
                    <a:srgbClr val="FFAB40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r>
                <a:rPr b="0" i="0" lang="pt-BR" sz="12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'; </a:t>
              </a:r>
              <a:r>
                <a:rPr b="0" i="0" lang="pt-BR" sz="1200" u="none" cap="none" strike="noStrike">
                  <a:solidFill>
                    <a:srgbClr val="777777"/>
                  </a:solidFill>
                  <a:latin typeface="Consolas"/>
                  <a:ea typeface="Consolas"/>
                  <a:cs typeface="Consolas"/>
                  <a:sym typeface="Consolas"/>
                </a:rPr>
                <a:t>-- </a:t>
              </a:r>
              <a:r>
                <a:rPr lang="pt-BR" sz="1200">
                  <a:solidFill>
                    <a:srgbClr val="777777"/>
                  </a:solidFill>
                  <a:latin typeface="Consolas"/>
                  <a:ea typeface="Consolas"/>
                  <a:cs typeface="Consolas"/>
                  <a:sym typeface="Consolas"/>
                </a:rPr>
                <a:t>Declaração e</a:t>
              </a:r>
              <a:r>
                <a:rPr b="0" i="0" lang="pt-BR" sz="1200" u="none" cap="none" strike="noStrike">
                  <a:solidFill>
                    <a:srgbClr val="777777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200">
                  <a:solidFill>
                    <a:srgbClr val="777777"/>
                  </a:solidFill>
                  <a:latin typeface="Consolas"/>
                  <a:ea typeface="Consolas"/>
                  <a:cs typeface="Consolas"/>
                  <a:sym typeface="Consolas"/>
                </a:rPr>
                <a:t>atribuição de uma variável</a:t>
              </a:r>
              <a:r>
                <a:rPr b="0" i="0" lang="pt-BR" sz="1200" u="none" cap="none" strike="noStrike">
                  <a:solidFill>
                    <a:srgbClr val="777777"/>
                  </a:solidFill>
                  <a:latin typeface="Consolas"/>
                  <a:ea typeface="Consolas"/>
                  <a:cs typeface="Consolas"/>
                  <a:sym typeface="Consolas"/>
                </a:rPr>
                <a:t> (dado)</a:t>
              </a:r>
              <a:endParaRPr/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200" u="none" cap="none" strike="noStrike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CALL </a:t>
              </a:r>
              <a:r>
                <a:rPr b="0" i="0" lang="pt-BR" sz="12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sp_</a:t>
              </a:r>
              <a:r>
                <a:rPr lang="pt-BR" sz="1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exibe</a:t>
              </a:r>
              <a:r>
                <a:rPr b="0" i="0" lang="pt-BR" sz="12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_nome_usuario(@</a:t>
              </a:r>
              <a:r>
                <a:rPr b="0" i="0" lang="pt-BR" sz="1200" u="none" cap="none" strike="noStrike">
                  <a:solidFill>
                    <a:srgbClr val="FFAB40"/>
                  </a:solidFill>
                  <a:latin typeface="Consolas"/>
                  <a:ea typeface="Consolas"/>
                  <a:cs typeface="Consolas"/>
                  <a:sym typeface="Consolas"/>
                </a:rPr>
                <a:t>letra</a:t>
              </a:r>
              <a:r>
                <a:rPr b="0" i="0" lang="pt-BR" sz="12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); </a:t>
              </a:r>
              <a:r>
                <a:rPr b="0" i="0" lang="pt-BR" sz="1200" u="none" cap="none" strike="noStrike">
                  <a:solidFill>
                    <a:srgbClr val="777777"/>
                  </a:solidFill>
                  <a:latin typeface="Consolas"/>
                  <a:ea typeface="Consolas"/>
                  <a:cs typeface="Consolas"/>
                  <a:sym typeface="Consolas"/>
                </a:rPr>
                <a:t>--</a:t>
              </a:r>
              <a:r>
                <a:rPr lang="pt-BR" sz="1200">
                  <a:solidFill>
                    <a:srgbClr val="777777"/>
                  </a:solidFill>
                  <a:latin typeface="Consolas"/>
                  <a:ea typeface="Consolas"/>
                  <a:cs typeface="Consolas"/>
                  <a:sym typeface="Consolas"/>
                </a:rPr>
                <a:t>Executa a SP e envia “a” como dado</a:t>
              </a:r>
              <a:endParaRPr b="0" i="0" sz="1200" u="none" cap="none" strike="noStrike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200" u="none" cap="none" strike="noStrike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SELECT </a:t>
              </a:r>
              <a:r>
                <a:rPr b="0" i="0" lang="pt-BR" sz="12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@</a:t>
              </a:r>
              <a:r>
                <a:rPr b="0" i="0" lang="pt-BR" sz="1200" u="none" cap="none" strike="noStrike">
                  <a:solidFill>
                    <a:srgbClr val="FFAB40"/>
                  </a:solidFill>
                  <a:latin typeface="Consolas"/>
                  <a:ea typeface="Consolas"/>
                  <a:cs typeface="Consolas"/>
                  <a:sym typeface="Consolas"/>
                </a:rPr>
                <a:t>letra</a:t>
              </a:r>
              <a:r>
                <a:rPr b="0" i="0" lang="pt-BR" sz="12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; </a:t>
              </a:r>
              <a:r>
                <a:rPr b="0" i="0" lang="pt-BR" sz="1200" u="none" cap="none" strike="noStrike">
                  <a:solidFill>
                    <a:srgbClr val="777777"/>
                  </a:solidFill>
                  <a:latin typeface="Consolas"/>
                  <a:ea typeface="Consolas"/>
                  <a:cs typeface="Consolas"/>
                  <a:sym typeface="Consolas"/>
                </a:rPr>
                <a:t>-- </a:t>
              </a:r>
              <a:r>
                <a:rPr lang="pt-BR" sz="1200">
                  <a:solidFill>
                    <a:srgbClr val="777777"/>
                  </a:solidFill>
                  <a:latin typeface="Consolas"/>
                  <a:ea typeface="Consolas"/>
                  <a:cs typeface="Consolas"/>
                  <a:sym typeface="Consolas"/>
                </a:rPr>
                <a:t>Exibe o resultado</a:t>
              </a:r>
              <a:endParaRPr b="0" i="0" sz="1400" u="none" cap="none" strike="noStrike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72" name="Google Shape;272;p39"/>
            <p:cNvSpPr/>
            <p:nvPr/>
          </p:nvSpPr>
          <p:spPr>
            <a:xfrm>
              <a:off x="630638" y="2191949"/>
              <a:ext cx="485400" cy="3618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pt-BR" sz="12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SQL</a:t>
              </a:r>
              <a:endParaRPr b="0" i="0" sz="12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/>
        </p:nvSpPr>
        <p:spPr>
          <a:xfrm>
            <a:off x="2158638" y="2601138"/>
            <a:ext cx="22335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Instruções DDL</a:t>
            </a:r>
            <a:endParaRPr b="1" sz="2000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3" name="Google Shape;153;p29"/>
          <p:cNvSpPr txBox="1"/>
          <p:nvPr/>
        </p:nvSpPr>
        <p:spPr>
          <a:xfrm>
            <a:off x="1292641" y="2311650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sz="6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4" name="Google Shape;154;p29"/>
          <p:cNvSpPr txBox="1"/>
          <p:nvPr/>
        </p:nvSpPr>
        <p:spPr>
          <a:xfrm>
            <a:off x="5770263" y="2635663"/>
            <a:ext cx="22335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Instruções DML com parâmetros</a:t>
            </a:r>
            <a:endParaRPr b="1" sz="2000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5" name="Google Shape;155;p29"/>
          <p:cNvSpPr txBox="1"/>
          <p:nvPr/>
        </p:nvSpPr>
        <p:spPr>
          <a:xfrm>
            <a:off x="4904266" y="2311650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sz="6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6" name="Google Shape;156;p29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C183F"/>
                </a:solidFill>
              </a:rPr>
              <a:t>Te</a:t>
            </a:r>
            <a:r>
              <a:rPr lang="pt-BR">
                <a:solidFill>
                  <a:srgbClr val="EC183F"/>
                </a:solidFill>
              </a:rPr>
              <a:t>m</a:t>
            </a:r>
            <a:r>
              <a:rPr lang="pt-BR">
                <a:solidFill>
                  <a:srgbClr val="EC183F"/>
                </a:solidFill>
              </a:rPr>
              <a:t>a</a:t>
            </a:r>
            <a:r>
              <a:rPr lang="pt-BR"/>
              <a:t>s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/>
        </p:nvSpPr>
        <p:spPr>
          <a:xfrm>
            <a:off x="12675" y="1785600"/>
            <a:ext cx="9144000" cy="14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0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1 | Instruções DDL</a:t>
            </a:r>
            <a:endParaRPr b="1" sz="50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/>
        </p:nvSpPr>
        <p:spPr>
          <a:xfrm>
            <a:off x="687575" y="647450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Instrução </a:t>
            </a:r>
            <a:r>
              <a:rPr b="1" i="0" lang="pt-BR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CREATE TABLE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9" name="Google Shape;169;p31"/>
          <p:cNvSpPr txBox="1"/>
          <p:nvPr/>
        </p:nvSpPr>
        <p:spPr>
          <a:xfrm>
            <a:off x="687575" y="1198851"/>
            <a:ext cx="73515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Dentro de uma SP, podemos usar diferentes instruções DDL. Se quisermos criar uma tabela para armazenar dados temporários, devemos introduzir a instrução CREATE TABLE para criar essa tabela.</a:t>
            </a:r>
            <a:endParaRPr/>
          </a:p>
        </p:txBody>
      </p:sp>
      <p:grpSp>
        <p:nvGrpSpPr>
          <p:cNvPr id="170" name="Google Shape;170;p31"/>
          <p:cNvGrpSpPr/>
          <p:nvPr/>
        </p:nvGrpSpPr>
        <p:grpSpPr>
          <a:xfrm>
            <a:off x="763775" y="2189963"/>
            <a:ext cx="7692646" cy="2126744"/>
            <a:chOff x="630638" y="2191941"/>
            <a:chExt cx="6913495" cy="361808"/>
          </a:xfrm>
        </p:grpSpPr>
        <p:sp>
          <p:nvSpPr>
            <p:cNvPr id="171" name="Google Shape;171;p31"/>
            <p:cNvSpPr/>
            <p:nvPr/>
          </p:nvSpPr>
          <p:spPr>
            <a:xfrm>
              <a:off x="1116033" y="2191941"/>
              <a:ext cx="6428100" cy="3618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DELIMITER $$</a:t>
              </a:r>
              <a:endParaRPr/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CREATE PROCEDURE </a:t>
              </a: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sp_cr</a:t>
              </a:r>
              <a:r>
                <a:rPr lang="pt-BR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ar_tabela()</a:t>
              </a:r>
              <a:endParaRPr/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BEGIN</a:t>
              </a:r>
              <a:r>
                <a:rPr b="0" i="0" lang="pt-BR" sz="1400" u="none" cap="none" strike="noStrike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endParaRPr/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     CREATE TABLE </a:t>
              </a: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nome_tabela (</a:t>
              </a:r>
              <a:endParaRPr/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         id </a:t>
              </a:r>
              <a:r>
                <a:rPr b="0" i="0" lang="pt-BR" sz="1400" u="none" cap="none" strike="noStrike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400" u="none" cap="none" strike="noStrike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UNSIGNED PRIMARY KEY AUTO_INCREMENT</a:t>
              </a: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endParaRPr/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         </a:t>
              </a:r>
              <a:r>
                <a:rPr lang="pt-BR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descricao </a:t>
              </a:r>
              <a:r>
                <a:rPr b="0" i="0" lang="pt-BR" sz="1400" u="none" cap="none" strike="noStrike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VARCHAR</a:t>
              </a: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pt-BR" sz="1400" u="none" cap="none" strike="noStrike">
                  <a:solidFill>
                    <a:srgbClr val="EF8600"/>
                  </a:solidFill>
                  <a:latin typeface="Consolas"/>
                  <a:ea typeface="Consolas"/>
                  <a:cs typeface="Consolas"/>
                  <a:sym typeface="Consolas"/>
                </a:rPr>
                <a:t>200</a:t>
              </a: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));</a:t>
              </a:r>
              <a:endParaRPr/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END</a:t>
              </a:r>
              <a:r>
                <a:rPr b="0" i="0" lang="pt-BR" sz="1400" u="none" cap="none" strike="noStrike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$$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2" name="Google Shape;172;p31"/>
            <p:cNvSpPr/>
            <p:nvPr/>
          </p:nvSpPr>
          <p:spPr>
            <a:xfrm>
              <a:off x="630638" y="2191949"/>
              <a:ext cx="485400" cy="3618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SQL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73" name="Google Shape;173;p31"/>
          <p:cNvGrpSpPr/>
          <p:nvPr/>
        </p:nvGrpSpPr>
        <p:grpSpPr>
          <a:xfrm>
            <a:off x="763775" y="4409264"/>
            <a:ext cx="7692646" cy="380152"/>
            <a:chOff x="630638" y="2191941"/>
            <a:chExt cx="6913495" cy="361808"/>
          </a:xfrm>
        </p:grpSpPr>
        <p:sp>
          <p:nvSpPr>
            <p:cNvPr id="174" name="Google Shape;174;p31"/>
            <p:cNvSpPr/>
            <p:nvPr/>
          </p:nvSpPr>
          <p:spPr>
            <a:xfrm>
              <a:off x="1116033" y="2191941"/>
              <a:ext cx="6428100" cy="3618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CALL </a:t>
              </a: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sp_cr</a:t>
              </a:r>
              <a:r>
                <a:rPr lang="pt-BR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ar_tabela();</a:t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5" name="Google Shape;175;p31"/>
            <p:cNvSpPr/>
            <p:nvPr/>
          </p:nvSpPr>
          <p:spPr>
            <a:xfrm>
              <a:off x="630638" y="2191949"/>
              <a:ext cx="485400" cy="3618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SQL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/>
        </p:nvSpPr>
        <p:spPr>
          <a:xfrm>
            <a:off x="680100" y="804250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Instrução </a:t>
            </a:r>
            <a:r>
              <a:rPr b="1" i="0" lang="pt-BR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ALTER TABLE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2" name="Google Shape;182;p32"/>
          <p:cNvSpPr txBox="1"/>
          <p:nvPr/>
        </p:nvSpPr>
        <p:spPr>
          <a:xfrm>
            <a:off x="680100" y="1355650"/>
            <a:ext cx="62499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Se precisarmos modificar uma tabela porque sua estrutura muda com frequência, apresentamos a instrução ALTER TABLE em uma SP.</a:t>
            </a:r>
            <a:endParaRPr/>
          </a:p>
        </p:txBody>
      </p:sp>
      <p:grpSp>
        <p:nvGrpSpPr>
          <p:cNvPr id="183" name="Google Shape;183;p32"/>
          <p:cNvGrpSpPr/>
          <p:nvPr/>
        </p:nvGrpSpPr>
        <p:grpSpPr>
          <a:xfrm>
            <a:off x="756300" y="2433287"/>
            <a:ext cx="7692646" cy="1551397"/>
            <a:chOff x="630638" y="2191941"/>
            <a:chExt cx="6913495" cy="361808"/>
          </a:xfrm>
        </p:grpSpPr>
        <p:sp>
          <p:nvSpPr>
            <p:cNvPr id="184" name="Google Shape;184;p32"/>
            <p:cNvSpPr/>
            <p:nvPr/>
          </p:nvSpPr>
          <p:spPr>
            <a:xfrm>
              <a:off x="1116033" y="2191941"/>
              <a:ext cx="6428100" cy="3618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DELIMITER $$</a:t>
              </a:r>
              <a:endParaRPr/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CREATE PROCEDURE </a:t>
              </a: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sp_modificar_tabela()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BEGIN</a:t>
              </a:r>
              <a:r>
                <a:rPr b="0" i="0" lang="pt-BR" sz="1400" u="none" cap="none" strike="noStrike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endParaRPr/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     ALTER TABLE </a:t>
              </a: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nome_tabela</a:t>
              </a:r>
              <a:r>
                <a:rPr b="0" i="0" lang="pt-BR" sz="1400" u="none" cap="none" strike="noStrike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 ADD COLUMN </a:t>
              </a: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campo</a:t>
              </a:r>
              <a:r>
                <a:rPr b="0" i="0" lang="pt-BR" sz="1400" u="none" cap="none" strike="noStrike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 VARCHAR(</a:t>
              </a:r>
              <a:r>
                <a:rPr b="0" i="0" lang="pt-BR" sz="1400" u="none" cap="none" strike="noStrike">
                  <a:solidFill>
                    <a:srgbClr val="EF8600"/>
                  </a:solidFill>
                  <a:latin typeface="Consolas"/>
                  <a:ea typeface="Consolas"/>
                  <a:cs typeface="Consolas"/>
                  <a:sym typeface="Consolas"/>
                </a:rPr>
                <a:t>50</a:t>
              </a:r>
              <a:r>
                <a:rPr b="0" i="0" lang="pt-BR" sz="1400" u="none" cap="none" strike="noStrike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) NOT NULL</a:t>
              </a: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/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END</a:t>
              </a:r>
              <a:r>
                <a:rPr b="0" i="0" lang="pt-BR" sz="1400" u="none" cap="none" strike="noStrike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$$</a:t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85" name="Google Shape;185;p32"/>
            <p:cNvSpPr/>
            <p:nvPr/>
          </p:nvSpPr>
          <p:spPr>
            <a:xfrm>
              <a:off x="630638" y="2191949"/>
              <a:ext cx="485400" cy="3618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SQL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86" name="Google Shape;186;p32"/>
          <p:cNvGrpSpPr/>
          <p:nvPr/>
        </p:nvGrpSpPr>
        <p:grpSpPr>
          <a:xfrm>
            <a:off x="771254" y="4077201"/>
            <a:ext cx="7692646" cy="380152"/>
            <a:chOff x="630638" y="2191941"/>
            <a:chExt cx="6913495" cy="361808"/>
          </a:xfrm>
        </p:grpSpPr>
        <p:sp>
          <p:nvSpPr>
            <p:cNvPr id="187" name="Google Shape;187;p32"/>
            <p:cNvSpPr/>
            <p:nvPr/>
          </p:nvSpPr>
          <p:spPr>
            <a:xfrm>
              <a:off x="1116033" y="2191941"/>
              <a:ext cx="6428100" cy="3618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CALL </a:t>
              </a: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sp_modificar_tabela();</a:t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88" name="Google Shape;188;p32"/>
            <p:cNvSpPr/>
            <p:nvPr/>
          </p:nvSpPr>
          <p:spPr>
            <a:xfrm>
              <a:off x="630638" y="2191949"/>
              <a:ext cx="485400" cy="3618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SQL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/>
        </p:nvSpPr>
        <p:spPr>
          <a:xfrm>
            <a:off x="692100" y="835538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Instrução </a:t>
            </a:r>
            <a:r>
              <a:rPr b="1" i="0" lang="pt-BR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DROP TABLE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5" name="Google Shape;195;p33"/>
          <p:cNvSpPr txBox="1"/>
          <p:nvPr/>
        </p:nvSpPr>
        <p:spPr>
          <a:xfrm>
            <a:off x="683050" y="1467451"/>
            <a:ext cx="73515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Agora, se precisarmos eliminar uma tabela temporária, colocamos a instrução DROP TABLE dentro de uma SP.</a:t>
            </a:r>
            <a:endParaRPr/>
          </a:p>
        </p:txBody>
      </p:sp>
      <p:grpSp>
        <p:nvGrpSpPr>
          <p:cNvPr id="196" name="Google Shape;196;p33"/>
          <p:cNvGrpSpPr/>
          <p:nvPr/>
        </p:nvGrpSpPr>
        <p:grpSpPr>
          <a:xfrm>
            <a:off x="768300" y="2283949"/>
            <a:ext cx="7692646" cy="1551397"/>
            <a:chOff x="630638" y="2191941"/>
            <a:chExt cx="6913495" cy="361808"/>
          </a:xfrm>
        </p:grpSpPr>
        <p:sp>
          <p:nvSpPr>
            <p:cNvPr id="197" name="Google Shape;197;p33"/>
            <p:cNvSpPr/>
            <p:nvPr/>
          </p:nvSpPr>
          <p:spPr>
            <a:xfrm>
              <a:off x="1116033" y="2191941"/>
              <a:ext cx="6428100" cy="3618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DELIMITER $$</a:t>
              </a:r>
              <a:endParaRPr/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CREATE PROCEDURE </a:t>
              </a: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sp_eliminar_tabela()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BEGIN</a:t>
              </a:r>
              <a:r>
                <a:rPr b="0" i="0" lang="pt-BR" sz="1400" u="none" cap="none" strike="noStrike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endParaRPr/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     DROP TABLE IF EXISTS </a:t>
              </a: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nome_tabela;</a:t>
              </a:r>
              <a:endParaRPr/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END</a:t>
              </a:r>
              <a:r>
                <a:rPr b="0" i="0" lang="pt-BR" sz="1400" u="none" cap="none" strike="noStrike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$$</a:t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98" name="Google Shape;198;p33"/>
            <p:cNvSpPr/>
            <p:nvPr/>
          </p:nvSpPr>
          <p:spPr>
            <a:xfrm>
              <a:off x="630638" y="2191949"/>
              <a:ext cx="485400" cy="3618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SQL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99" name="Google Shape;199;p33"/>
          <p:cNvGrpSpPr/>
          <p:nvPr/>
        </p:nvGrpSpPr>
        <p:grpSpPr>
          <a:xfrm>
            <a:off x="768300" y="3927819"/>
            <a:ext cx="7692646" cy="380152"/>
            <a:chOff x="630638" y="2191941"/>
            <a:chExt cx="6913495" cy="361808"/>
          </a:xfrm>
        </p:grpSpPr>
        <p:sp>
          <p:nvSpPr>
            <p:cNvPr id="200" name="Google Shape;200;p33"/>
            <p:cNvSpPr/>
            <p:nvPr/>
          </p:nvSpPr>
          <p:spPr>
            <a:xfrm>
              <a:off x="1116033" y="2191941"/>
              <a:ext cx="6428100" cy="3618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CALL </a:t>
              </a: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sp_eliminar_tabela();</a:t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01" name="Google Shape;201;p33"/>
            <p:cNvSpPr/>
            <p:nvPr/>
          </p:nvSpPr>
          <p:spPr>
            <a:xfrm>
              <a:off x="630638" y="2191949"/>
              <a:ext cx="485400" cy="3618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SQL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/>
          <p:nvPr/>
        </p:nvSpPr>
        <p:spPr>
          <a:xfrm>
            <a:off x="12675" y="1785600"/>
            <a:ext cx="9144000" cy="14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0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r>
              <a:rPr b="1" lang="pt-BR" sz="50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 | Instruções DML </a:t>
            </a:r>
            <a:endParaRPr b="1" sz="50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0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com parâmetros</a:t>
            </a:r>
            <a:endParaRPr b="1" sz="50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/>
          <p:nvPr/>
        </p:nvSpPr>
        <p:spPr>
          <a:xfrm>
            <a:off x="680100" y="6935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Instrução  </a:t>
            </a:r>
            <a:r>
              <a:rPr b="1" i="0" lang="pt-BR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INSERT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4" name="Google Shape;214;p35"/>
          <p:cNvSpPr txBox="1"/>
          <p:nvPr/>
        </p:nvSpPr>
        <p:spPr>
          <a:xfrm>
            <a:off x="680100" y="1240988"/>
            <a:ext cx="7351500" cy="12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Dentro de uma SP, podemos usar diferentes instruções DML. Se quisermos adicionar um novo usuário denominado "DIEGO ROCHA", devemos utilizar parâmetros de entrada para que a SP receba esses dados. Esses dados serão usados ​​como valores na instrução INSERT.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15" name="Google Shape;215;p35"/>
          <p:cNvGrpSpPr/>
          <p:nvPr/>
        </p:nvGrpSpPr>
        <p:grpSpPr>
          <a:xfrm>
            <a:off x="718200" y="2414319"/>
            <a:ext cx="7692646" cy="1839070"/>
            <a:chOff x="630638" y="2191941"/>
            <a:chExt cx="6913495" cy="361808"/>
          </a:xfrm>
        </p:grpSpPr>
        <p:sp>
          <p:nvSpPr>
            <p:cNvPr id="216" name="Google Shape;216;p35"/>
            <p:cNvSpPr/>
            <p:nvPr/>
          </p:nvSpPr>
          <p:spPr>
            <a:xfrm>
              <a:off x="1116033" y="2191941"/>
              <a:ext cx="6428100" cy="3618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DELIMITER $$</a:t>
              </a:r>
              <a:endParaRPr/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CREATE PROCEDURE </a:t>
              </a: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sp_</a:t>
              </a:r>
              <a:r>
                <a:rPr lang="pt-BR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adicionar</a:t>
              </a: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_usuario(</a:t>
              </a:r>
              <a:endParaRPr/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     IN</a:t>
              </a: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400" u="none" cap="none" strike="noStrike">
                  <a:solidFill>
                    <a:srgbClr val="FFAB40"/>
                  </a:solidFill>
                  <a:latin typeface="Consolas"/>
                  <a:ea typeface="Consolas"/>
                  <a:cs typeface="Consolas"/>
                  <a:sym typeface="Consolas"/>
                </a:rPr>
                <a:t>nome</a:t>
              </a: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400" u="none" cap="none" strike="noStrike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VARCHAR(</a:t>
              </a:r>
              <a:r>
                <a:rPr b="0" i="0" lang="pt-BR" sz="1400" u="none" cap="none" strike="noStrike">
                  <a:solidFill>
                    <a:srgbClr val="FFAB40"/>
                  </a:solidFill>
                  <a:latin typeface="Consolas"/>
                  <a:ea typeface="Consolas"/>
                  <a:cs typeface="Consolas"/>
                  <a:sym typeface="Consolas"/>
                </a:rPr>
                <a:t>30</a:t>
              </a:r>
              <a:r>
                <a:rPr b="0" i="0" lang="pt-BR" sz="1400" u="none" cap="none" strike="noStrike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b="0" i="0" lang="pt-BR" sz="1400" u="none" cap="none" strike="noStrike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IN</a:t>
              </a: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>
                  <a:solidFill>
                    <a:srgbClr val="FFAB40"/>
                  </a:solidFill>
                  <a:latin typeface="Consolas"/>
                  <a:ea typeface="Consolas"/>
                  <a:cs typeface="Consolas"/>
                  <a:sym typeface="Consolas"/>
                </a:rPr>
                <a:t>sobrenome </a:t>
              </a:r>
              <a:r>
                <a:rPr b="0" i="0" lang="pt-BR" sz="1400" u="none" cap="none" strike="noStrike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VARCHAR(</a:t>
              </a:r>
              <a:r>
                <a:rPr b="0" i="0" lang="pt-BR" sz="1400" u="none" cap="none" strike="noStrike">
                  <a:solidFill>
                    <a:srgbClr val="FFAB40"/>
                  </a:solidFill>
                  <a:latin typeface="Consolas"/>
                  <a:ea typeface="Consolas"/>
                  <a:cs typeface="Consolas"/>
                  <a:sym typeface="Consolas"/>
                </a:rPr>
                <a:t>30</a:t>
              </a:r>
              <a:r>
                <a:rPr b="0" i="0" lang="pt-BR" sz="1400" u="none" cap="none" strike="noStrike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/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BEGIN</a:t>
              </a:r>
              <a:endParaRPr/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     INSERT INTO </a:t>
              </a: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usuario</a:t>
              </a:r>
              <a:r>
                <a:rPr b="0" i="0" lang="pt-BR" sz="1400" u="none" cap="none" strike="noStrike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(nome, </a:t>
              </a:r>
              <a:r>
                <a:rPr lang="pt-BR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sobrenome</a:t>
              </a: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r>
                <a:rPr b="0" i="0" lang="pt-BR" sz="1400" u="none" cap="none" strike="noStrike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VALUES</a:t>
              </a: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(</a:t>
              </a:r>
              <a:r>
                <a:rPr b="0" i="0" lang="pt-BR" sz="1400" u="none" cap="none" strike="noStrike">
                  <a:solidFill>
                    <a:srgbClr val="FFAB40"/>
                  </a:solidFill>
                  <a:latin typeface="Consolas"/>
                  <a:ea typeface="Consolas"/>
                  <a:cs typeface="Consolas"/>
                  <a:sym typeface="Consolas"/>
                </a:rPr>
                <a:t>nome</a:t>
              </a: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pt-BR">
                  <a:solidFill>
                    <a:srgbClr val="FFAB40"/>
                  </a:solidFill>
                  <a:latin typeface="Consolas"/>
                  <a:ea typeface="Consolas"/>
                  <a:cs typeface="Consolas"/>
                  <a:sym typeface="Consolas"/>
                </a:rPr>
                <a:t>sobrenome</a:t>
              </a: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/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END</a:t>
              </a: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$$</a:t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17" name="Google Shape;217;p35"/>
            <p:cNvSpPr/>
            <p:nvPr/>
          </p:nvSpPr>
          <p:spPr>
            <a:xfrm>
              <a:off x="630638" y="2191949"/>
              <a:ext cx="485400" cy="3618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SQL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18" name="Google Shape;218;p35"/>
          <p:cNvGrpSpPr/>
          <p:nvPr/>
        </p:nvGrpSpPr>
        <p:grpSpPr>
          <a:xfrm>
            <a:off x="733154" y="4349096"/>
            <a:ext cx="7692646" cy="380152"/>
            <a:chOff x="630638" y="2191941"/>
            <a:chExt cx="6913495" cy="361808"/>
          </a:xfrm>
        </p:grpSpPr>
        <p:sp>
          <p:nvSpPr>
            <p:cNvPr id="219" name="Google Shape;219;p35"/>
            <p:cNvSpPr/>
            <p:nvPr/>
          </p:nvSpPr>
          <p:spPr>
            <a:xfrm>
              <a:off x="1116033" y="2191941"/>
              <a:ext cx="6428100" cy="3618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CALL </a:t>
              </a: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sp_</a:t>
              </a:r>
              <a:r>
                <a:rPr lang="pt-BR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adicionar</a:t>
              </a: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_usuario(</a:t>
              </a:r>
              <a:r>
                <a:rPr b="0" i="0" lang="pt-BR" sz="1400" u="none" cap="none" strike="noStrike">
                  <a:solidFill>
                    <a:srgbClr val="FFAB40"/>
                  </a:solidFill>
                  <a:latin typeface="Consolas"/>
                  <a:ea typeface="Consolas"/>
                  <a:cs typeface="Consolas"/>
                  <a:sym typeface="Consolas"/>
                </a:rPr>
                <a:t>'DIEGO'</a:t>
              </a: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,</a:t>
              </a:r>
              <a:r>
                <a:rPr b="0" i="0" lang="pt-BR" sz="1400" u="none" cap="none" strike="noStrike">
                  <a:solidFill>
                    <a:srgbClr val="FFAB40"/>
                  </a:solidFill>
                  <a:latin typeface="Consolas"/>
                  <a:ea typeface="Consolas"/>
                  <a:cs typeface="Consolas"/>
                  <a:sym typeface="Consolas"/>
                </a:rPr>
                <a:t> '</a:t>
              </a:r>
              <a:r>
                <a:rPr lang="pt-BR">
                  <a:solidFill>
                    <a:srgbClr val="FFAB40"/>
                  </a:solidFill>
                  <a:latin typeface="Consolas"/>
                  <a:ea typeface="Consolas"/>
                  <a:cs typeface="Consolas"/>
                  <a:sym typeface="Consolas"/>
                </a:rPr>
                <a:t>ROCHA</a:t>
              </a:r>
              <a:r>
                <a:rPr b="0" i="0" lang="pt-BR" sz="1400" u="none" cap="none" strike="noStrike">
                  <a:solidFill>
                    <a:srgbClr val="FFAB40"/>
                  </a:solidFill>
                  <a:latin typeface="Consolas"/>
                  <a:ea typeface="Consolas"/>
                  <a:cs typeface="Consolas"/>
                  <a:sym typeface="Consolas"/>
                </a:rPr>
                <a:t>'</a:t>
              </a: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20" name="Google Shape;220;p35"/>
            <p:cNvSpPr/>
            <p:nvPr/>
          </p:nvSpPr>
          <p:spPr>
            <a:xfrm>
              <a:off x="630638" y="2191949"/>
              <a:ext cx="485400" cy="3618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SQL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/>
          <p:nvPr/>
        </p:nvSpPr>
        <p:spPr>
          <a:xfrm>
            <a:off x="680100" y="70262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Instrução </a:t>
            </a:r>
            <a:r>
              <a:rPr b="1" i="0" lang="pt-BR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UPDATE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7" name="Google Shape;227;p36"/>
          <p:cNvSpPr txBox="1"/>
          <p:nvPr/>
        </p:nvSpPr>
        <p:spPr>
          <a:xfrm>
            <a:off x="680100" y="1254088"/>
            <a:ext cx="7351500" cy="12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Além disso, podemos modificar os dados de uma tabela. Por exemplo, você precisa alterar o nome de um usuário chamado “DIEGO” para “DOUGLAS”. Para isso, são utilizados parâmetros de entrada para que a SP receba esses dados. Esses dados serão usados ​​como valores na instrução UPDATE.</a:t>
            </a:r>
            <a:endParaRPr/>
          </a:p>
        </p:txBody>
      </p:sp>
      <p:grpSp>
        <p:nvGrpSpPr>
          <p:cNvPr id="228" name="Google Shape;228;p36"/>
          <p:cNvGrpSpPr/>
          <p:nvPr/>
        </p:nvGrpSpPr>
        <p:grpSpPr>
          <a:xfrm>
            <a:off x="756300" y="2481444"/>
            <a:ext cx="7692646" cy="1839070"/>
            <a:chOff x="630638" y="2191941"/>
            <a:chExt cx="6913495" cy="361808"/>
          </a:xfrm>
        </p:grpSpPr>
        <p:sp>
          <p:nvSpPr>
            <p:cNvPr id="229" name="Google Shape;229;p36"/>
            <p:cNvSpPr/>
            <p:nvPr/>
          </p:nvSpPr>
          <p:spPr>
            <a:xfrm>
              <a:off x="1116033" y="2191941"/>
              <a:ext cx="6428100" cy="3618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DELIMITER $$</a:t>
              </a:r>
              <a:endParaRPr/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CREATE PROCEDURE </a:t>
              </a: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sp_modificar_nome_usuario(</a:t>
              </a:r>
              <a:endParaRPr/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     IN</a:t>
              </a: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400" u="none" cap="none" strike="noStrike">
                  <a:solidFill>
                    <a:srgbClr val="FFAB40"/>
                  </a:solidFill>
                  <a:latin typeface="Consolas"/>
                  <a:ea typeface="Consolas"/>
                  <a:cs typeface="Consolas"/>
                  <a:sym typeface="Consolas"/>
                </a:rPr>
                <a:t>id</a:t>
              </a: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400" u="none" cap="none" strike="noStrike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b="0" i="0" lang="pt-BR" sz="1400" u="none" cap="none" strike="noStrike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IN</a:t>
              </a: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400" u="none" cap="none" strike="noStrike">
                  <a:solidFill>
                    <a:srgbClr val="FFAB40"/>
                  </a:solidFill>
                  <a:latin typeface="Consolas"/>
                  <a:ea typeface="Consolas"/>
                  <a:cs typeface="Consolas"/>
                  <a:sym typeface="Consolas"/>
                </a:rPr>
                <a:t>nome</a:t>
              </a: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400" u="none" cap="none" strike="noStrike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VARCHAR(</a:t>
              </a:r>
              <a:r>
                <a:rPr b="0" i="0" lang="pt-BR" sz="1400" u="none" cap="none" strike="noStrike">
                  <a:solidFill>
                    <a:srgbClr val="FFAB40"/>
                  </a:solidFill>
                  <a:latin typeface="Consolas"/>
                  <a:ea typeface="Consolas"/>
                  <a:cs typeface="Consolas"/>
                  <a:sym typeface="Consolas"/>
                </a:rPr>
                <a:t>30</a:t>
              </a:r>
              <a:r>
                <a:rPr b="0" i="0" lang="pt-BR" sz="1400" u="none" cap="none" strike="noStrike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/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BEGIN</a:t>
              </a:r>
              <a:endParaRPr/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     UPDATE </a:t>
              </a: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usuario</a:t>
              </a:r>
              <a:r>
                <a:rPr b="0" i="0" lang="pt-BR" sz="1400" u="none" cap="none" strike="noStrike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 SET </a:t>
              </a: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nome = </a:t>
              </a:r>
              <a:r>
                <a:rPr b="0" i="0" lang="pt-BR" sz="1400" u="none" cap="none" strike="noStrike">
                  <a:solidFill>
                    <a:srgbClr val="FFAB40"/>
                  </a:solidFill>
                  <a:latin typeface="Consolas"/>
                  <a:ea typeface="Consolas"/>
                  <a:cs typeface="Consolas"/>
                  <a:sym typeface="Consolas"/>
                </a:rPr>
                <a:t>nome</a:t>
              </a: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400" u="none" cap="none" strike="noStrike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WHERE </a:t>
              </a: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id_usuario = </a:t>
              </a:r>
              <a:r>
                <a:rPr b="0" i="0" lang="pt-BR" sz="1400" u="none" cap="none" strike="noStrike">
                  <a:solidFill>
                    <a:srgbClr val="FFAB40"/>
                  </a:solidFill>
                  <a:latin typeface="Consolas"/>
                  <a:ea typeface="Consolas"/>
                  <a:cs typeface="Consolas"/>
                  <a:sym typeface="Consolas"/>
                </a:rPr>
                <a:t>id</a:t>
              </a: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; </a:t>
              </a:r>
              <a:endParaRPr/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END</a:t>
              </a: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$$</a:t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30" name="Google Shape;230;p36"/>
            <p:cNvSpPr/>
            <p:nvPr/>
          </p:nvSpPr>
          <p:spPr>
            <a:xfrm>
              <a:off x="630638" y="2191949"/>
              <a:ext cx="485400" cy="3618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SQL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31" name="Google Shape;231;p36"/>
          <p:cNvGrpSpPr/>
          <p:nvPr/>
        </p:nvGrpSpPr>
        <p:grpSpPr>
          <a:xfrm>
            <a:off x="771254" y="4416221"/>
            <a:ext cx="7692646" cy="380152"/>
            <a:chOff x="630638" y="2191941"/>
            <a:chExt cx="6913495" cy="361808"/>
          </a:xfrm>
        </p:grpSpPr>
        <p:sp>
          <p:nvSpPr>
            <p:cNvPr id="232" name="Google Shape;232;p36"/>
            <p:cNvSpPr/>
            <p:nvPr/>
          </p:nvSpPr>
          <p:spPr>
            <a:xfrm>
              <a:off x="1116033" y="2191941"/>
              <a:ext cx="6428100" cy="3618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CALL </a:t>
              </a: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sp_modificar_nome_usuario(</a:t>
              </a:r>
              <a:r>
                <a:rPr b="0" i="0" lang="pt-BR" sz="1400" u="none" cap="none" strike="noStrike">
                  <a:solidFill>
                    <a:srgbClr val="FFAB40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,</a:t>
              </a:r>
              <a:r>
                <a:rPr b="0" i="0" lang="pt-BR" sz="1400" u="none" cap="none" strike="noStrike">
                  <a:solidFill>
                    <a:srgbClr val="FFAB40"/>
                  </a:solidFill>
                  <a:latin typeface="Consolas"/>
                  <a:ea typeface="Consolas"/>
                  <a:cs typeface="Consolas"/>
                  <a:sym typeface="Consolas"/>
                </a:rPr>
                <a:t>'</a:t>
              </a:r>
              <a:r>
                <a:rPr lang="pt-BR">
                  <a:solidFill>
                    <a:srgbClr val="FFAB40"/>
                  </a:solidFill>
                  <a:latin typeface="Consolas"/>
                  <a:ea typeface="Consolas"/>
                  <a:cs typeface="Consolas"/>
                  <a:sym typeface="Consolas"/>
                </a:rPr>
                <a:t>DOUGLAS</a:t>
              </a:r>
              <a:r>
                <a:rPr b="0" i="0" lang="pt-BR" sz="1400" u="none" cap="none" strike="noStrike">
                  <a:solidFill>
                    <a:srgbClr val="FFAB40"/>
                  </a:solidFill>
                  <a:latin typeface="Consolas"/>
                  <a:ea typeface="Consolas"/>
                  <a:cs typeface="Consolas"/>
                  <a:sym typeface="Consolas"/>
                </a:rPr>
                <a:t>'</a:t>
              </a: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33" name="Google Shape;233;p36"/>
            <p:cNvSpPr/>
            <p:nvPr/>
          </p:nvSpPr>
          <p:spPr>
            <a:xfrm>
              <a:off x="630638" y="2191949"/>
              <a:ext cx="485400" cy="3618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SQL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B71C1C"/>
      </a:dk2>
      <a:lt2>
        <a:srgbClr val="FFEBEE"/>
      </a:lt2>
      <a:accent1>
        <a:srgbClr val="C62828"/>
      </a:accent1>
      <a:accent2>
        <a:srgbClr val="D32F2F"/>
      </a:accent2>
      <a:accent3>
        <a:srgbClr val="E53935"/>
      </a:accent3>
      <a:accent4>
        <a:srgbClr val="F44336"/>
      </a:accent4>
      <a:accent5>
        <a:srgbClr val="EF5350"/>
      </a:accent5>
      <a:accent6>
        <a:srgbClr val="E57373"/>
      </a:accent6>
      <a:hlink>
        <a:srgbClr val="E53935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igital House">
  <a:themeElements>
    <a:clrScheme name="Office">
      <a:dk1>
        <a:srgbClr val="3F3F3F"/>
      </a:dk1>
      <a:lt1>
        <a:srgbClr val="FFFFFF"/>
      </a:lt1>
      <a:dk2>
        <a:srgbClr val="3F3F3F"/>
      </a:dk2>
      <a:lt2>
        <a:srgbClr val="FFEBEE"/>
      </a:lt2>
      <a:accent1>
        <a:srgbClr val="3F3F3F"/>
      </a:accent1>
      <a:accent2>
        <a:srgbClr val="CC003D"/>
      </a:accent2>
      <a:accent3>
        <a:srgbClr val="CB1E40"/>
      </a:accent3>
      <a:accent4>
        <a:srgbClr val="EC183F"/>
      </a:accent4>
      <a:accent5>
        <a:srgbClr val="ED174C"/>
      </a:accent5>
      <a:accent6>
        <a:srgbClr val="EC183F"/>
      </a:accent6>
      <a:hlink>
        <a:srgbClr val="EC183F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