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64" r:id="rId4"/>
    <p:sldId id="267" r:id="rId5"/>
    <p:sldId id="258" r:id="rId6"/>
    <p:sldId id="268" r:id="rId7"/>
    <p:sldId id="269" r:id="rId8"/>
    <p:sldId id="273" r:id="rId9"/>
    <p:sldId id="270" r:id="rId10"/>
    <p:sldId id="272" r:id="rId11"/>
    <p:sldId id="271" r:id="rId12"/>
    <p:sldId id="274" r:id="rId13"/>
    <p:sldId id="276" r:id="rId14"/>
    <p:sldId id="275" r:id="rId15"/>
    <p:sldId id="277" r:id="rId16"/>
    <p:sldId id="278" r:id="rId17"/>
    <p:sldId id="279" r:id="rId18"/>
    <p:sldId id="263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  <p:embeddedFont>
      <p:font typeface="Robo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64ff57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64ff578f_0_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ac64ff578f_0_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96905a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96905aab_0_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e696905aab_0_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pt-BR" dirty="0"/>
              <a:t>Identificar a </a:t>
            </a:r>
            <a:r>
              <a:rPr lang="pt-BR" dirty="0" err="1"/>
              <a:t>pk</a:t>
            </a:r>
            <a:r>
              <a:rPr lang="pt-BR" dirty="0"/>
              <a:t> (</a:t>
            </a:r>
            <a:r>
              <a:rPr lang="pt-BR" dirty="0" err="1"/>
              <a:t>idLivro</a:t>
            </a:r>
            <a:r>
              <a:rPr lang="pt-BR" dirty="0"/>
              <a:t>)</a:t>
            </a:r>
          </a:p>
          <a:p>
            <a:pPr>
              <a:buAutoNum type="arabicPeriod"/>
            </a:pPr>
            <a:r>
              <a:rPr lang="pt-BR" dirty="0"/>
              <a:t>Identificar elementos repetitivos (autor)</a:t>
            </a:r>
          </a:p>
          <a:p>
            <a:pPr>
              <a:buAutoNum type="arabicPeriod"/>
            </a:pPr>
            <a:r>
              <a:rPr lang="pt-BR" dirty="0"/>
              <a:t>A PK da tabela original vai para a nova tabela como FK</a:t>
            </a:r>
          </a:p>
          <a:p>
            <a:pPr>
              <a:buAutoNum type="arabicPeriod"/>
            </a:pPr>
            <a:r>
              <a:rPr lang="pt-BR" dirty="0"/>
              <a:t>Na tabela derivada identifica-se a PK. Neste caso pode ser </a:t>
            </a:r>
            <a:r>
              <a:rPr lang="pt-BR" dirty="0" err="1"/>
              <a:t>idLivro</a:t>
            </a:r>
            <a:r>
              <a:rPr lang="pt-BR" dirty="0"/>
              <a:t> + </a:t>
            </a:r>
            <a:r>
              <a:rPr lang="pt-BR" dirty="0" err="1"/>
              <a:t>idAutor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pt-BR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454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pt-BR" dirty="0"/>
              <a:t>Identificar a </a:t>
            </a:r>
            <a:r>
              <a:rPr lang="pt-BR" dirty="0" err="1"/>
              <a:t>pk</a:t>
            </a:r>
            <a:r>
              <a:rPr lang="pt-BR" dirty="0"/>
              <a:t> (</a:t>
            </a:r>
            <a:r>
              <a:rPr lang="pt-BR" dirty="0" err="1"/>
              <a:t>idLivro</a:t>
            </a:r>
            <a:r>
              <a:rPr lang="pt-BR" dirty="0"/>
              <a:t>)</a:t>
            </a:r>
          </a:p>
          <a:p>
            <a:pPr>
              <a:buAutoNum type="arabicPeriod"/>
            </a:pPr>
            <a:r>
              <a:rPr lang="pt-BR" dirty="0"/>
              <a:t>Identificar elementos repetitivos (autor)</a:t>
            </a:r>
          </a:p>
          <a:p>
            <a:pPr>
              <a:buAutoNum type="arabicPeriod"/>
            </a:pPr>
            <a:r>
              <a:rPr lang="pt-BR" dirty="0"/>
              <a:t>A PK da tabela original vai para a nova tabela como FK</a:t>
            </a:r>
          </a:p>
          <a:p>
            <a:pPr>
              <a:buAutoNum type="arabicPeriod"/>
            </a:pPr>
            <a:r>
              <a:rPr lang="pt-BR" dirty="0"/>
              <a:t>Na tabela derivada identifica-se a PK. Neste caso pode ser </a:t>
            </a:r>
            <a:r>
              <a:rPr lang="pt-BR" dirty="0" err="1"/>
              <a:t>idLivro</a:t>
            </a:r>
            <a:r>
              <a:rPr lang="pt-BR" dirty="0"/>
              <a:t> + </a:t>
            </a:r>
            <a:r>
              <a:rPr lang="pt-BR" dirty="0" err="1"/>
              <a:t>idAutor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pt-BR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03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Id_NF</a:t>
            </a:r>
            <a:r>
              <a:rPr lang="pt-BR" dirty="0"/>
              <a:t> é a chave primária da tabela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pt-BR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39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Id_NF</a:t>
            </a:r>
            <a:r>
              <a:rPr lang="pt-BR" dirty="0"/>
              <a:t> é a chave primária da tabela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pt-BR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04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42f17eb5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d242f17eb5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130" t="-30140" r="129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CRUD - Banco de dados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Layout personalizado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4" name="Google Shape;74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2" name="Google Shape;92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0" name="Google Shape;100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9" name="Google Shape;109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10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7" name="Google Shape;117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1050" b="0" i="0" u="none" strike="noStrike" cap="non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Exercício guiado CRUD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26" name="Google Shape;26;p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sz="25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2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fkbancodedados1/normaliza&#231;&#227;o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378600" y="690125"/>
            <a:ext cx="4222800" cy="2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Normalização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A2E7F-5A89-4DBB-986C-38A72A7B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0567306-E92D-4673-B11A-48A164B8545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1675" y="1645550"/>
            <a:ext cx="7693401" cy="1198388"/>
          </a:xfrm>
        </p:spPr>
        <p:txBody>
          <a:bodyPr/>
          <a:lstStyle/>
          <a:p>
            <a:r>
              <a:rPr lang="pt-BR" dirty="0"/>
              <a:t>A tabela a seguir tem uma PK composta (</a:t>
            </a:r>
            <a:r>
              <a:rPr lang="pt-BR" dirty="0" err="1"/>
              <a:t>id_notafiscal</a:t>
            </a:r>
            <a:r>
              <a:rPr lang="pt-BR" dirty="0"/>
              <a:t> + </a:t>
            </a:r>
            <a:r>
              <a:rPr lang="pt-BR" dirty="0" err="1"/>
              <a:t>id_produto</a:t>
            </a:r>
            <a:r>
              <a:rPr lang="pt-BR" dirty="0"/>
              <a:t>). O atributo </a:t>
            </a:r>
            <a:r>
              <a:rPr lang="pt-BR" i="1" dirty="0" err="1"/>
              <a:t>descricao_produto</a:t>
            </a:r>
            <a:r>
              <a:rPr lang="pt-BR" dirty="0"/>
              <a:t> </a:t>
            </a:r>
            <a:r>
              <a:rPr lang="pt-BR" b="1" dirty="0">
                <a:solidFill>
                  <a:schemeClr val="accent2"/>
                </a:solidFill>
              </a:rPr>
              <a:t>não depende </a:t>
            </a:r>
            <a:r>
              <a:rPr lang="pt-BR" dirty="0"/>
              <a:t>do </a:t>
            </a:r>
            <a:r>
              <a:rPr lang="pt-BR" i="1" dirty="0" err="1"/>
              <a:t>id_notafiscal</a:t>
            </a:r>
            <a:r>
              <a:rPr lang="pt-BR" dirty="0"/>
              <a:t>, mas somente de </a:t>
            </a:r>
            <a:r>
              <a:rPr lang="pt-BR" i="1" dirty="0" err="1"/>
              <a:t>id_produto</a:t>
            </a:r>
            <a:r>
              <a:rPr lang="pt-BR" dirty="0"/>
              <a:t>. Ou seja, o atributo </a:t>
            </a:r>
            <a:r>
              <a:rPr lang="pt-BR" i="1" dirty="0" err="1"/>
              <a:t>descricao_produto</a:t>
            </a:r>
            <a:r>
              <a:rPr lang="pt-BR" dirty="0"/>
              <a:t> </a:t>
            </a:r>
            <a:r>
              <a:rPr lang="pt-BR" b="1" dirty="0">
                <a:solidFill>
                  <a:schemeClr val="accent2"/>
                </a:solidFill>
              </a:rPr>
              <a:t>não é totalmente dependente </a:t>
            </a:r>
            <a:r>
              <a:rPr lang="pt-BR" dirty="0"/>
              <a:t>da PK, mas, sim, </a:t>
            </a:r>
            <a:r>
              <a:rPr lang="pt-BR" b="1" dirty="0">
                <a:solidFill>
                  <a:schemeClr val="accent2"/>
                </a:solidFill>
              </a:rPr>
              <a:t>parcialmente </a:t>
            </a:r>
            <a:r>
              <a:rPr lang="pt-BR" dirty="0"/>
              <a:t>dela.</a:t>
            </a:r>
            <a:endParaRPr lang="pt-BR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CE8B638-DC1D-4B3E-AB90-8F9EAD0AE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58013"/>
              </p:ext>
            </p:extLst>
          </p:nvPr>
        </p:nvGraphicFramePr>
        <p:xfrm>
          <a:off x="1856453" y="3007933"/>
          <a:ext cx="5343843" cy="15074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301274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539212311"/>
                    </a:ext>
                  </a:extLst>
                </a:gridCol>
                <a:gridCol w="1371918">
                  <a:extLst>
                    <a:ext uri="{9D8B030D-6E8A-4147-A177-3AD203B41FA5}">
                      <a16:colId xmlns:a16="http://schemas.microsoft.com/office/drawing/2014/main" val="2731048863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3461819147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397199534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29276131"/>
                    </a:ext>
                  </a:extLst>
                </a:gridCol>
              </a:tblGrid>
              <a:tr h="206265">
                <a:tc>
                  <a:txBody>
                    <a:bodyPr/>
                    <a:lstStyle/>
                    <a:p>
                      <a:r>
                        <a:rPr lang="pt-BR" sz="1000" dirty="0" err="1"/>
                        <a:t>Id_NotaFiscal</a:t>
                      </a:r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Id_Produto</a:t>
                      </a:r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Descricao_produto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Qtd</a:t>
                      </a:r>
                      <a:r>
                        <a:rPr lang="pt-B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Vr.Unitario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Vr.Total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569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r>
                        <a:rPr lang="pt-BR" sz="1000" dirty="0"/>
                        <a:t>456123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Limpadora a Vácuo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21425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859032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Computador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34226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859631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Geladeira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0527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745689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Televisão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950,00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2.850,00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05339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485689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Limpadora a Vácuo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3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1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A2E7F-5A89-4DBB-986C-38A72A7B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0567306-E92D-4673-B11A-48A164B8545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1675" y="1645550"/>
            <a:ext cx="7693401" cy="1205219"/>
          </a:xfrm>
        </p:spPr>
        <p:txBody>
          <a:bodyPr/>
          <a:lstStyle/>
          <a:p>
            <a:r>
              <a:rPr lang="pt-BR" dirty="0"/>
              <a:t>A resolução da aplicação da segunda forma normal é realizada através da </a:t>
            </a:r>
            <a:r>
              <a:rPr lang="pt-BR" b="1" dirty="0">
                <a:solidFill>
                  <a:schemeClr val="accent2"/>
                </a:solidFill>
              </a:rPr>
              <a:t>exclusão</a:t>
            </a:r>
            <a:r>
              <a:rPr lang="pt-BR" dirty="0"/>
              <a:t> dos atributos que </a:t>
            </a:r>
            <a:r>
              <a:rPr lang="pt-BR" b="1" dirty="0">
                <a:solidFill>
                  <a:schemeClr val="accent2"/>
                </a:solidFill>
              </a:rPr>
              <a:t>não dependem totalmente</a:t>
            </a:r>
            <a:r>
              <a:rPr lang="pt-BR" dirty="0"/>
              <a:t> da chave primária, da tabela original, e constituindo-se com estes uma nova tabela, que terá como chave primária o atributo participante da chave primária da tabela origem.</a:t>
            </a:r>
            <a:endParaRPr lang="pt-BR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986CBAB-C140-45B8-A415-5E53386C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1553"/>
              </p:ext>
            </p:extLst>
          </p:nvPr>
        </p:nvGraphicFramePr>
        <p:xfrm>
          <a:off x="681675" y="3037883"/>
          <a:ext cx="3106420" cy="15074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301274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53921231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346181914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29276131"/>
                    </a:ext>
                  </a:extLst>
                </a:gridCol>
              </a:tblGrid>
              <a:tr h="206265">
                <a:tc>
                  <a:txBody>
                    <a:bodyPr/>
                    <a:lstStyle/>
                    <a:p>
                      <a:r>
                        <a:rPr lang="pt-BR" sz="1000" dirty="0" err="1"/>
                        <a:t>Id_NotaFiscal</a:t>
                      </a:r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Id_Produto</a:t>
                      </a:r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Qtd</a:t>
                      </a:r>
                      <a:r>
                        <a:rPr lang="pt-B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Vr.Total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569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r>
                        <a:rPr lang="pt-BR" sz="1000" dirty="0"/>
                        <a:t>456123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21425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859032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34226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859631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0527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745689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2.850,00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05339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485689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3013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002053E-C1E5-4945-8D40-5E1CCDD48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9265"/>
              </p:ext>
            </p:extLst>
          </p:nvPr>
        </p:nvGraphicFramePr>
        <p:xfrm>
          <a:off x="4744027" y="3037883"/>
          <a:ext cx="3125153" cy="15074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3539212311"/>
                    </a:ext>
                  </a:extLst>
                </a:gridCol>
                <a:gridCol w="1371918">
                  <a:extLst>
                    <a:ext uri="{9D8B030D-6E8A-4147-A177-3AD203B41FA5}">
                      <a16:colId xmlns:a16="http://schemas.microsoft.com/office/drawing/2014/main" val="2731048863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3971995341"/>
                    </a:ext>
                  </a:extLst>
                </a:gridCol>
              </a:tblGrid>
              <a:tr h="206265">
                <a:tc>
                  <a:txBody>
                    <a:bodyPr/>
                    <a:lstStyle/>
                    <a:p>
                      <a:r>
                        <a:rPr lang="pt-BR" sz="1000" dirty="0" err="1"/>
                        <a:t>Id_Produto</a:t>
                      </a:r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Descricao_produto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Vr.Unitario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569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r>
                        <a:rPr lang="pt-BR" sz="1000" dirty="0"/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Limpadora a Vácuo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21425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Computador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34226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32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Geladeira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0527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27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Televisão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950,00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05339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Limpadora a Vácuo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30133"/>
                  </a:ext>
                </a:extLst>
              </a:tr>
            </a:tbl>
          </a:graphicData>
        </a:graphic>
      </p:graphicFrame>
      <p:sp>
        <p:nvSpPr>
          <p:cNvPr id="10" name="Subtítulo 3">
            <a:extLst>
              <a:ext uri="{FF2B5EF4-FFF2-40B4-BE49-F238E27FC236}">
                <a16:creationId xmlns:a16="http://schemas.microsoft.com/office/drawing/2014/main" id="{61DEEA99-E43E-4EAF-9B21-C342C4DB60D4}"/>
              </a:ext>
            </a:extLst>
          </p:cNvPr>
          <p:cNvSpPr txBox="1">
            <a:spLocks/>
          </p:cNvSpPr>
          <p:nvPr/>
        </p:nvSpPr>
        <p:spPr>
          <a:xfrm>
            <a:off x="581591" y="4545289"/>
            <a:ext cx="3206504" cy="26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000" dirty="0"/>
              <a:t>Tabela: </a:t>
            </a:r>
            <a:r>
              <a:rPr lang="pt-BR" sz="1000" dirty="0" err="1"/>
              <a:t>Itens_NotaFiscal</a:t>
            </a:r>
            <a:endParaRPr lang="pt-BR" sz="1000" b="1" dirty="0">
              <a:solidFill>
                <a:schemeClr val="accent2"/>
              </a:solidFill>
            </a:endParaRPr>
          </a:p>
        </p:txBody>
      </p:sp>
      <p:sp>
        <p:nvSpPr>
          <p:cNvPr id="11" name="Subtítulo 3">
            <a:extLst>
              <a:ext uri="{FF2B5EF4-FFF2-40B4-BE49-F238E27FC236}">
                <a16:creationId xmlns:a16="http://schemas.microsoft.com/office/drawing/2014/main" id="{9243097D-9AC7-4B99-873B-28B8CEBAE090}"/>
              </a:ext>
            </a:extLst>
          </p:cNvPr>
          <p:cNvSpPr txBox="1">
            <a:spLocks/>
          </p:cNvSpPr>
          <p:nvPr/>
        </p:nvSpPr>
        <p:spPr>
          <a:xfrm>
            <a:off x="4662676" y="4545289"/>
            <a:ext cx="3206504" cy="26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000" dirty="0"/>
              <a:t>Tabela: Produto</a:t>
            </a:r>
            <a:endParaRPr lang="pt-BR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7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15B51-1CA6-46C6-A236-D23E82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forma normal 3FN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7A21586-3F40-43F8-9ED7-757FB176D36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1674" y="1736105"/>
            <a:ext cx="7643459" cy="2760831"/>
          </a:xfrm>
        </p:spPr>
        <p:txBody>
          <a:bodyPr/>
          <a:lstStyle/>
          <a:p>
            <a:r>
              <a:rPr lang="pt-BR" dirty="0"/>
              <a:t>Uma tabela está na 3FN se, e somente se, já estiver na 1FN e 2FN, e não possuir atributos com </a:t>
            </a:r>
            <a:r>
              <a:rPr lang="pt-BR" b="1" dirty="0">
                <a:solidFill>
                  <a:schemeClr val="accent2"/>
                </a:solidFill>
              </a:rPr>
              <a:t>dependência funcional transitiva.</a:t>
            </a:r>
          </a:p>
          <a:p>
            <a:endParaRPr lang="pt-BR" b="1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Assim, a aplicação da 3FN consiste em retirar da tabela todos os campos que </a:t>
            </a:r>
            <a:r>
              <a:rPr lang="pt-BR" b="1" dirty="0">
                <a:solidFill>
                  <a:schemeClr val="accent2"/>
                </a:solidFill>
              </a:rPr>
              <a:t>são </a:t>
            </a:r>
            <a:r>
              <a:rPr lang="pt-BR" dirty="0">
                <a:solidFill>
                  <a:schemeClr val="tx1"/>
                </a:solidFill>
              </a:rPr>
              <a:t>funcionalmente dependentes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de outros campos que </a:t>
            </a:r>
            <a:r>
              <a:rPr lang="pt-BR" b="1" dirty="0">
                <a:solidFill>
                  <a:schemeClr val="accent2"/>
                </a:solidFill>
              </a:rPr>
              <a:t>não são chaves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02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8F47-00E0-413E-BFF9-363598B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funcional transitiva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009639D-A3AE-49AC-91DB-179424DD841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1675" y="1777048"/>
            <a:ext cx="7698050" cy="2897310"/>
          </a:xfrm>
        </p:spPr>
        <p:txBody>
          <a:bodyPr/>
          <a:lstStyle/>
          <a:p>
            <a:r>
              <a:rPr lang="pt-BR" dirty="0"/>
              <a:t>Quando um atributo ou conjunto de atributos </a:t>
            </a:r>
            <a:r>
              <a:rPr lang="pt-BR" b="1" dirty="0">
                <a:solidFill>
                  <a:schemeClr val="accent2"/>
                </a:solidFill>
              </a:rPr>
              <a:t>A</a:t>
            </a:r>
            <a:r>
              <a:rPr lang="pt-BR" dirty="0"/>
              <a:t> de uma tabela depende de outro atributo </a:t>
            </a:r>
            <a:r>
              <a:rPr lang="pt-BR" b="1" dirty="0">
                <a:solidFill>
                  <a:srgbClr val="00B050"/>
                </a:solidFill>
              </a:rPr>
              <a:t>B</a:t>
            </a:r>
            <a:r>
              <a:rPr lang="pt-BR" dirty="0"/>
              <a:t>, que </a:t>
            </a:r>
            <a:r>
              <a:rPr lang="pt-BR" b="1" dirty="0">
                <a:solidFill>
                  <a:schemeClr val="accent2"/>
                </a:solidFill>
              </a:rPr>
              <a:t>não pertence à chave primária</a:t>
            </a:r>
            <a:r>
              <a:rPr lang="pt-BR" dirty="0"/>
              <a:t>, mas é dependente funcional deste, dizemos que </a:t>
            </a:r>
            <a:r>
              <a:rPr lang="pt-BR" b="1" dirty="0">
                <a:solidFill>
                  <a:schemeClr val="accent2"/>
                </a:solidFill>
              </a:rPr>
              <a:t>A</a:t>
            </a:r>
            <a:r>
              <a:rPr lang="pt-BR" dirty="0"/>
              <a:t> é dependente transitivo de </a:t>
            </a:r>
            <a:r>
              <a:rPr lang="pt-BR" b="1" dirty="0">
                <a:solidFill>
                  <a:srgbClr val="00B050"/>
                </a:solidFill>
              </a:rPr>
              <a:t>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1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EEB6C-90F7-436E-A268-95DA9FE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8934707-8D2C-4C43-85A7-4D5F98385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57099"/>
              </p:ext>
            </p:extLst>
          </p:nvPr>
        </p:nvGraphicFramePr>
        <p:xfrm>
          <a:off x="1642944" y="2516399"/>
          <a:ext cx="595725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908182789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173280218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454226533"/>
                    </a:ext>
                  </a:extLst>
                </a:gridCol>
                <a:gridCol w="682943">
                  <a:extLst>
                    <a:ext uri="{9D8B030D-6E8A-4147-A177-3AD203B41FA5}">
                      <a16:colId xmlns:a16="http://schemas.microsoft.com/office/drawing/2014/main" val="1013667636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1800898466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656364294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34238782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92418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800" dirty="0" err="1"/>
                        <a:t>Id_NF</a:t>
                      </a:r>
                      <a:endParaRPr lang="pt-BR" sz="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Emissao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Id_cliente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Nome_cliente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Endereco_cliente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CNPJ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Total_NF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1234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20/05/2021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Anakin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quatro, 10 – centro –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5678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01/09/2021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dois, 21 – jardim -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888888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1.800,00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7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9101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01/06/2021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Leia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doze, 13 – flores -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555555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1.600,00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1213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sete, 7 – verão –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2.850,00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1415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11/10/2020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R. dois, 21 – jardim –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888888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1.200,00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88078"/>
                  </a:ext>
                </a:extLst>
              </a:tr>
            </a:tbl>
          </a:graphicData>
        </a:graphic>
      </p:graphicFrame>
      <p:sp>
        <p:nvSpPr>
          <p:cNvPr id="6" name="Subtítulo 3">
            <a:extLst>
              <a:ext uri="{FF2B5EF4-FFF2-40B4-BE49-F238E27FC236}">
                <a16:creationId xmlns:a16="http://schemas.microsoft.com/office/drawing/2014/main" id="{B6E426F4-3E01-4A6B-8540-515F22501CD0}"/>
              </a:ext>
            </a:extLst>
          </p:cNvPr>
          <p:cNvSpPr txBox="1">
            <a:spLocks/>
          </p:cNvSpPr>
          <p:nvPr/>
        </p:nvSpPr>
        <p:spPr>
          <a:xfrm>
            <a:off x="592066" y="2396120"/>
            <a:ext cx="1356391" cy="26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800" dirty="0"/>
              <a:t>Tabela: </a:t>
            </a:r>
            <a:r>
              <a:rPr lang="pt-BR" sz="800" dirty="0" err="1"/>
              <a:t>Nota_Fiscal</a:t>
            </a:r>
            <a:endParaRPr lang="pt-BR" sz="800" b="1" dirty="0">
              <a:solidFill>
                <a:schemeClr val="accent2"/>
              </a:solidFill>
            </a:endParaRPr>
          </a:p>
        </p:txBody>
      </p:sp>
      <p:sp>
        <p:nvSpPr>
          <p:cNvPr id="7" name="Subtítulo 3">
            <a:extLst>
              <a:ext uri="{FF2B5EF4-FFF2-40B4-BE49-F238E27FC236}">
                <a16:creationId xmlns:a16="http://schemas.microsoft.com/office/drawing/2014/main" id="{4D76A81B-EFA0-4ED7-93DC-5B800FCB2BBB}"/>
              </a:ext>
            </a:extLst>
          </p:cNvPr>
          <p:cNvSpPr txBox="1">
            <a:spLocks/>
          </p:cNvSpPr>
          <p:nvPr/>
        </p:nvSpPr>
        <p:spPr>
          <a:xfrm>
            <a:off x="681675" y="1470911"/>
            <a:ext cx="7698050" cy="92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Os atributos </a:t>
            </a:r>
            <a:r>
              <a:rPr lang="pt-BR" i="1" dirty="0" err="1"/>
              <a:t>nome_cliente</a:t>
            </a:r>
            <a:r>
              <a:rPr lang="pt-BR" i="1" dirty="0"/>
              <a:t>, </a:t>
            </a:r>
            <a:r>
              <a:rPr lang="pt-BR" i="1" dirty="0" err="1"/>
              <a:t>endereco_cliente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CNPJ</a:t>
            </a:r>
            <a:r>
              <a:rPr lang="pt-BR" dirty="0"/>
              <a:t> dependem funcionalmente de um atributo (</a:t>
            </a:r>
            <a:r>
              <a:rPr lang="pt-BR" dirty="0" err="1"/>
              <a:t>id_cliente</a:t>
            </a:r>
            <a:r>
              <a:rPr lang="pt-BR" dirty="0"/>
              <a:t>) não chave, caracterizando uma </a:t>
            </a:r>
            <a:r>
              <a:rPr lang="pt-BR" b="1" dirty="0">
                <a:solidFill>
                  <a:schemeClr val="accent2"/>
                </a:solidFill>
              </a:rPr>
              <a:t>dependência funcional transitiva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88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EEB6C-90F7-436E-A268-95DA9FE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8934707-8D2C-4C43-85A7-4D5F98385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8136"/>
              </p:ext>
            </p:extLst>
          </p:nvPr>
        </p:nvGraphicFramePr>
        <p:xfrm>
          <a:off x="764275" y="2066023"/>
          <a:ext cx="312578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908182789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173280218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454226533"/>
                    </a:ext>
                  </a:extLst>
                </a:gridCol>
                <a:gridCol w="682943">
                  <a:extLst>
                    <a:ext uri="{9D8B030D-6E8A-4147-A177-3AD203B41FA5}">
                      <a16:colId xmlns:a16="http://schemas.microsoft.com/office/drawing/2014/main" val="10136676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92418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800" dirty="0" err="1"/>
                        <a:t>Id_NF</a:t>
                      </a:r>
                      <a:endParaRPr lang="pt-BR" sz="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Emissao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Id_cliente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Total_NF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1234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20/05/2021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5678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01/09/2021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1.800,00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7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9101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01/06/2021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1.600,00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1213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2.850,00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1415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11/10/2020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1.200,00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88078"/>
                  </a:ext>
                </a:extLst>
              </a:tr>
            </a:tbl>
          </a:graphicData>
        </a:graphic>
      </p:graphicFrame>
      <p:sp>
        <p:nvSpPr>
          <p:cNvPr id="6" name="Subtítulo 3">
            <a:extLst>
              <a:ext uri="{FF2B5EF4-FFF2-40B4-BE49-F238E27FC236}">
                <a16:creationId xmlns:a16="http://schemas.microsoft.com/office/drawing/2014/main" id="{B6E426F4-3E01-4A6B-8540-515F22501CD0}"/>
              </a:ext>
            </a:extLst>
          </p:cNvPr>
          <p:cNvSpPr txBox="1">
            <a:spLocks/>
          </p:cNvSpPr>
          <p:nvPr/>
        </p:nvSpPr>
        <p:spPr>
          <a:xfrm>
            <a:off x="681675" y="4235924"/>
            <a:ext cx="1356391" cy="26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800" dirty="0"/>
              <a:t>Tabela: </a:t>
            </a:r>
            <a:r>
              <a:rPr lang="pt-BR" sz="800" dirty="0" err="1"/>
              <a:t>Nota_Fiscal</a:t>
            </a:r>
            <a:endParaRPr lang="pt-BR" sz="800" b="1" dirty="0">
              <a:solidFill>
                <a:schemeClr val="accent2"/>
              </a:solidFill>
            </a:endParaRPr>
          </a:p>
        </p:txBody>
      </p:sp>
      <p:sp>
        <p:nvSpPr>
          <p:cNvPr id="7" name="Subtítulo 3">
            <a:extLst>
              <a:ext uri="{FF2B5EF4-FFF2-40B4-BE49-F238E27FC236}">
                <a16:creationId xmlns:a16="http://schemas.microsoft.com/office/drawing/2014/main" id="{4D76A81B-EFA0-4ED7-93DC-5B800FCB2BBB}"/>
              </a:ext>
            </a:extLst>
          </p:cNvPr>
          <p:cNvSpPr txBox="1">
            <a:spLocks/>
          </p:cNvSpPr>
          <p:nvPr/>
        </p:nvSpPr>
        <p:spPr>
          <a:xfrm>
            <a:off x="681675" y="1470912"/>
            <a:ext cx="7698050" cy="4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Após aplicar 3FN...</a:t>
            </a:r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FC0EEF4D-1713-4F7F-AD5E-0A66BF99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8438"/>
              </p:ext>
            </p:extLst>
          </p:nvPr>
        </p:nvGraphicFramePr>
        <p:xfrm>
          <a:off x="4572000" y="2064410"/>
          <a:ext cx="35144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013667636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1800898466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656364294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342387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800" dirty="0" err="1"/>
                        <a:t>Id_cliente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Nome_cliente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Endereco_cliente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CNPJ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Anakin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quatro, 10 – centro –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dois, 21 – jardim -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888888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7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Leia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doze, 13 – flores -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555555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R. sete, 7 – verão –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222222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R. dois, 21 – jardim – </a:t>
                      </a:r>
                      <a:r>
                        <a:rPr lang="pt-BR" sz="800" dirty="0" err="1"/>
                        <a:t>bh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888888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88078"/>
                  </a:ext>
                </a:extLst>
              </a:tr>
            </a:tbl>
          </a:graphicData>
        </a:graphic>
      </p:graphicFrame>
      <p:sp>
        <p:nvSpPr>
          <p:cNvPr id="9" name="Subtítulo 3">
            <a:extLst>
              <a:ext uri="{FF2B5EF4-FFF2-40B4-BE49-F238E27FC236}">
                <a16:creationId xmlns:a16="http://schemas.microsoft.com/office/drawing/2014/main" id="{1E0CFBF0-F538-4EDC-AE12-A79B916461C0}"/>
              </a:ext>
            </a:extLst>
          </p:cNvPr>
          <p:cNvSpPr txBox="1">
            <a:spLocks/>
          </p:cNvSpPr>
          <p:nvPr/>
        </p:nvSpPr>
        <p:spPr>
          <a:xfrm>
            <a:off x="4530700" y="4235924"/>
            <a:ext cx="1356391" cy="26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800" dirty="0"/>
              <a:t>Tabela: Cliente</a:t>
            </a:r>
            <a:endParaRPr lang="pt-BR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2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89329-B27C-4126-B1B9-C86F7FFC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F644477-3DD8-436D-B838-5433BC1DE3B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52741" y="1873350"/>
            <a:ext cx="7633808" cy="2609940"/>
          </a:xfrm>
        </p:spPr>
        <p:txBody>
          <a:bodyPr/>
          <a:lstStyle/>
          <a:p>
            <a:r>
              <a:rPr lang="pt-BR" b="1" dirty="0"/>
              <a:t>Machado, F.N.R.</a:t>
            </a:r>
            <a:r>
              <a:rPr lang="pt-BR" dirty="0"/>
              <a:t> - Projeto e implementação de banco de dados. 3. ed. São Paulo: Érica, 2014.</a:t>
            </a:r>
          </a:p>
          <a:p>
            <a:endParaRPr lang="pt-BR" dirty="0"/>
          </a:p>
          <a:p>
            <a:r>
              <a:rPr lang="pt-BR" b="1" dirty="0"/>
              <a:t>Normalização. </a:t>
            </a:r>
            <a:r>
              <a:rPr lang="pt-BR" dirty="0"/>
              <a:t>Sites Google [</a:t>
            </a:r>
            <a:r>
              <a:rPr lang="pt-BR" dirty="0" err="1"/>
              <a:t>s.d</a:t>
            </a:r>
            <a:r>
              <a:rPr lang="pt-BR" dirty="0"/>
              <a:t>]. Disponível em: </a:t>
            </a:r>
            <a:r>
              <a:rPr lang="pt-BR" dirty="0">
                <a:hlinkClick r:id="rId2"/>
              </a:rPr>
              <a:t>https://sites.google.com/site/fkbancodedados1/normalização</a:t>
            </a:r>
            <a:r>
              <a:rPr lang="pt-BR" dirty="0"/>
              <a:t>. </a:t>
            </a:r>
            <a:r>
              <a:rPr lang="pt-BR"/>
              <a:t>Acesso em: 28/08/2021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16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5C97-F064-405A-BFE3-0461A2C1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87F30E7-C60E-4DB3-A2E9-0B8F333A021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22079" y="2433602"/>
            <a:ext cx="7899841" cy="1005552"/>
          </a:xfrm>
        </p:spPr>
        <p:txBody>
          <a:bodyPr/>
          <a:lstStyle/>
          <a:p>
            <a:r>
              <a:rPr lang="pt-BR" dirty="0"/>
              <a:t>É um processo que visa aplicar uma série de regras sobre as tabelas de um banco de dados, a fim de verificar se estão corretamente projetadas.</a:t>
            </a:r>
          </a:p>
        </p:txBody>
      </p:sp>
    </p:spTree>
    <p:extLst>
      <p:ext uri="{BB962C8B-B14F-4D97-AF65-F5344CB8AC3E}">
        <p14:creationId xmlns:p14="http://schemas.microsoft.com/office/powerpoint/2010/main" val="28459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0530-F24A-4BE7-94F5-5F3A74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A54FD91-6129-4107-8888-F6A966B7234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79500" y="1783873"/>
            <a:ext cx="7782112" cy="2740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Ganho em manutenibilidade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Eliminar redundância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Responsabilidade: não misturar assuntos numa mesma tabela. Cada tabela armazena somente dados do seu domínio inerente</a:t>
            </a:r>
          </a:p>
        </p:txBody>
      </p:sp>
    </p:spTree>
    <p:extLst>
      <p:ext uri="{BB962C8B-B14F-4D97-AF65-F5344CB8AC3E}">
        <p14:creationId xmlns:p14="http://schemas.microsoft.com/office/powerpoint/2010/main" val="98115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-AR" sz="37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FORMAS NORMAIS</a:t>
            </a:r>
            <a:endParaRPr sz="37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AR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CF3F4-DCE8-481B-B6D0-2DB21FE0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forma normal ou 1FN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C97C9D-8DF3-4CC1-B854-05688EB5581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79500" y="1797520"/>
            <a:ext cx="7782112" cy="2747184"/>
          </a:xfrm>
        </p:spPr>
        <p:txBody>
          <a:bodyPr/>
          <a:lstStyle/>
          <a:p>
            <a:r>
              <a:rPr lang="pt-BR" dirty="0"/>
              <a:t>Uma tabela está na 1FN se, e somente se, não contiver valores repetidos e se </a:t>
            </a:r>
            <a:r>
              <a:rPr lang="pt-BR" dirty="0">
                <a:solidFill>
                  <a:schemeClr val="accent2"/>
                </a:solidFill>
              </a:rPr>
              <a:t>todos</a:t>
            </a:r>
            <a:r>
              <a:rPr lang="pt-BR" dirty="0"/>
              <a:t> os seus atributos forem </a:t>
            </a:r>
            <a:r>
              <a:rPr lang="pt-BR" dirty="0">
                <a:solidFill>
                  <a:schemeClr val="accent2"/>
                </a:solidFill>
              </a:rPr>
              <a:t>atômicos </a:t>
            </a:r>
            <a:r>
              <a:rPr lang="pt-BR" dirty="0">
                <a:solidFill>
                  <a:schemeClr val="bg2"/>
                </a:solidFill>
              </a:rPr>
              <a:t>(i.</a:t>
            </a:r>
            <a:r>
              <a:rPr lang="pt-BR" dirty="0"/>
              <a:t>e. não forem compostos ou multivalorados).</a:t>
            </a:r>
          </a:p>
          <a:p>
            <a:endParaRPr lang="pt-BR" dirty="0"/>
          </a:p>
          <a:p>
            <a:r>
              <a:rPr lang="pt-BR" dirty="0">
                <a:solidFill>
                  <a:schemeClr val="bg2"/>
                </a:solidFill>
              </a:rPr>
              <a:t>Passagem à 1FN: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Identifica-se a PK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Remove as colunas que repetem dados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Cria uma tabela nova para os dados repetidos, com a PK da tabela anterior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Estabelece a relação entre as duas tabelas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4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740B6-66EF-4960-B95A-B2880496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21" name="Subtítulo 3">
            <a:extLst>
              <a:ext uri="{FF2B5EF4-FFF2-40B4-BE49-F238E27FC236}">
                <a16:creationId xmlns:a16="http://schemas.microsoft.com/office/drawing/2014/main" id="{05011D8C-6148-4B6F-9498-41D07C7CCCAF}"/>
              </a:ext>
            </a:extLst>
          </p:cNvPr>
          <p:cNvSpPr txBox="1">
            <a:spLocks/>
          </p:cNvSpPr>
          <p:nvPr/>
        </p:nvSpPr>
        <p:spPr>
          <a:xfrm>
            <a:off x="679500" y="1797520"/>
            <a:ext cx="7782112" cy="274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Estrutura original: livros</a:t>
            </a:r>
            <a:endParaRPr lang="pt-BR" dirty="0">
              <a:solidFill>
                <a:schemeClr val="accent2"/>
              </a:solidFill>
            </a:endParaRPr>
          </a:p>
        </p:txBody>
      </p: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FC53E144-D134-4534-926A-67EC6CA06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31920"/>
              </p:ext>
            </p:extLst>
          </p:nvPr>
        </p:nvGraphicFramePr>
        <p:xfrm>
          <a:off x="1980893" y="2771962"/>
          <a:ext cx="5179326" cy="11741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3012740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921231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731048863"/>
                    </a:ext>
                  </a:extLst>
                </a:gridCol>
                <a:gridCol w="908368">
                  <a:extLst>
                    <a:ext uri="{9D8B030D-6E8A-4147-A177-3AD203B41FA5}">
                      <a16:colId xmlns:a16="http://schemas.microsoft.com/office/drawing/2014/main" val="3177759677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1940742723"/>
                    </a:ext>
                  </a:extLst>
                </a:gridCol>
                <a:gridCol w="915300">
                  <a:extLst>
                    <a:ext uri="{9D8B030D-6E8A-4147-A177-3AD203B41FA5}">
                      <a16:colId xmlns:a16="http://schemas.microsoft.com/office/drawing/2014/main" val="3413314647"/>
                    </a:ext>
                  </a:extLst>
                </a:gridCol>
              </a:tblGrid>
              <a:tr h="267017">
                <a:tc>
                  <a:txBody>
                    <a:bodyPr/>
                    <a:lstStyle/>
                    <a:p>
                      <a:r>
                        <a:rPr lang="pt-BR" sz="1000" dirty="0" err="1"/>
                        <a:t>idLivro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Assunto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Autor1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Autor2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Autor3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5697"/>
                  </a:ext>
                </a:extLst>
              </a:tr>
              <a:tr h="373092">
                <a:tc>
                  <a:txBody>
                    <a:bodyPr/>
                    <a:lstStyle/>
                    <a:p>
                      <a:r>
                        <a:rPr lang="pt-BR" sz="10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Hobbit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Ficção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JRR Tolkien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21425"/>
                  </a:ext>
                </a:extLst>
              </a:tr>
              <a:tr h="267017">
                <a:tc>
                  <a:txBody>
                    <a:bodyPr/>
                    <a:lstStyle/>
                    <a:p>
                      <a:r>
                        <a:rPr lang="pt-BR" sz="1000" dirty="0"/>
                        <a:t>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Magnetismo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C.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P. Castro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34226"/>
                  </a:ext>
                </a:extLst>
              </a:tr>
              <a:tr h="267017">
                <a:tc>
                  <a:txBody>
                    <a:bodyPr/>
                    <a:lstStyle/>
                    <a:p>
                      <a:r>
                        <a:rPr lang="pt-BR" sz="1000" dirty="0"/>
                        <a:t>789321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Química orgânica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Química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P. Castro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J.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A. Bernardo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2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740B6-66EF-4960-B95A-B2880496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21" name="Subtítulo 3">
            <a:extLst>
              <a:ext uri="{FF2B5EF4-FFF2-40B4-BE49-F238E27FC236}">
                <a16:creationId xmlns:a16="http://schemas.microsoft.com/office/drawing/2014/main" id="{05011D8C-6148-4B6F-9498-41D07C7CCCAF}"/>
              </a:ext>
            </a:extLst>
          </p:cNvPr>
          <p:cNvSpPr txBox="1">
            <a:spLocks/>
          </p:cNvSpPr>
          <p:nvPr/>
        </p:nvSpPr>
        <p:spPr>
          <a:xfrm>
            <a:off x="679500" y="1797520"/>
            <a:ext cx="7775288" cy="34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Após aplicar 1FN:</a:t>
            </a:r>
            <a:endParaRPr lang="pt-BR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6FAA8F-961B-4F7E-B073-5D2B1DB93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878"/>
              </p:ext>
            </p:extLst>
          </p:nvPr>
        </p:nvGraphicFramePr>
        <p:xfrm>
          <a:off x="1015071" y="2793458"/>
          <a:ext cx="2574290" cy="11741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3012740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921231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731048863"/>
                    </a:ext>
                  </a:extLst>
                </a:gridCol>
              </a:tblGrid>
              <a:tr h="267017">
                <a:tc>
                  <a:txBody>
                    <a:bodyPr/>
                    <a:lstStyle/>
                    <a:p>
                      <a:r>
                        <a:rPr lang="pt-BR" sz="1000" dirty="0" err="1"/>
                        <a:t>idLivro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Assunto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5697"/>
                  </a:ext>
                </a:extLst>
              </a:tr>
              <a:tr h="373092">
                <a:tc>
                  <a:txBody>
                    <a:bodyPr/>
                    <a:lstStyle/>
                    <a:p>
                      <a:r>
                        <a:rPr lang="pt-BR" sz="10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Hobbit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Ficção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21425"/>
                  </a:ext>
                </a:extLst>
              </a:tr>
              <a:tr h="267017">
                <a:tc>
                  <a:txBody>
                    <a:bodyPr/>
                    <a:lstStyle/>
                    <a:p>
                      <a:r>
                        <a:rPr lang="pt-BR" sz="1000" dirty="0"/>
                        <a:t>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Magnetismo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Física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34226"/>
                  </a:ext>
                </a:extLst>
              </a:tr>
              <a:tr h="267017">
                <a:tc>
                  <a:txBody>
                    <a:bodyPr/>
                    <a:lstStyle/>
                    <a:p>
                      <a:r>
                        <a:rPr lang="pt-BR" sz="1000" dirty="0"/>
                        <a:t>789321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Química orgânica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Química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074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E721BE2-10DA-4B55-A942-AA8C4060C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72666"/>
              </p:ext>
            </p:extLst>
          </p:nvPr>
        </p:nvGraphicFramePr>
        <p:xfrm>
          <a:off x="4638795" y="2793458"/>
          <a:ext cx="3152633" cy="17512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7740">
                  <a:extLst>
                    <a:ext uri="{9D8B030D-6E8A-4147-A177-3AD203B41FA5}">
                      <a16:colId xmlns:a16="http://schemas.microsoft.com/office/drawing/2014/main" val="2003012740"/>
                    </a:ext>
                  </a:extLst>
                </a:gridCol>
                <a:gridCol w="1355248">
                  <a:extLst>
                    <a:ext uri="{9D8B030D-6E8A-4147-A177-3AD203B41FA5}">
                      <a16:colId xmlns:a16="http://schemas.microsoft.com/office/drawing/2014/main" val="3539212311"/>
                    </a:ext>
                  </a:extLst>
                </a:gridCol>
                <a:gridCol w="1029645">
                  <a:extLst>
                    <a:ext uri="{9D8B030D-6E8A-4147-A177-3AD203B41FA5}">
                      <a16:colId xmlns:a16="http://schemas.microsoft.com/office/drawing/2014/main" val="2731048863"/>
                    </a:ext>
                  </a:extLst>
                </a:gridCol>
              </a:tblGrid>
              <a:tr h="206265">
                <a:tc>
                  <a:txBody>
                    <a:bodyPr/>
                    <a:lstStyle/>
                    <a:p>
                      <a:r>
                        <a:rPr lang="pt-BR" sz="1000" dirty="0" err="1"/>
                        <a:t>idLivro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idAutor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nomeAutor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569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r>
                        <a:rPr lang="pt-BR" sz="10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/>
                        <a:t>JRR Tolkien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21425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P.Castro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34226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C.Silva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0527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789321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J.Oliveira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05339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789321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A.Bernardo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30133"/>
                  </a:ext>
                </a:extLst>
              </a:tr>
              <a:tr h="206265">
                <a:tc>
                  <a:txBody>
                    <a:bodyPr/>
                    <a:lstStyle/>
                    <a:p>
                      <a:r>
                        <a:rPr lang="pt-BR" sz="1000" dirty="0"/>
                        <a:t>789321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J.Martins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0742"/>
                  </a:ext>
                </a:extLst>
              </a:tr>
            </a:tbl>
          </a:graphicData>
        </a:graphic>
      </p:graphicFrame>
      <p:sp>
        <p:nvSpPr>
          <p:cNvPr id="7" name="Subtítulo 3">
            <a:extLst>
              <a:ext uri="{FF2B5EF4-FFF2-40B4-BE49-F238E27FC236}">
                <a16:creationId xmlns:a16="http://schemas.microsoft.com/office/drawing/2014/main" id="{AFC5453C-5516-4390-825D-3A8F00FAC45E}"/>
              </a:ext>
            </a:extLst>
          </p:cNvPr>
          <p:cNvSpPr txBox="1">
            <a:spLocks/>
          </p:cNvSpPr>
          <p:nvPr/>
        </p:nvSpPr>
        <p:spPr>
          <a:xfrm>
            <a:off x="1015071" y="2373141"/>
            <a:ext cx="1797569" cy="34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/>
              <a:t>Livros</a:t>
            </a:r>
            <a:endParaRPr lang="pt-BR" sz="1200" dirty="0">
              <a:solidFill>
                <a:schemeClr val="accent2"/>
              </a:solidFill>
            </a:endParaRPr>
          </a:p>
        </p:txBody>
      </p:sp>
      <p:sp>
        <p:nvSpPr>
          <p:cNvPr id="8" name="Subtítulo 3">
            <a:extLst>
              <a:ext uri="{FF2B5EF4-FFF2-40B4-BE49-F238E27FC236}">
                <a16:creationId xmlns:a16="http://schemas.microsoft.com/office/drawing/2014/main" id="{FFED62AA-67B8-426A-9845-F4A3ED0ABE99}"/>
              </a:ext>
            </a:extLst>
          </p:cNvPr>
          <p:cNvSpPr txBox="1">
            <a:spLocks/>
          </p:cNvSpPr>
          <p:nvPr/>
        </p:nvSpPr>
        <p:spPr>
          <a:xfrm>
            <a:off x="4638795" y="2359493"/>
            <a:ext cx="1797569" cy="34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/>
              <a:t>Autores_livros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8F47-00E0-413E-BFF9-363598B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forma normal ou 2FN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009639D-A3AE-49AC-91DB-179424DD841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1675" y="1777048"/>
            <a:ext cx="7698050" cy="2665297"/>
          </a:xfrm>
        </p:spPr>
        <p:txBody>
          <a:bodyPr/>
          <a:lstStyle/>
          <a:p>
            <a:r>
              <a:rPr lang="pt-BR" dirty="0"/>
              <a:t>Uma tabela está na 2FN se, e somente se, já estiver na 1FN e quando todos os atributos que </a:t>
            </a:r>
            <a:r>
              <a:rPr lang="pt-BR" b="1" dirty="0">
                <a:solidFill>
                  <a:schemeClr val="accent2"/>
                </a:solidFill>
              </a:rPr>
              <a:t>não</a:t>
            </a:r>
            <a:r>
              <a:rPr lang="pt-BR" dirty="0"/>
              <a:t> participam da PK são </a:t>
            </a:r>
            <a:r>
              <a:rPr lang="pt-BR" b="1" dirty="0">
                <a:solidFill>
                  <a:schemeClr val="accent2"/>
                </a:solidFill>
              </a:rPr>
              <a:t>dependentes funcionais</a:t>
            </a:r>
            <a:r>
              <a:rPr lang="pt-BR" dirty="0"/>
              <a:t> desta.</a:t>
            </a:r>
          </a:p>
          <a:p>
            <a:endParaRPr lang="pt-BR" dirty="0"/>
          </a:p>
          <a:p>
            <a:r>
              <a:rPr lang="pt-BR" dirty="0"/>
              <a:t>No caso de uma PK composta, somente serão mantidos na tabela os atributos que dependem </a:t>
            </a:r>
            <a:r>
              <a:rPr lang="pt-BR" b="1" dirty="0">
                <a:solidFill>
                  <a:schemeClr val="accent2"/>
                </a:solidFill>
              </a:rPr>
              <a:t>totalmente</a:t>
            </a:r>
            <a:r>
              <a:rPr lang="pt-BR" dirty="0"/>
              <a:t> da chave, e não apenas de parte dela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5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8F47-00E0-413E-BFF9-363598B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funcional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009639D-A3AE-49AC-91DB-179424DD841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81675" y="1777048"/>
            <a:ext cx="7698050" cy="2897310"/>
          </a:xfrm>
        </p:spPr>
        <p:txBody>
          <a:bodyPr/>
          <a:lstStyle/>
          <a:p>
            <a:r>
              <a:rPr lang="pt-BR" dirty="0"/>
              <a:t>Dada uma entidade qualquer, dizemos que um atributo ou conjunto de atributos </a:t>
            </a:r>
            <a:r>
              <a:rPr lang="pt-BR" b="1" dirty="0">
                <a:solidFill>
                  <a:schemeClr val="accent2"/>
                </a:solidFill>
              </a:rPr>
              <a:t>A</a:t>
            </a:r>
            <a:r>
              <a:rPr lang="pt-BR" dirty="0"/>
              <a:t> pertencente a ela [entidade] é dependente funcional de outro atributo </a:t>
            </a:r>
            <a:r>
              <a:rPr lang="pt-BR" b="1" dirty="0">
                <a:solidFill>
                  <a:srgbClr val="00B050"/>
                </a:solidFill>
              </a:rPr>
              <a:t>B</a:t>
            </a:r>
            <a:r>
              <a:rPr lang="pt-BR" dirty="0"/>
              <a:t> contido na </a:t>
            </a:r>
            <a:r>
              <a:rPr lang="pt-BR" b="1" dirty="0">
                <a:solidFill>
                  <a:schemeClr val="accent2"/>
                </a:solidFill>
              </a:rPr>
              <a:t>mesma entidade</a:t>
            </a:r>
            <a:r>
              <a:rPr lang="pt-BR" dirty="0"/>
              <a:t>, se a cada valor de </a:t>
            </a:r>
            <a:r>
              <a:rPr lang="pt-BR" b="1" dirty="0">
                <a:solidFill>
                  <a:srgbClr val="00B050"/>
                </a:solidFill>
              </a:rPr>
              <a:t>B</a:t>
            </a:r>
            <a:r>
              <a:rPr lang="pt-BR" dirty="0"/>
              <a:t> existir nas linhas da entidade em que aparece, um único valor de </a:t>
            </a:r>
            <a:r>
              <a:rPr lang="pt-BR" b="1" dirty="0">
                <a:solidFill>
                  <a:schemeClr val="accent2"/>
                </a:solidFill>
              </a:rPr>
              <a:t>A</a:t>
            </a:r>
            <a:r>
              <a:rPr lang="pt-BR" dirty="0"/>
              <a:t>. Em outras palavras, A depende funcionalmente de B.</a:t>
            </a:r>
          </a:p>
          <a:p>
            <a:endParaRPr lang="pt-BR" dirty="0"/>
          </a:p>
          <a:p>
            <a:r>
              <a:rPr lang="pt-BR" dirty="0"/>
              <a:t>Existe uma dependência funcional quando o valor de um dado ou dados determina os valores de outros dados. Ex.: se mudarmos o CPF de um cliente, muda-se o nome. Logo, o atributo </a:t>
            </a:r>
            <a:r>
              <a:rPr lang="pt-BR" b="1" dirty="0">
                <a:solidFill>
                  <a:schemeClr val="accent2"/>
                </a:solidFill>
              </a:rPr>
              <a:t>nome</a:t>
            </a:r>
            <a:r>
              <a:rPr lang="pt-BR" dirty="0"/>
              <a:t> depende funcionalmente do atributo </a:t>
            </a:r>
            <a:r>
              <a:rPr lang="pt-BR" b="1" dirty="0">
                <a:solidFill>
                  <a:schemeClr val="accent2"/>
                </a:solidFill>
              </a:rPr>
              <a:t>CPF</a:t>
            </a:r>
            <a:endParaRPr lang="pt-BR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93581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1136</Words>
  <Application>Microsoft Office PowerPoint</Application>
  <PresentationFormat>Apresentação na tela (16:9)</PresentationFormat>
  <Paragraphs>305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Open Sans</vt:lpstr>
      <vt:lpstr>Rajdhani</vt:lpstr>
      <vt:lpstr>Roboto</vt:lpstr>
      <vt:lpstr>Times New Roman</vt:lpstr>
      <vt:lpstr>Arial</vt:lpstr>
      <vt:lpstr>Digital House</vt:lpstr>
      <vt:lpstr>Simple Light</vt:lpstr>
      <vt:lpstr>Normalização</vt:lpstr>
      <vt:lpstr>Normalização</vt:lpstr>
      <vt:lpstr>Importância</vt:lpstr>
      <vt:lpstr>Apresentação do PowerPoint</vt:lpstr>
      <vt:lpstr>Primeira forma normal ou 1FN</vt:lpstr>
      <vt:lpstr>Exemplo</vt:lpstr>
      <vt:lpstr>Exemplo</vt:lpstr>
      <vt:lpstr>Segunda forma normal ou 2FN</vt:lpstr>
      <vt:lpstr>Dependência funcional</vt:lpstr>
      <vt:lpstr>Exemplo</vt:lpstr>
      <vt:lpstr>Exemplo</vt:lpstr>
      <vt:lpstr>Terceira forma normal 3FN</vt:lpstr>
      <vt:lpstr>Dependência funcional transitiva</vt:lpstr>
      <vt:lpstr>Exemplo</vt:lpstr>
      <vt:lpstr>Exemplo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o banco interpreta os comandos SQL?</dc:title>
  <cp:lastModifiedBy>Daniel Sângelo</cp:lastModifiedBy>
  <cp:revision>20</cp:revision>
  <dcterms:modified xsi:type="dcterms:W3CDTF">2021-08-28T19:23:23Z</dcterms:modified>
</cp:coreProperties>
</file>