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OUopJ026qgidbWbJo0UfhpgY+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7d7cf12da_0_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c7d7cf12da_0_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c7d7cf12da_0_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7d7cf12da_0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c7d7cf12da_0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c7d7cf12da_0_6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7d7cf12da_0_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c7d7cf12da_0_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c7d7cf12da_0_7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d7cf12da_0_8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c7d7cf12da_0_8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c7d7cf12da_0_8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7d7cf12da_0_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c7d7cf12da_0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c7d7cf12da_0_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7d7cf12da_0_10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c7d7cf12da_0_10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c7d7cf12da_0_10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7d7cf12da_0_1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c7d7cf12da_0_1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c7d7cf12da_0_1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7d7cf12da_0_1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c7d7cf12da_0_1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c7d7cf12da_0_1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7d7cf12da_0_1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c7d7cf12da_0_1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c7d7cf12da_0_1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7d7cf12da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c7d7cf12da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c7d7cf12da_0_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7d7cf12da_0_2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c7d7cf12da_0_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c7d7cf12da_0_2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7d7cf12da_0_3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c7d7cf12da_0_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c7d7cf12da_0_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d7cf12da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c7d7cf12da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c7d7cf12da_0_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9397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Registradores, cache e memórias RAM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9463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Registradores,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cache 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memórias 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d7cf12da_0_53"/>
          <p:cNvSpPr txBox="1"/>
          <p:nvPr>
            <p:ph idx="2" type="subTitle"/>
          </p:nvPr>
        </p:nvSpPr>
        <p:spPr>
          <a:xfrm>
            <a:off x="631175" y="1446050"/>
            <a:ext cx="43608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memória </a:t>
            </a:r>
            <a:r>
              <a:rPr lang="es-AR"/>
              <a:t>SDR RAM é uma forma completa de memória de acesso dinâmico síncrona.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Ela tem tempos de acesso entre 25 e 10 ns (nanossegundos) e está em DIMMs de 168 pinos (Dual Inline Memory Module).</a:t>
            </a:r>
            <a:endParaRPr/>
          </a:p>
        </p:txBody>
      </p:sp>
      <p:sp>
        <p:nvSpPr>
          <p:cNvPr id="229" name="Google Shape;229;gc7d7cf12da_0_5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SDR</a:t>
            </a:r>
            <a:r>
              <a:rPr lang="es-AR"/>
              <a:t> </a:t>
            </a:r>
            <a:r>
              <a:rPr lang="es-AR">
                <a:solidFill>
                  <a:srgbClr val="434343"/>
                </a:solidFill>
              </a:rPr>
              <a:t>(Single Data Rate)</a:t>
            </a:r>
            <a:r>
              <a:rPr lang="es-AR"/>
              <a:t>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0" name="Google Shape;230;gc7d7cf12d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850" y="1572075"/>
            <a:ext cx="3143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d7cf12da_0_63"/>
          <p:cNvSpPr txBox="1"/>
          <p:nvPr>
            <p:ph idx="2" type="subTitle"/>
          </p:nvPr>
        </p:nvSpPr>
        <p:spPr>
          <a:xfrm>
            <a:off x="631175" y="1446050"/>
            <a:ext cx="43608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É a memória RAM otimizada para adaptadores de vídeo.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Ela tem duas portas para que os dados de vídeo possam ser gravados ao mesmo tempo em que o adaptador de vídeo lê regularmente a memória para atualizar a tela do monitor atual.</a:t>
            </a:r>
            <a:endParaRPr/>
          </a:p>
        </p:txBody>
      </p:sp>
      <p:sp>
        <p:nvSpPr>
          <p:cNvPr id="237" name="Google Shape;237;gc7d7cf12da_0_6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</a:t>
            </a:r>
            <a:r>
              <a:rPr lang="es-AR"/>
              <a:t> </a:t>
            </a:r>
            <a:r>
              <a:rPr lang="es-AR">
                <a:solidFill>
                  <a:srgbClr val="434343"/>
                </a:solidFill>
              </a:rPr>
              <a:t>(Vídeo)</a:t>
            </a:r>
            <a:r>
              <a:rPr lang="es-AR"/>
              <a:t>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8" name="Google Shape;238;gc7d7cf12da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100" y="1325263"/>
            <a:ext cx="30861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7d7cf12da_0_74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Sua sigla significa saída de dados </a:t>
            </a:r>
            <a:r>
              <a:rPr lang="es-AR"/>
              <a:t>estendida</a:t>
            </a:r>
            <a:r>
              <a:rPr lang="es-AR"/>
              <a:t>. Ela não espera que o processamento do primeiro bit termine antes de continuar com o próximo.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Assim que o endereço do primeiro bit é localizado, a ODE RAM começa a procurar o próximo.</a:t>
            </a:r>
            <a:endParaRPr/>
          </a:p>
        </p:txBody>
      </p:sp>
      <p:sp>
        <p:nvSpPr>
          <p:cNvPr id="245" name="Google Shape;245;gc7d7cf12da_0_7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EDO</a:t>
            </a:r>
            <a:r>
              <a:rPr lang="es-AR"/>
              <a:t> </a:t>
            </a:r>
            <a:r>
              <a:rPr lang="es-AR">
                <a:solidFill>
                  <a:srgbClr val="434343"/>
                </a:solidFill>
              </a:rPr>
              <a:t>(Extended Data Output)</a:t>
            </a:r>
            <a:r>
              <a:rPr lang="es-AR"/>
              <a:t>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46" name="Google Shape;246;gc7d7cf12da_0_74"/>
          <p:cNvPicPr preferRelativeResize="0"/>
          <p:nvPr/>
        </p:nvPicPr>
        <p:blipFill rotWithShape="1">
          <a:blip r:embed="rId3">
            <a:alphaModFix/>
          </a:blip>
          <a:srcRect b="17059" l="0" r="0" t="15988"/>
          <a:stretch/>
        </p:blipFill>
        <p:spPr>
          <a:xfrm>
            <a:off x="2279575" y="2778925"/>
            <a:ext cx="4495975" cy="1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7d7cf12da_0_83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Lançada em 2000, embora não tenha sido utilizada até quase 2002. Operava em 2,5 V e 2,6 V e sua densidade máxima era de 128 Mb (portanto não havia módulos com mais de 1 GB) com velocidade de 266 MT/s (100-200 MHz).</a:t>
            </a:r>
            <a:endParaRPr/>
          </a:p>
        </p:txBody>
      </p:sp>
      <p:sp>
        <p:nvSpPr>
          <p:cNvPr id="253" name="Google Shape;253;gc7d7cf12da_0_8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DDR</a:t>
            </a:r>
            <a:r>
              <a:rPr lang="es-AR"/>
              <a:t>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4" name="Google Shape;254;gc7d7cf12da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625" y="2816725"/>
            <a:ext cx="56673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7d7cf12da_0_92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</a:t>
            </a:r>
            <a:r>
              <a:rPr lang="es-AR"/>
              <a:t>ançada por volta de 2004, funcionava a 1,8 volts, 28% menos do que o DDR. Sua densidade máxima foi dobrada para 256 Mb (2 GB por módulo). Logicamente a velocidade máxima também se multiplicou, chegando a 533 MHz.</a:t>
            </a:r>
            <a:endParaRPr/>
          </a:p>
        </p:txBody>
      </p:sp>
      <p:sp>
        <p:nvSpPr>
          <p:cNvPr id="261" name="Google Shape;261;gc7d7cf12da_0_9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DDR2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62" name="Google Shape;262;gc7d7cf12da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76" y="2756775"/>
            <a:ext cx="5686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7d7cf12da_0_101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lançamento desta memória ocorreu em 2007 e foi uma revolução porque os perfis XMP foram implementados aqui.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Para começar, os módulos de memória operavam a 1,5 V e 1,65 V, com velocidades básicas de 1066 MHz, mas que iam muito além, e a densidade chegava a </a:t>
            </a:r>
            <a:r>
              <a:rPr lang="es-AR"/>
              <a:t>8GB</a:t>
            </a:r>
            <a:r>
              <a:rPr lang="es-AR"/>
              <a:t> por módulo.</a:t>
            </a:r>
            <a:endParaRPr/>
          </a:p>
        </p:txBody>
      </p:sp>
      <p:sp>
        <p:nvSpPr>
          <p:cNvPr id="269" name="Google Shape;269;gc7d7cf12da_0_10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DDR3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0" name="Google Shape;270;gc7d7cf12da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01" y="3048275"/>
            <a:ext cx="57435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7d7cf12da_0_110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Lançado em 2014. A tensão é reduzida para 1,05 e 1,2 V, embora muitos módulos operem a 1,35 V. A velocidade aumentou sensivelmente, mas sua base começou em 2.133 MHz.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Atualmente já existem módulos de 32 GB, mas isso também está sendo expandido aos poucos.</a:t>
            </a:r>
            <a:endParaRPr/>
          </a:p>
        </p:txBody>
      </p:sp>
      <p:sp>
        <p:nvSpPr>
          <p:cNvPr id="277" name="Google Shape;277;gc7d7cf12da_0_11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DDR4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8" name="Google Shape;278;gc7d7cf12da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01" y="2996025"/>
            <a:ext cx="5743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7d7cf12da_0_119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Lançado em meados de 2020, atinge larguras de banda de até 6,4 Gbps em seus modelos iniciais. É a primeira memória DDR dual-channel em um único chip. Sua frequência base é de 4800 MHz e, além disso, seu consumo é baixo devido à clássica redução de tensão, desta vez para 1,1 V. Sua capacidade máxima de armazenamento em um módulo de memória é de 128 GB.</a:t>
            </a:r>
            <a:endParaRPr/>
          </a:p>
        </p:txBody>
      </p:sp>
      <p:sp>
        <p:nvSpPr>
          <p:cNvPr id="285" name="Google Shape;285;gc7d7cf12da_0_11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DDR5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6" name="Google Shape;286;gc7d7cf12da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275" y="3003525"/>
            <a:ext cx="4805199" cy="14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7d7cf12da_0_128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A memória vai guardar o que vale a pena.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A memória sabe mais sobre mim do que eu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; e ela não perde o que merece ser salvo. </a:t>
            </a:r>
            <a:endParaRPr b="0" i="0" sz="11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gc7d7cf12da_0_128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gc7d7cf12da_0_128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295" name="Google Shape;295;gc7d7cf12da_0_12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c7d7cf12da_0_12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gc7d7cf12da_0_128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298" name="Google Shape;298;gc7d7cf12da_0_12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c7d7cf12da_0_12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gc7d7cf12da_0_128"/>
          <p:cNvSpPr txBox="1"/>
          <p:nvPr/>
        </p:nvSpPr>
        <p:spPr>
          <a:xfrm>
            <a:off x="1091125" y="3810850"/>
            <a:ext cx="5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Eduardo Galeano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/>
        </p:nvSpPr>
        <p:spPr>
          <a:xfrm>
            <a:off x="11356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Registradores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21911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Cache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67040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67538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Memórias RAM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O que realmente desencadeou o poder da computação programável foi a invenção das memórias.</a:t>
            </a:r>
            <a:endParaRPr b="0" i="0" sz="11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172" name="Google Shape;172;p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9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175" name="Google Shape;175;p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9"/>
          <p:cNvSpPr txBox="1"/>
          <p:nvPr/>
        </p:nvSpPr>
        <p:spPr>
          <a:xfrm>
            <a:off x="1091125" y="3810850"/>
            <a:ext cx="50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latin typeface="Arial"/>
                <a:ea typeface="Arial"/>
                <a:cs typeface="Arial"/>
                <a:sym typeface="Arial"/>
              </a:rPr>
              <a:t>Dr. John E. Kelly III</a:t>
            </a:r>
            <a:br>
              <a:rPr b="0" i="0" lang="es-AR" sz="1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400" u="none" cap="none" strike="noStrike">
                <a:latin typeface="Arial"/>
                <a:ea typeface="Arial"/>
                <a:cs typeface="Arial"/>
                <a:sym typeface="Arial"/>
              </a:rPr>
              <a:t>Vice-</a:t>
            </a:r>
            <a:r>
              <a:rPr lang="es-AR"/>
              <a:t>P</a:t>
            </a:r>
            <a:r>
              <a:rPr b="0" i="0" lang="es-AR" sz="1400" u="none" cap="none" strike="noStrike">
                <a:latin typeface="Arial"/>
                <a:ea typeface="Arial"/>
                <a:cs typeface="Arial"/>
                <a:sym typeface="Arial"/>
              </a:rPr>
              <a:t>residente e</a:t>
            </a:r>
            <a:r>
              <a:rPr lang="es-AR"/>
              <a:t>x</a:t>
            </a:r>
            <a:r>
              <a:rPr b="0" i="0" lang="es-AR" sz="1400" u="none" cap="none" strike="noStrike">
                <a:latin typeface="Arial"/>
                <a:ea typeface="Arial"/>
                <a:cs typeface="Arial"/>
                <a:sym typeface="Arial"/>
              </a:rPr>
              <a:t>ecutivo d</a:t>
            </a:r>
            <a:r>
              <a:rPr lang="es-AR"/>
              <a:t>a</a:t>
            </a:r>
            <a:r>
              <a:rPr b="0" i="0" lang="es-AR" sz="1400" u="none" cap="none" strike="noStrike">
                <a:latin typeface="Arial"/>
                <a:ea typeface="Arial"/>
                <a:cs typeface="Arial"/>
                <a:sym typeface="Arial"/>
              </a:rPr>
              <a:t> IBM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Registradores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2" type="subTitle"/>
          </p:nvPr>
        </p:nvSpPr>
        <p:spPr>
          <a:xfrm>
            <a:off x="631175" y="1446050"/>
            <a:ext cx="7614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Um registrador é uma memória de altíssima velocidade, que é usada em processadores para acessar informações importantes rapidamente.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 CPU possui 5 registros internos: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b="1" lang="es-AR"/>
              <a:t>PC: Program counter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b="1" lang="es-AR"/>
              <a:t>IR: Instructions register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b="1" lang="es-AR"/>
              <a:t>MAR: Memory address register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b="1" lang="es-AR"/>
              <a:t>MDR: Memory data register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b="1" lang="es-AR"/>
              <a:t>Accumulator</a:t>
            </a:r>
            <a:endParaRPr b="1"/>
          </a:p>
        </p:txBody>
      </p:sp>
      <p:sp>
        <p:nvSpPr>
          <p:cNvPr id="191" name="Google Shape;191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Registradores</a:t>
            </a:r>
            <a:r>
              <a:rPr lang="es-AR">
                <a:solidFill>
                  <a:srgbClr val="434343"/>
                </a:solidFill>
              </a:rPr>
              <a:t> da CPU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825" y="2307375"/>
            <a:ext cx="251162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d7cf12da_0_17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c7d7cf12da_0_17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| Cache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7d7cf12da_0_29"/>
          <p:cNvSpPr txBox="1"/>
          <p:nvPr>
            <p:ph idx="2" type="subTitle"/>
          </p:nvPr>
        </p:nvSpPr>
        <p:spPr>
          <a:xfrm>
            <a:off x="631175" y="1446050"/>
            <a:ext cx="52689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É um suporte importante para o processador que se divide em um total de três níveis gerais (L1, L2 e L3). Há um quarto nível, mas este é pouco usual (L4).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diferenciação entre os caches L1, L2 e L3 segue uma ordem hierárquica estabelecida pela proximidade do processador, velocidade e capacidade.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c7d7cf12da_0_2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Cache</a:t>
            </a:r>
            <a:r>
              <a:rPr lang="es-AR"/>
              <a:t> </a:t>
            </a:r>
            <a:r>
              <a:rPr lang="es-AR">
                <a:solidFill>
                  <a:srgbClr val="434343"/>
                </a:solidFill>
              </a:rPr>
              <a:t>da CPU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7" name="Google Shape;207;gc7d7cf12d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550" y="1462125"/>
            <a:ext cx="27146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d7cf12da_0_38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c7d7cf12da_0_38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| Memórias RAM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7d7cf12da_0_44"/>
          <p:cNvSpPr txBox="1"/>
          <p:nvPr>
            <p:ph idx="2" type="subTitle"/>
          </p:nvPr>
        </p:nvSpPr>
        <p:spPr>
          <a:xfrm>
            <a:off x="631175" y="1446050"/>
            <a:ext cx="43608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</a:t>
            </a:r>
            <a:r>
              <a:rPr b="1" lang="es-AR"/>
              <a:t>Fast Page Mode</a:t>
            </a:r>
            <a:r>
              <a:rPr lang="es-AR"/>
              <a:t> é um tipo de memória RAM que espera durante todo o processo de localização de um bit de dados por coluna e linha; e então lê o bit antes de começar o próximo.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velocidade máxima de transferência é de cerca de 176 Mbps.</a:t>
            </a:r>
            <a:endParaRPr/>
          </a:p>
        </p:txBody>
      </p:sp>
      <p:sp>
        <p:nvSpPr>
          <p:cNvPr id="221" name="Google Shape;221;gc7d7cf12da_0_4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FPM </a:t>
            </a:r>
            <a:r>
              <a:rPr lang="es-AR">
                <a:solidFill>
                  <a:srgbClr val="434343"/>
                </a:solidFill>
              </a:rPr>
              <a:t>(Fast Page Mode)</a:t>
            </a:r>
            <a:r>
              <a:rPr lang="es-AR"/>
              <a:t> RAM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2" name="Google Shape;222;gc7d7cf12da_0_44"/>
          <p:cNvPicPr preferRelativeResize="0"/>
          <p:nvPr/>
        </p:nvPicPr>
        <p:blipFill rotWithShape="1">
          <a:blip r:embed="rId3">
            <a:alphaModFix/>
          </a:blip>
          <a:srcRect b="9066" l="0" r="0" t="0"/>
          <a:stretch/>
        </p:blipFill>
        <p:spPr>
          <a:xfrm>
            <a:off x="5041339" y="1404950"/>
            <a:ext cx="3290961" cy="2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